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2" r:id="rId3"/>
    <p:sldMasterId id="2147483714" r:id="rId4"/>
    <p:sldMasterId id="2147483726" r:id="rId5"/>
    <p:sldMasterId id="2147483738" r:id="rId6"/>
    <p:sldMasterId id="2147483752" r:id="rId7"/>
    <p:sldMasterId id="2147483769" r:id="rId8"/>
  </p:sldMasterIdLst>
  <p:notesMasterIdLst>
    <p:notesMasterId r:id="rId440"/>
  </p:notesMasterIdLst>
  <p:sldIdLst>
    <p:sldId id="998" r:id="rId9"/>
    <p:sldId id="257" r:id="rId10"/>
    <p:sldId id="524" r:id="rId11"/>
    <p:sldId id="523" r:id="rId12"/>
    <p:sldId id="525" r:id="rId13"/>
    <p:sldId id="915" r:id="rId14"/>
    <p:sldId id="314" r:id="rId15"/>
    <p:sldId id="526" r:id="rId16"/>
    <p:sldId id="311" r:id="rId17"/>
    <p:sldId id="1004" r:id="rId18"/>
    <p:sldId id="513" r:id="rId19"/>
    <p:sldId id="557" r:id="rId20"/>
    <p:sldId id="916" r:id="rId21"/>
    <p:sldId id="917" r:id="rId22"/>
    <p:sldId id="919" r:id="rId23"/>
    <p:sldId id="921" r:id="rId24"/>
    <p:sldId id="925" r:id="rId25"/>
    <p:sldId id="953" r:id="rId26"/>
    <p:sldId id="976" r:id="rId27"/>
    <p:sldId id="964" r:id="rId28"/>
    <p:sldId id="935" r:id="rId29"/>
    <p:sldId id="965" r:id="rId30"/>
    <p:sldId id="934" r:id="rId31"/>
    <p:sldId id="920" r:id="rId32"/>
    <p:sldId id="923" r:id="rId33"/>
    <p:sldId id="922" r:id="rId34"/>
    <p:sldId id="924" r:id="rId35"/>
    <p:sldId id="926" r:id="rId36"/>
    <p:sldId id="928" r:id="rId37"/>
    <p:sldId id="936" r:id="rId38"/>
    <p:sldId id="937" r:id="rId39"/>
    <p:sldId id="938" r:id="rId40"/>
    <p:sldId id="939" r:id="rId41"/>
    <p:sldId id="940" r:id="rId42"/>
    <p:sldId id="942" r:id="rId43"/>
    <p:sldId id="929" r:id="rId44"/>
    <p:sldId id="930" r:id="rId45"/>
    <p:sldId id="931" r:id="rId46"/>
    <p:sldId id="932" r:id="rId47"/>
    <p:sldId id="927" r:id="rId48"/>
    <p:sldId id="950" r:id="rId49"/>
    <p:sldId id="933" r:id="rId50"/>
    <p:sldId id="944" r:id="rId51"/>
    <p:sldId id="946" r:id="rId52"/>
    <p:sldId id="969" r:id="rId53"/>
    <p:sldId id="952" r:id="rId54"/>
    <p:sldId id="955" r:id="rId55"/>
    <p:sldId id="962" r:id="rId56"/>
    <p:sldId id="963" r:id="rId57"/>
    <p:sldId id="957" r:id="rId58"/>
    <p:sldId id="956" r:id="rId59"/>
    <p:sldId id="966" r:id="rId60"/>
    <p:sldId id="967" r:id="rId61"/>
    <p:sldId id="958" r:id="rId62"/>
    <p:sldId id="968" r:id="rId63"/>
    <p:sldId id="971" r:id="rId64"/>
    <p:sldId id="973" r:id="rId65"/>
    <p:sldId id="980" r:id="rId66"/>
    <p:sldId id="997" r:id="rId67"/>
    <p:sldId id="972" r:id="rId68"/>
    <p:sldId id="970" r:id="rId69"/>
    <p:sldId id="959" r:id="rId70"/>
    <p:sldId id="995" r:id="rId71"/>
    <p:sldId id="978" r:id="rId72"/>
    <p:sldId id="975" r:id="rId73"/>
    <p:sldId id="974" r:id="rId74"/>
    <p:sldId id="988" r:id="rId75"/>
    <p:sldId id="960" r:id="rId76"/>
    <p:sldId id="981" r:id="rId77"/>
    <p:sldId id="989" r:id="rId78"/>
    <p:sldId id="990" r:id="rId79"/>
    <p:sldId id="991" r:id="rId80"/>
    <p:sldId id="993" r:id="rId81"/>
    <p:sldId id="977" r:id="rId82"/>
    <p:sldId id="983" r:id="rId83"/>
    <p:sldId id="996" r:id="rId84"/>
    <p:sldId id="984" r:id="rId85"/>
    <p:sldId id="982" r:id="rId86"/>
    <p:sldId id="986" r:id="rId87"/>
    <p:sldId id="987" r:id="rId88"/>
    <p:sldId id="979" r:id="rId89"/>
    <p:sldId id="985" r:id="rId90"/>
    <p:sldId id="994" r:id="rId91"/>
    <p:sldId id="1006" r:id="rId92"/>
    <p:sldId id="1217" r:id="rId93"/>
    <p:sldId id="1195" r:id="rId94"/>
    <p:sldId id="321" r:id="rId95"/>
    <p:sldId id="473" r:id="rId96"/>
    <p:sldId id="1205" r:id="rId97"/>
    <p:sldId id="1212" r:id="rId98"/>
    <p:sldId id="260" r:id="rId99"/>
    <p:sldId id="459" r:id="rId100"/>
    <p:sldId id="1216" r:id="rId101"/>
    <p:sldId id="1213" r:id="rId102"/>
    <p:sldId id="1214" r:id="rId103"/>
    <p:sldId id="1215" r:id="rId104"/>
    <p:sldId id="1218" r:id="rId105"/>
    <p:sldId id="1219" r:id="rId106"/>
    <p:sldId id="1220" r:id="rId107"/>
    <p:sldId id="1221" r:id="rId108"/>
    <p:sldId id="1222" r:id="rId109"/>
    <p:sldId id="1223" r:id="rId110"/>
    <p:sldId id="1224" r:id="rId111"/>
    <p:sldId id="1225" r:id="rId112"/>
    <p:sldId id="1226" r:id="rId113"/>
    <p:sldId id="1227" r:id="rId114"/>
    <p:sldId id="1229" r:id="rId115"/>
    <p:sldId id="1228" r:id="rId116"/>
    <p:sldId id="1005" r:id="rId117"/>
    <p:sldId id="1007" r:id="rId118"/>
    <p:sldId id="1008" r:id="rId119"/>
    <p:sldId id="1009" r:id="rId120"/>
    <p:sldId id="1010" r:id="rId121"/>
    <p:sldId id="1011" r:id="rId122"/>
    <p:sldId id="1016" r:id="rId123"/>
    <p:sldId id="1017" r:id="rId124"/>
    <p:sldId id="1018" r:id="rId125"/>
    <p:sldId id="1019" r:id="rId126"/>
    <p:sldId id="1012" r:id="rId127"/>
    <p:sldId id="1013" r:id="rId128"/>
    <p:sldId id="1014" r:id="rId129"/>
    <p:sldId id="275" r:id="rId130"/>
    <p:sldId id="1015" r:id="rId131"/>
    <p:sldId id="1026" r:id="rId132"/>
    <p:sldId id="1027" r:id="rId133"/>
    <p:sldId id="1028" r:id="rId134"/>
    <p:sldId id="1029" r:id="rId135"/>
    <p:sldId id="1030" r:id="rId136"/>
    <p:sldId id="1020" r:id="rId137"/>
    <p:sldId id="1021" r:id="rId138"/>
    <p:sldId id="1022" r:id="rId139"/>
    <p:sldId id="1023" r:id="rId140"/>
    <p:sldId id="1024" r:id="rId141"/>
    <p:sldId id="1025" r:id="rId142"/>
    <p:sldId id="1031" r:id="rId143"/>
    <p:sldId id="1032" r:id="rId144"/>
    <p:sldId id="1033" r:id="rId145"/>
    <p:sldId id="1034" r:id="rId146"/>
    <p:sldId id="1035" r:id="rId147"/>
    <p:sldId id="1036" r:id="rId148"/>
    <p:sldId id="1037" r:id="rId149"/>
    <p:sldId id="1038" r:id="rId150"/>
    <p:sldId id="1039" r:id="rId151"/>
    <p:sldId id="1041" r:id="rId152"/>
    <p:sldId id="1042" r:id="rId153"/>
    <p:sldId id="1043" r:id="rId154"/>
    <p:sldId id="1044" r:id="rId155"/>
    <p:sldId id="1045" r:id="rId156"/>
    <p:sldId id="1046" r:id="rId157"/>
    <p:sldId id="1211" r:id="rId158"/>
    <p:sldId id="1040" r:id="rId159"/>
    <p:sldId id="1047" r:id="rId160"/>
    <p:sldId id="1048" r:id="rId161"/>
    <p:sldId id="1157" r:id="rId162"/>
    <p:sldId id="1158" r:id="rId163"/>
    <p:sldId id="1159" r:id="rId164"/>
    <p:sldId id="1160" r:id="rId165"/>
    <p:sldId id="1161" r:id="rId166"/>
    <p:sldId id="1162" r:id="rId167"/>
    <p:sldId id="1163" r:id="rId168"/>
    <p:sldId id="1164" r:id="rId169"/>
    <p:sldId id="1165" r:id="rId170"/>
    <p:sldId id="1166" r:id="rId171"/>
    <p:sldId id="1167" r:id="rId172"/>
    <p:sldId id="1168" r:id="rId173"/>
    <p:sldId id="1169" r:id="rId174"/>
    <p:sldId id="1170" r:id="rId175"/>
    <p:sldId id="1171" r:id="rId176"/>
    <p:sldId id="1172" r:id="rId177"/>
    <p:sldId id="1173" r:id="rId178"/>
    <p:sldId id="1174" r:id="rId179"/>
    <p:sldId id="1175" r:id="rId180"/>
    <p:sldId id="1176" r:id="rId181"/>
    <p:sldId id="1177" r:id="rId182"/>
    <p:sldId id="1178" r:id="rId183"/>
    <p:sldId id="1179" r:id="rId184"/>
    <p:sldId id="1180" r:id="rId185"/>
    <p:sldId id="1049" r:id="rId186"/>
    <p:sldId id="1050" r:id="rId187"/>
    <p:sldId id="1052" r:id="rId188"/>
    <p:sldId id="1051" r:id="rId189"/>
    <p:sldId id="1063" r:id="rId190"/>
    <p:sldId id="1064" r:id="rId191"/>
    <p:sldId id="1053" r:id="rId192"/>
    <p:sldId id="1054" r:id="rId193"/>
    <p:sldId id="1055" r:id="rId194"/>
    <p:sldId id="1056" r:id="rId195"/>
    <p:sldId id="1057" r:id="rId196"/>
    <p:sldId id="1065" r:id="rId197"/>
    <p:sldId id="1066" r:id="rId198"/>
    <p:sldId id="1067" r:id="rId199"/>
    <p:sldId id="1068" r:id="rId200"/>
    <p:sldId id="1069" r:id="rId201"/>
    <p:sldId id="1070" r:id="rId202"/>
    <p:sldId id="1071" r:id="rId203"/>
    <p:sldId id="1058" r:id="rId204"/>
    <p:sldId id="1059" r:id="rId205"/>
    <p:sldId id="1060" r:id="rId206"/>
    <p:sldId id="1061" r:id="rId207"/>
    <p:sldId id="1072" r:id="rId208"/>
    <p:sldId id="1073" r:id="rId209"/>
    <p:sldId id="1078" r:id="rId210"/>
    <p:sldId id="1079" r:id="rId211"/>
    <p:sldId id="1080" r:id="rId212"/>
    <p:sldId id="1081" r:id="rId213"/>
    <p:sldId id="1082" r:id="rId214"/>
    <p:sldId id="1083" r:id="rId215"/>
    <p:sldId id="1074" r:id="rId216"/>
    <p:sldId id="1075" r:id="rId217"/>
    <p:sldId id="1076" r:id="rId218"/>
    <p:sldId id="1077" r:id="rId219"/>
    <p:sldId id="1084" r:id="rId220"/>
    <p:sldId id="1085" r:id="rId221"/>
    <p:sldId id="1086" r:id="rId222"/>
    <p:sldId id="1087" r:id="rId223"/>
    <p:sldId id="1088" r:id="rId224"/>
    <p:sldId id="1093" r:id="rId225"/>
    <p:sldId id="1094" r:id="rId226"/>
    <p:sldId id="1095" r:id="rId227"/>
    <p:sldId id="1096" r:id="rId228"/>
    <p:sldId id="1097" r:id="rId229"/>
    <p:sldId id="1089" r:id="rId230"/>
    <p:sldId id="1230" r:id="rId231"/>
    <p:sldId id="1232" r:id="rId232"/>
    <p:sldId id="1231" r:id="rId233"/>
    <p:sldId id="1233" r:id="rId234"/>
    <p:sldId id="1234" r:id="rId235"/>
    <p:sldId id="1091" r:id="rId236"/>
    <p:sldId id="1098" r:id="rId237"/>
    <p:sldId id="1099" r:id="rId238"/>
    <p:sldId id="1100" r:id="rId239"/>
    <p:sldId id="1101" r:id="rId240"/>
    <p:sldId id="427" r:id="rId241"/>
    <p:sldId id="1102" r:id="rId242"/>
    <p:sldId id="1103" r:id="rId243"/>
    <p:sldId id="1104" r:id="rId244"/>
    <p:sldId id="1105" r:id="rId245"/>
    <p:sldId id="430" r:id="rId246"/>
    <p:sldId id="1106" r:id="rId247"/>
    <p:sldId id="1107" r:id="rId248"/>
    <p:sldId id="1092" r:id="rId249"/>
    <p:sldId id="1108" r:id="rId250"/>
    <p:sldId id="431" r:id="rId251"/>
    <p:sldId id="1109" r:id="rId252"/>
    <p:sldId id="1110" r:id="rId253"/>
    <p:sldId id="1111" r:id="rId254"/>
    <p:sldId id="1112" r:id="rId255"/>
    <p:sldId id="433" r:id="rId256"/>
    <p:sldId id="1113" r:id="rId257"/>
    <p:sldId id="1114" r:id="rId258"/>
    <p:sldId id="1115" r:id="rId259"/>
    <p:sldId id="1116" r:id="rId260"/>
    <p:sldId id="1117" r:id="rId261"/>
    <p:sldId id="434" r:id="rId262"/>
    <p:sldId id="1118" r:id="rId263"/>
    <p:sldId id="1119" r:id="rId264"/>
    <p:sldId id="1120" r:id="rId265"/>
    <p:sldId id="1121" r:id="rId266"/>
    <p:sldId id="1122" r:id="rId267"/>
    <p:sldId id="446" r:id="rId268"/>
    <p:sldId id="1123" r:id="rId269"/>
    <p:sldId id="1124" r:id="rId270"/>
    <p:sldId id="1125" r:id="rId271"/>
    <p:sldId id="1126" r:id="rId272"/>
    <p:sldId id="1127" r:id="rId273"/>
    <p:sldId id="1128" r:id="rId274"/>
    <p:sldId id="1129" r:id="rId275"/>
    <p:sldId id="1130" r:id="rId276"/>
    <p:sldId id="1131" r:id="rId277"/>
    <p:sldId id="1132" r:id="rId278"/>
    <p:sldId id="1133" r:id="rId279"/>
    <p:sldId id="1134" r:id="rId280"/>
    <p:sldId id="1135" r:id="rId281"/>
    <p:sldId id="1136" r:id="rId282"/>
    <p:sldId id="1137" r:id="rId283"/>
    <p:sldId id="1138" r:id="rId284"/>
    <p:sldId id="1139" r:id="rId285"/>
    <p:sldId id="1140" r:id="rId286"/>
    <p:sldId id="1141" r:id="rId287"/>
    <p:sldId id="1142" r:id="rId288"/>
    <p:sldId id="1143" r:id="rId289"/>
    <p:sldId id="1144" r:id="rId290"/>
    <p:sldId id="1145" r:id="rId291"/>
    <p:sldId id="1181" r:id="rId292"/>
    <p:sldId id="266" r:id="rId293"/>
    <p:sldId id="1146" r:id="rId294"/>
    <p:sldId id="1147" r:id="rId295"/>
    <p:sldId id="1196" r:id="rId296"/>
    <p:sldId id="1148" r:id="rId297"/>
    <p:sldId id="1149" r:id="rId298"/>
    <p:sldId id="1150" r:id="rId299"/>
    <p:sldId id="267" r:id="rId300"/>
    <p:sldId id="272" r:id="rId301"/>
    <p:sldId id="1197" r:id="rId302"/>
    <p:sldId id="344" r:id="rId303"/>
    <p:sldId id="1201" r:id="rId304"/>
    <p:sldId id="269" r:id="rId305"/>
    <p:sldId id="276" r:id="rId306"/>
    <p:sldId id="274" r:id="rId307"/>
    <p:sldId id="270" r:id="rId308"/>
    <p:sldId id="1199" r:id="rId309"/>
    <p:sldId id="1200" r:id="rId310"/>
    <p:sldId id="271" r:id="rId311"/>
    <p:sldId id="1182" r:id="rId312"/>
    <p:sldId id="412" r:id="rId313"/>
    <p:sldId id="413" r:id="rId314"/>
    <p:sldId id="279" r:id="rId315"/>
    <p:sldId id="280" r:id="rId316"/>
    <p:sldId id="283" r:id="rId317"/>
    <p:sldId id="300" r:id="rId318"/>
    <p:sldId id="411" r:id="rId319"/>
    <p:sldId id="1154" r:id="rId320"/>
    <p:sldId id="1155" r:id="rId321"/>
    <p:sldId id="1156" r:id="rId322"/>
    <p:sldId id="1186" r:id="rId323"/>
    <p:sldId id="1202" r:id="rId324"/>
    <p:sldId id="1203" r:id="rId325"/>
    <p:sldId id="1198" r:id="rId326"/>
    <p:sldId id="1187" r:id="rId327"/>
    <p:sldId id="1188" r:id="rId328"/>
    <p:sldId id="1189" r:id="rId329"/>
    <p:sldId id="1190" r:id="rId330"/>
    <p:sldId id="1191" r:id="rId331"/>
    <p:sldId id="1192" r:id="rId332"/>
    <p:sldId id="1193" r:id="rId333"/>
    <p:sldId id="291" r:id="rId334"/>
    <p:sldId id="281" r:id="rId335"/>
    <p:sldId id="345" r:id="rId336"/>
    <p:sldId id="346" r:id="rId337"/>
    <p:sldId id="292" r:id="rId338"/>
    <p:sldId id="282" r:id="rId339"/>
    <p:sldId id="286" r:id="rId340"/>
    <p:sldId id="289" r:id="rId341"/>
    <p:sldId id="343" r:id="rId342"/>
    <p:sldId id="285" r:id="rId343"/>
    <p:sldId id="287" r:id="rId344"/>
    <p:sldId id="288" r:id="rId345"/>
    <p:sldId id="351" r:id="rId346"/>
    <p:sldId id="352" r:id="rId347"/>
    <p:sldId id="290" r:id="rId348"/>
    <p:sldId id="293" r:id="rId349"/>
    <p:sldId id="294" r:id="rId350"/>
    <p:sldId id="295" r:id="rId351"/>
    <p:sldId id="296" r:id="rId352"/>
    <p:sldId id="297" r:id="rId353"/>
    <p:sldId id="353" r:id="rId354"/>
    <p:sldId id="354" r:id="rId355"/>
    <p:sldId id="356" r:id="rId356"/>
    <p:sldId id="355" r:id="rId357"/>
    <p:sldId id="357" r:id="rId358"/>
    <p:sldId id="358" r:id="rId359"/>
    <p:sldId id="1207" r:id="rId360"/>
    <p:sldId id="301" r:id="rId361"/>
    <p:sldId id="303" r:id="rId362"/>
    <p:sldId id="302" r:id="rId363"/>
    <p:sldId id="298" r:id="rId364"/>
    <p:sldId id="359" r:id="rId365"/>
    <p:sldId id="360" r:id="rId366"/>
    <p:sldId id="299" r:id="rId367"/>
    <p:sldId id="347" r:id="rId368"/>
    <p:sldId id="329" r:id="rId369"/>
    <p:sldId id="334" r:id="rId370"/>
    <p:sldId id="309" r:id="rId371"/>
    <p:sldId id="304" r:id="rId372"/>
    <p:sldId id="348" r:id="rId373"/>
    <p:sldId id="349" r:id="rId374"/>
    <p:sldId id="305" r:id="rId375"/>
    <p:sldId id="306" r:id="rId376"/>
    <p:sldId id="307" r:id="rId377"/>
    <p:sldId id="350" r:id="rId378"/>
    <p:sldId id="308" r:id="rId379"/>
    <p:sldId id="310" r:id="rId380"/>
    <p:sldId id="335" r:id="rId381"/>
    <p:sldId id="1208" r:id="rId382"/>
    <p:sldId id="312" r:id="rId383"/>
    <p:sldId id="313" r:id="rId384"/>
    <p:sldId id="1209" r:id="rId385"/>
    <p:sldId id="368" r:id="rId386"/>
    <p:sldId id="317" r:id="rId387"/>
    <p:sldId id="405" r:id="rId388"/>
    <p:sldId id="366" r:id="rId389"/>
    <p:sldId id="407" r:id="rId390"/>
    <p:sldId id="406" r:id="rId391"/>
    <p:sldId id="365" r:id="rId392"/>
    <p:sldId id="363" r:id="rId393"/>
    <p:sldId id="369" r:id="rId394"/>
    <p:sldId id="370" r:id="rId395"/>
    <p:sldId id="372" r:id="rId396"/>
    <p:sldId id="371" r:id="rId397"/>
    <p:sldId id="373" r:id="rId398"/>
    <p:sldId id="341" r:id="rId399"/>
    <p:sldId id="382" r:id="rId400"/>
    <p:sldId id="381" r:id="rId401"/>
    <p:sldId id="380" r:id="rId402"/>
    <p:sldId id="1210" r:id="rId403"/>
    <p:sldId id="384" r:id="rId404"/>
    <p:sldId id="385" r:id="rId405"/>
    <p:sldId id="386" r:id="rId406"/>
    <p:sldId id="388" r:id="rId407"/>
    <p:sldId id="387" r:id="rId408"/>
    <p:sldId id="379" r:id="rId409"/>
    <p:sldId id="390" r:id="rId410"/>
    <p:sldId id="391" r:id="rId411"/>
    <p:sldId id="389" r:id="rId412"/>
    <p:sldId id="392" r:id="rId413"/>
    <p:sldId id="393" r:id="rId414"/>
    <p:sldId id="394" r:id="rId415"/>
    <p:sldId id="396" r:id="rId416"/>
    <p:sldId id="395" r:id="rId417"/>
    <p:sldId id="342" r:id="rId418"/>
    <p:sldId id="398" r:id="rId419"/>
    <p:sldId id="397" r:id="rId420"/>
    <p:sldId id="399" r:id="rId421"/>
    <p:sldId id="400" r:id="rId422"/>
    <p:sldId id="401" r:id="rId423"/>
    <p:sldId id="409" r:id="rId424"/>
    <p:sldId id="410" r:id="rId425"/>
    <p:sldId id="402" r:id="rId426"/>
    <p:sldId id="408" r:id="rId427"/>
    <p:sldId id="403" r:id="rId428"/>
    <p:sldId id="422" r:id="rId429"/>
    <p:sldId id="414" r:id="rId430"/>
    <p:sldId id="415" r:id="rId431"/>
    <p:sldId id="416" r:id="rId432"/>
    <p:sldId id="417" r:id="rId433"/>
    <p:sldId id="418" r:id="rId434"/>
    <p:sldId id="419" r:id="rId435"/>
    <p:sldId id="420" r:id="rId436"/>
    <p:sldId id="421" r:id="rId437"/>
    <p:sldId id="1206" r:id="rId438"/>
    <p:sldId id="383" r:id="rId4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9" autoAdjust="0"/>
    <p:restoredTop sz="94291" autoAdjust="0"/>
  </p:normalViewPr>
  <p:slideViewPr>
    <p:cSldViewPr>
      <p:cViewPr varScale="1">
        <p:scale>
          <a:sx n="68" d="100"/>
          <a:sy n="68" d="100"/>
        </p:scale>
        <p:origin x="13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 /><Relationship Id="rId299" Type="http://schemas.openxmlformats.org/officeDocument/2006/relationships/slide" Target="slides/slide291.xml" /><Relationship Id="rId21" Type="http://schemas.openxmlformats.org/officeDocument/2006/relationships/slide" Target="slides/slide13.xml" /><Relationship Id="rId63" Type="http://schemas.openxmlformats.org/officeDocument/2006/relationships/slide" Target="slides/slide55.xml" /><Relationship Id="rId159" Type="http://schemas.openxmlformats.org/officeDocument/2006/relationships/slide" Target="slides/slide151.xml" /><Relationship Id="rId324" Type="http://schemas.openxmlformats.org/officeDocument/2006/relationships/slide" Target="slides/slide316.xml" /><Relationship Id="rId366" Type="http://schemas.openxmlformats.org/officeDocument/2006/relationships/slide" Target="slides/slide358.xml" /><Relationship Id="rId170" Type="http://schemas.openxmlformats.org/officeDocument/2006/relationships/slide" Target="slides/slide162.xml" /><Relationship Id="rId226" Type="http://schemas.openxmlformats.org/officeDocument/2006/relationships/slide" Target="slides/slide218.xml" /><Relationship Id="rId433" Type="http://schemas.openxmlformats.org/officeDocument/2006/relationships/slide" Target="slides/slide425.xml" /><Relationship Id="rId268" Type="http://schemas.openxmlformats.org/officeDocument/2006/relationships/slide" Target="slides/slide260.xml" /><Relationship Id="rId32" Type="http://schemas.openxmlformats.org/officeDocument/2006/relationships/slide" Target="slides/slide24.xml" /><Relationship Id="rId74" Type="http://schemas.openxmlformats.org/officeDocument/2006/relationships/slide" Target="slides/slide66.xml" /><Relationship Id="rId128" Type="http://schemas.openxmlformats.org/officeDocument/2006/relationships/slide" Target="slides/slide120.xml" /><Relationship Id="rId335" Type="http://schemas.openxmlformats.org/officeDocument/2006/relationships/slide" Target="slides/slide327.xml" /><Relationship Id="rId377" Type="http://schemas.openxmlformats.org/officeDocument/2006/relationships/slide" Target="slides/slide369.xml" /><Relationship Id="rId5" Type="http://schemas.openxmlformats.org/officeDocument/2006/relationships/slideMaster" Target="slideMasters/slideMaster5.xml" /><Relationship Id="rId181" Type="http://schemas.openxmlformats.org/officeDocument/2006/relationships/slide" Target="slides/slide173.xml" /><Relationship Id="rId237" Type="http://schemas.openxmlformats.org/officeDocument/2006/relationships/slide" Target="slides/slide229.xml" /><Relationship Id="rId402" Type="http://schemas.openxmlformats.org/officeDocument/2006/relationships/slide" Target="slides/slide394.xml" /><Relationship Id="rId279" Type="http://schemas.openxmlformats.org/officeDocument/2006/relationships/slide" Target="slides/slide271.xml" /><Relationship Id="rId444" Type="http://schemas.openxmlformats.org/officeDocument/2006/relationships/tableStyles" Target="tableStyles.xml" /><Relationship Id="rId43" Type="http://schemas.openxmlformats.org/officeDocument/2006/relationships/slide" Target="slides/slide35.xml" /><Relationship Id="rId139" Type="http://schemas.openxmlformats.org/officeDocument/2006/relationships/slide" Target="slides/slide131.xml" /><Relationship Id="rId290" Type="http://schemas.openxmlformats.org/officeDocument/2006/relationships/slide" Target="slides/slide282.xml" /><Relationship Id="rId304" Type="http://schemas.openxmlformats.org/officeDocument/2006/relationships/slide" Target="slides/slide296.xml" /><Relationship Id="rId346" Type="http://schemas.openxmlformats.org/officeDocument/2006/relationships/slide" Target="slides/slide338.xml" /><Relationship Id="rId388" Type="http://schemas.openxmlformats.org/officeDocument/2006/relationships/slide" Target="slides/slide380.xml" /><Relationship Id="rId85" Type="http://schemas.openxmlformats.org/officeDocument/2006/relationships/slide" Target="slides/slide77.xml" /><Relationship Id="rId150" Type="http://schemas.openxmlformats.org/officeDocument/2006/relationships/slide" Target="slides/slide142.xml" /><Relationship Id="rId192" Type="http://schemas.openxmlformats.org/officeDocument/2006/relationships/slide" Target="slides/slide184.xml" /><Relationship Id="rId206" Type="http://schemas.openxmlformats.org/officeDocument/2006/relationships/slide" Target="slides/slide198.xml" /><Relationship Id="rId413" Type="http://schemas.openxmlformats.org/officeDocument/2006/relationships/slide" Target="slides/slide405.xml" /><Relationship Id="rId248" Type="http://schemas.openxmlformats.org/officeDocument/2006/relationships/slide" Target="slides/slide240.xml" /><Relationship Id="rId12" Type="http://schemas.openxmlformats.org/officeDocument/2006/relationships/slide" Target="slides/slide4.xml" /><Relationship Id="rId33" Type="http://schemas.openxmlformats.org/officeDocument/2006/relationships/slide" Target="slides/slide25.xml" /><Relationship Id="rId108" Type="http://schemas.openxmlformats.org/officeDocument/2006/relationships/slide" Target="slides/slide100.xml" /><Relationship Id="rId129" Type="http://schemas.openxmlformats.org/officeDocument/2006/relationships/slide" Target="slides/slide121.xml" /><Relationship Id="rId280" Type="http://schemas.openxmlformats.org/officeDocument/2006/relationships/slide" Target="slides/slide272.xml" /><Relationship Id="rId315" Type="http://schemas.openxmlformats.org/officeDocument/2006/relationships/slide" Target="slides/slide307.xml" /><Relationship Id="rId336" Type="http://schemas.openxmlformats.org/officeDocument/2006/relationships/slide" Target="slides/slide328.xml" /><Relationship Id="rId357" Type="http://schemas.openxmlformats.org/officeDocument/2006/relationships/slide" Target="slides/slide349.xml" /><Relationship Id="rId54" Type="http://schemas.openxmlformats.org/officeDocument/2006/relationships/slide" Target="slides/slide46.xml" /><Relationship Id="rId75" Type="http://schemas.openxmlformats.org/officeDocument/2006/relationships/slide" Target="slides/slide67.xml" /><Relationship Id="rId96" Type="http://schemas.openxmlformats.org/officeDocument/2006/relationships/slide" Target="slides/slide88.xml" /><Relationship Id="rId140" Type="http://schemas.openxmlformats.org/officeDocument/2006/relationships/slide" Target="slides/slide132.xml" /><Relationship Id="rId161" Type="http://schemas.openxmlformats.org/officeDocument/2006/relationships/slide" Target="slides/slide153.xml" /><Relationship Id="rId182" Type="http://schemas.openxmlformats.org/officeDocument/2006/relationships/slide" Target="slides/slide174.xml" /><Relationship Id="rId217" Type="http://schemas.openxmlformats.org/officeDocument/2006/relationships/slide" Target="slides/slide209.xml" /><Relationship Id="rId378" Type="http://schemas.openxmlformats.org/officeDocument/2006/relationships/slide" Target="slides/slide370.xml" /><Relationship Id="rId399" Type="http://schemas.openxmlformats.org/officeDocument/2006/relationships/slide" Target="slides/slide391.xml" /><Relationship Id="rId403" Type="http://schemas.openxmlformats.org/officeDocument/2006/relationships/slide" Target="slides/slide395.xml" /><Relationship Id="rId6" Type="http://schemas.openxmlformats.org/officeDocument/2006/relationships/slideMaster" Target="slideMasters/slideMaster6.xml" /><Relationship Id="rId238" Type="http://schemas.openxmlformats.org/officeDocument/2006/relationships/slide" Target="slides/slide230.xml" /><Relationship Id="rId259" Type="http://schemas.openxmlformats.org/officeDocument/2006/relationships/slide" Target="slides/slide251.xml" /><Relationship Id="rId424" Type="http://schemas.openxmlformats.org/officeDocument/2006/relationships/slide" Target="slides/slide416.xml" /><Relationship Id="rId23" Type="http://schemas.openxmlformats.org/officeDocument/2006/relationships/slide" Target="slides/slide15.xml" /><Relationship Id="rId119" Type="http://schemas.openxmlformats.org/officeDocument/2006/relationships/slide" Target="slides/slide111.xml" /><Relationship Id="rId270" Type="http://schemas.openxmlformats.org/officeDocument/2006/relationships/slide" Target="slides/slide262.xml" /><Relationship Id="rId291" Type="http://schemas.openxmlformats.org/officeDocument/2006/relationships/slide" Target="slides/slide283.xml" /><Relationship Id="rId305" Type="http://schemas.openxmlformats.org/officeDocument/2006/relationships/slide" Target="slides/slide297.xml" /><Relationship Id="rId326" Type="http://schemas.openxmlformats.org/officeDocument/2006/relationships/slide" Target="slides/slide318.xml" /><Relationship Id="rId347" Type="http://schemas.openxmlformats.org/officeDocument/2006/relationships/slide" Target="slides/slide339.xml" /><Relationship Id="rId44" Type="http://schemas.openxmlformats.org/officeDocument/2006/relationships/slide" Target="slides/slide36.xml" /><Relationship Id="rId65" Type="http://schemas.openxmlformats.org/officeDocument/2006/relationships/slide" Target="slides/slide57.xml" /><Relationship Id="rId86" Type="http://schemas.openxmlformats.org/officeDocument/2006/relationships/slide" Target="slides/slide78.xml" /><Relationship Id="rId130" Type="http://schemas.openxmlformats.org/officeDocument/2006/relationships/slide" Target="slides/slide122.xml" /><Relationship Id="rId151" Type="http://schemas.openxmlformats.org/officeDocument/2006/relationships/slide" Target="slides/slide143.xml" /><Relationship Id="rId368" Type="http://schemas.openxmlformats.org/officeDocument/2006/relationships/slide" Target="slides/slide360.xml" /><Relationship Id="rId389" Type="http://schemas.openxmlformats.org/officeDocument/2006/relationships/slide" Target="slides/slide381.xml" /><Relationship Id="rId172" Type="http://schemas.openxmlformats.org/officeDocument/2006/relationships/slide" Target="slides/slide164.xml" /><Relationship Id="rId193" Type="http://schemas.openxmlformats.org/officeDocument/2006/relationships/slide" Target="slides/slide185.xml" /><Relationship Id="rId207" Type="http://schemas.openxmlformats.org/officeDocument/2006/relationships/slide" Target="slides/slide199.xml" /><Relationship Id="rId228" Type="http://schemas.openxmlformats.org/officeDocument/2006/relationships/slide" Target="slides/slide220.xml" /><Relationship Id="rId249" Type="http://schemas.openxmlformats.org/officeDocument/2006/relationships/slide" Target="slides/slide241.xml" /><Relationship Id="rId414" Type="http://schemas.openxmlformats.org/officeDocument/2006/relationships/slide" Target="slides/slide406.xml" /><Relationship Id="rId435" Type="http://schemas.openxmlformats.org/officeDocument/2006/relationships/slide" Target="slides/slide427.xml" /><Relationship Id="rId13" Type="http://schemas.openxmlformats.org/officeDocument/2006/relationships/slide" Target="slides/slide5.xml" /><Relationship Id="rId109" Type="http://schemas.openxmlformats.org/officeDocument/2006/relationships/slide" Target="slides/slide101.xml" /><Relationship Id="rId260" Type="http://schemas.openxmlformats.org/officeDocument/2006/relationships/slide" Target="slides/slide252.xml" /><Relationship Id="rId281" Type="http://schemas.openxmlformats.org/officeDocument/2006/relationships/slide" Target="slides/slide273.xml" /><Relationship Id="rId316" Type="http://schemas.openxmlformats.org/officeDocument/2006/relationships/slide" Target="slides/slide308.xml" /><Relationship Id="rId337" Type="http://schemas.openxmlformats.org/officeDocument/2006/relationships/slide" Target="slides/slide329.xml" /><Relationship Id="rId34" Type="http://schemas.openxmlformats.org/officeDocument/2006/relationships/slide" Target="slides/slide26.xml" /><Relationship Id="rId55" Type="http://schemas.openxmlformats.org/officeDocument/2006/relationships/slide" Target="slides/slide47.xml" /><Relationship Id="rId76" Type="http://schemas.openxmlformats.org/officeDocument/2006/relationships/slide" Target="slides/slide68.xml" /><Relationship Id="rId97" Type="http://schemas.openxmlformats.org/officeDocument/2006/relationships/slide" Target="slides/slide89.xml" /><Relationship Id="rId120" Type="http://schemas.openxmlformats.org/officeDocument/2006/relationships/slide" Target="slides/slide112.xml" /><Relationship Id="rId141" Type="http://schemas.openxmlformats.org/officeDocument/2006/relationships/slide" Target="slides/slide133.xml" /><Relationship Id="rId358" Type="http://schemas.openxmlformats.org/officeDocument/2006/relationships/slide" Target="slides/slide350.xml" /><Relationship Id="rId379" Type="http://schemas.openxmlformats.org/officeDocument/2006/relationships/slide" Target="slides/slide371.xml" /><Relationship Id="rId7" Type="http://schemas.openxmlformats.org/officeDocument/2006/relationships/slideMaster" Target="slideMasters/slideMaster7.xml" /><Relationship Id="rId162" Type="http://schemas.openxmlformats.org/officeDocument/2006/relationships/slide" Target="slides/slide154.xml" /><Relationship Id="rId183" Type="http://schemas.openxmlformats.org/officeDocument/2006/relationships/slide" Target="slides/slide175.xml" /><Relationship Id="rId218" Type="http://schemas.openxmlformats.org/officeDocument/2006/relationships/slide" Target="slides/slide210.xml" /><Relationship Id="rId239" Type="http://schemas.openxmlformats.org/officeDocument/2006/relationships/slide" Target="slides/slide231.xml" /><Relationship Id="rId390" Type="http://schemas.openxmlformats.org/officeDocument/2006/relationships/slide" Target="slides/slide382.xml" /><Relationship Id="rId404" Type="http://schemas.openxmlformats.org/officeDocument/2006/relationships/slide" Target="slides/slide396.xml" /><Relationship Id="rId425" Type="http://schemas.openxmlformats.org/officeDocument/2006/relationships/slide" Target="slides/slide417.xml" /><Relationship Id="rId250" Type="http://schemas.openxmlformats.org/officeDocument/2006/relationships/slide" Target="slides/slide242.xml" /><Relationship Id="rId271" Type="http://schemas.openxmlformats.org/officeDocument/2006/relationships/slide" Target="slides/slide263.xml" /><Relationship Id="rId292" Type="http://schemas.openxmlformats.org/officeDocument/2006/relationships/slide" Target="slides/slide284.xml" /><Relationship Id="rId306" Type="http://schemas.openxmlformats.org/officeDocument/2006/relationships/slide" Target="slides/slide298.xml" /><Relationship Id="rId24" Type="http://schemas.openxmlformats.org/officeDocument/2006/relationships/slide" Target="slides/slide16.xml" /><Relationship Id="rId45" Type="http://schemas.openxmlformats.org/officeDocument/2006/relationships/slide" Target="slides/slide37.xml" /><Relationship Id="rId66" Type="http://schemas.openxmlformats.org/officeDocument/2006/relationships/slide" Target="slides/slide58.xml" /><Relationship Id="rId87" Type="http://schemas.openxmlformats.org/officeDocument/2006/relationships/slide" Target="slides/slide79.xml" /><Relationship Id="rId110" Type="http://schemas.openxmlformats.org/officeDocument/2006/relationships/slide" Target="slides/slide102.xml" /><Relationship Id="rId131" Type="http://schemas.openxmlformats.org/officeDocument/2006/relationships/slide" Target="slides/slide123.xml" /><Relationship Id="rId327" Type="http://schemas.openxmlformats.org/officeDocument/2006/relationships/slide" Target="slides/slide319.xml" /><Relationship Id="rId348" Type="http://schemas.openxmlformats.org/officeDocument/2006/relationships/slide" Target="slides/slide340.xml" /><Relationship Id="rId369" Type="http://schemas.openxmlformats.org/officeDocument/2006/relationships/slide" Target="slides/slide361.xml" /><Relationship Id="rId152" Type="http://schemas.openxmlformats.org/officeDocument/2006/relationships/slide" Target="slides/slide144.xml" /><Relationship Id="rId173" Type="http://schemas.openxmlformats.org/officeDocument/2006/relationships/slide" Target="slides/slide165.xml" /><Relationship Id="rId194" Type="http://schemas.openxmlformats.org/officeDocument/2006/relationships/slide" Target="slides/slide186.xml" /><Relationship Id="rId208" Type="http://schemas.openxmlformats.org/officeDocument/2006/relationships/slide" Target="slides/slide200.xml" /><Relationship Id="rId229" Type="http://schemas.openxmlformats.org/officeDocument/2006/relationships/slide" Target="slides/slide221.xml" /><Relationship Id="rId380" Type="http://schemas.openxmlformats.org/officeDocument/2006/relationships/slide" Target="slides/slide372.xml" /><Relationship Id="rId415" Type="http://schemas.openxmlformats.org/officeDocument/2006/relationships/slide" Target="slides/slide407.xml" /><Relationship Id="rId436" Type="http://schemas.openxmlformats.org/officeDocument/2006/relationships/slide" Target="slides/slide428.xml" /><Relationship Id="rId240" Type="http://schemas.openxmlformats.org/officeDocument/2006/relationships/slide" Target="slides/slide232.xml" /><Relationship Id="rId261" Type="http://schemas.openxmlformats.org/officeDocument/2006/relationships/slide" Target="slides/slide253.xml" /><Relationship Id="rId14" Type="http://schemas.openxmlformats.org/officeDocument/2006/relationships/slide" Target="slides/slide6.xml" /><Relationship Id="rId35" Type="http://schemas.openxmlformats.org/officeDocument/2006/relationships/slide" Target="slides/slide27.xml" /><Relationship Id="rId56" Type="http://schemas.openxmlformats.org/officeDocument/2006/relationships/slide" Target="slides/slide48.xml" /><Relationship Id="rId77" Type="http://schemas.openxmlformats.org/officeDocument/2006/relationships/slide" Target="slides/slide69.xml" /><Relationship Id="rId100" Type="http://schemas.openxmlformats.org/officeDocument/2006/relationships/slide" Target="slides/slide92.xml" /><Relationship Id="rId282" Type="http://schemas.openxmlformats.org/officeDocument/2006/relationships/slide" Target="slides/slide274.xml" /><Relationship Id="rId317" Type="http://schemas.openxmlformats.org/officeDocument/2006/relationships/slide" Target="slides/slide309.xml" /><Relationship Id="rId338" Type="http://schemas.openxmlformats.org/officeDocument/2006/relationships/slide" Target="slides/slide330.xml" /><Relationship Id="rId359" Type="http://schemas.openxmlformats.org/officeDocument/2006/relationships/slide" Target="slides/slide351.xml" /><Relationship Id="rId8" Type="http://schemas.openxmlformats.org/officeDocument/2006/relationships/slideMaster" Target="slideMasters/slideMaster8.xml" /><Relationship Id="rId98" Type="http://schemas.openxmlformats.org/officeDocument/2006/relationships/slide" Target="slides/slide90.xml" /><Relationship Id="rId121" Type="http://schemas.openxmlformats.org/officeDocument/2006/relationships/slide" Target="slides/slide113.xml" /><Relationship Id="rId142" Type="http://schemas.openxmlformats.org/officeDocument/2006/relationships/slide" Target="slides/slide134.xml" /><Relationship Id="rId163" Type="http://schemas.openxmlformats.org/officeDocument/2006/relationships/slide" Target="slides/slide155.xml" /><Relationship Id="rId184" Type="http://schemas.openxmlformats.org/officeDocument/2006/relationships/slide" Target="slides/slide176.xml" /><Relationship Id="rId219" Type="http://schemas.openxmlformats.org/officeDocument/2006/relationships/slide" Target="slides/slide211.xml" /><Relationship Id="rId370" Type="http://schemas.openxmlformats.org/officeDocument/2006/relationships/slide" Target="slides/slide362.xml" /><Relationship Id="rId391" Type="http://schemas.openxmlformats.org/officeDocument/2006/relationships/slide" Target="slides/slide383.xml" /><Relationship Id="rId405" Type="http://schemas.openxmlformats.org/officeDocument/2006/relationships/slide" Target="slides/slide397.xml" /><Relationship Id="rId426" Type="http://schemas.openxmlformats.org/officeDocument/2006/relationships/slide" Target="slides/slide418.xml" /><Relationship Id="rId230" Type="http://schemas.openxmlformats.org/officeDocument/2006/relationships/slide" Target="slides/slide222.xml" /><Relationship Id="rId251" Type="http://schemas.openxmlformats.org/officeDocument/2006/relationships/slide" Target="slides/slide243.xml" /><Relationship Id="rId25" Type="http://schemas.openxmlformats.org/officeDocument/2006/relationships/slide" Target="slides/slide17.xml" /><Relationship Id="rId46" Type="http://schemas.openxmlformats.org/officeDocument/2006/relationships/slide" Target="slides/slide38.xml" /><Relationship Id="rId67" Type="http://schemas.openxmlformats.org/officeDocument/2006/relationships/slide" Target="slides/slide59.xml" /><Relationship Id="rId272" Type="http://schemas.openxmlformats.org/officeDocument/2006/relationships/slide" Target="slides/slide264.xml" /><Relationship Id="rId293" Type="http://schemas.openxmlformats.org/officeDocument/2006/relationships/slide" Target="slides/slide285.xml" /><Relationship Id="rId307" Type="http://schemas.openxmlformats.org/officeDocument/2006/relationships/slide" Target="slides/slide299.xml" /><Relationship Id="rId328" Type="http://schemas.openxmlformats.org/officeDocument/2006/relationships/slide" Target="slides/slide320.xml" /><Relationship Id="rId349" Type="http://schemas.openxmlformats.org/officeDocument/2006/relationships/slide" Target="slides/slide341.xml" /><Relationship Id="rId88" Type="http://schemas.openxmlformats.org/officeDocument/2006/relationships/slide" Target="slides/slide80.xml" /><Relationship Id="rId111" Type="http://schemas.openxmlformats.org/officeDocument/2006/relationships/slide" Target="slides/slide103.xml" /><Relationship Id="rId132" Type="http://schemas.openxmlformats.org/officeDocument/2006/relationships/slide" Target="slides/slide124.xml" /><Relationship Id="rId153" Type="http://schemas.openxmlformats.org/officeDocument/2006/relationships/slide" Target="slides/slide145.xml" /><Relationship Id="rId174" Type="http://schemas.openxmlformats.org/officeDocument/2006/relationships/slide" Target="slides/slide166.xml" /><Relationship Id="rId195" Type="http://schemas.openxmlformats.org/officeDocument/2006/relationships/slide" Target="slides/slide187.xml" /><Relationship Id="rId209" Type="http://schemas.openxmlformats.org/officeDocument/2006/relationships/slide" Target="slides/slide201.xml" /><Relationship Id="rId360" Type="http://schemas.openxmlformats.org/officeDocument/2006/relationships/slide" Target="slides/slide352.xml" /><Relationship Id="rId381" Type="http://schemas.openxmlformats.org/officeDocument/2006/relationships/slide" Target="slides/slide373.xml" /><Relationship Id="rId416" Type="http://schemas.openxmlformats.org/officeDocument/2006/relationships/slide" Target="slides/slide408.xml" /><Relationship Id="rId220" Type="http://schemas.openxmlformats.org/officeDocument/2006/relationships/slide" Target="slides/slide212.xml" /><Relationship Id="rId241" Type="http://schemas.openxmlformats.org/officeDocument/2006/relationships/slide" Target="slides/slide233.xml" /><Relationship Id="rId437" Type="http://schemas.openxmlformats.org/officeDocument/2006/relationships/slide" Target="slides/slide429.xml" /><Relationship Id="rId15" Type="http://schemas.openxmlformats.org/officeDocument/2006/relationships/slide" Target="slides/slide7.xml" /><Relationship Id="rId36" Type="http://schemas.openxmlformats.org/officeDocument/2006/relationships/slide" Target="slides/slide28.xml" /><Relationship Id="rId57" Type="http://schemas.openxmlformats.org/officeDocument/2006/relationships/slide" Target="slides/slide49.xml" /><Relationship Id="rId262" Type="http://schemas.openxmlformats.org/officeDocument/2006/relationships/slide" Target="slides/slide254.xml" /><Relationship Id="rId283" Type="http://schemas.openxmlformats.org/officeDocument/2006/relationships/slide" Target="slides/slide275.xml" /><Relationship Id="rId318" Type="http://schemas.openxmlformats.org/officeDocument/2006/relationships/slide" Target="slides/slide310.xml" /><Relationship Id="rId339" Type="http://schemas.openxmlformats.org/officeDocument/2006/relationships/slide" Target="slides/slide331.xml" /><Relationship Id="rId78" Type="http://schemas.openxmlformats.org/officeDocument/2006/relationships/slide" Target="slides/slide70.xml" /><Relationship Id="rId99" Type="http://schemas.openxmlformats.org/officeDocument/2006/relationships/slide" Target="slides/slide91.xml" /><Relationship Id="rId101" Type="http://schemas.openxmlformats.org/officeDocument/2006/relationships/slide" Target="slides/slide93.xml" /><Relationship Id="rId122" Type="http://schemas.openxmlformats.org/officeDocument/2006/relationships/slide" Target="slides/slide114.xml" /><Relationship Id="rId143" Type="http://schemas.openxmlformats.org/officeDocument/2006/relationships/slide" Target="slides/slide135.xml" /><Relationship Id="rId164" Type="http://schemas.openxmlformats.org/officeDocument/2006/relationships/slide" Target="slides/slide156.xml" /><Relationship Id="rId185" Type="http://schemas.openxmlformats.org/officeDocument/2006/relationships/slide" Target="slides/slide177.xml" /><Relationship Id="rId350" Type="http://schemas.openxmlformats.org/officeDocument/2006/relationships/slide" Target="slides/slide342.xml" /><Relationship Id="rId371" Type="http://schemas.openxmlformats.org/officeDocument/2006/relationships/slide" Target="slides/slide363.xml" /><Relationship Id="rId406" Type="http://schemas.openxmlformats.org/officeDocument/2006/relationships/slide" Target="slides/slide398.xml" /><Relationship Id="rId9" Type="http://schemas.openxmlformats.org/officeDocument/2006/relationships/slide" Target="slides/slide1.xml" /><Relationship Id="rId210" Type="http://schemas.openxmlformats.org/officeDocument/2006/relationships/slide" Target="slides/slide202.xml" /><Relationship Id="rId392" Type="http://schemas.openxmlformats.org/officeDocument/2006/relationships/slide" Target="slides/slide384.xml" /><Relationship Id="rId427" Type="http://schemas.openxmlformats.org/officeDocument/2006/relationships/slide" Target="slides/slide419.xml" /><Relationship Id="rId26" Type="http://schemas.openxmlformats.org/officeDocument/2006/relationships/slide" Target="slides/slide18.xml" /><Relationship Id="rId231" Type="http://schemas.openxmlformats.org/officeDocument/2006/relationships/slide" Target="slides/slide223.xml" /><Relationship Id="rId252" Type="http://schemas.openxmlformats.org/officeDocument/2006/relationships/slide" Target="slides/slide244.xml" /><Relationship Id="rId273" Type="http://schemas.openxmlformats.org/officeDocument/2006/relationships/slide" Target="slides/slide265.xml" /><Relationship Id="rId294" Type="http://schemas.openxmlformats.org/officeDocument/2006/relationships/slide" Target="slides/slide286.xml" /><Relationship Id="rId308" Type="http://schemas.openxmlformats.org/officeDocument/2006/relationships/slide" Target="slides/slide300.xml" /><Relationship Id="rId329" Type="http://schemas.openxmlformats.org/officeDocument/2006/relationships/slide" Target="slides/slide321.xml" /><Relationship Id="rId47" Type="http://schemas.openxmlformats.org/officeDocument/2006/relationships/slide" Target="slides/slide39.xml" /><Relationship Id="rId68" Type="http://schemas.openxmlformats.org/officeDocument/2006/relationships/slide" Target="slides/slide60.xml" /><Relationship Id="rId89" Type="http://schemas.openxmlformats.org/officeDocument/2006/relationships/slide" Target="slides/slide81.xml" /><Relationship Id="rId112" Type="http://schemas.openxmlformats.org/officeDocument/2006/relationships/slide" Target="slides/slide104.xml" /><Relationship Id="rId133" Type="http://schemas.openxmlformats.org/officeDocument/2006/relationships/slide" Target="slides/slide125.xml" /><Relationship Id="rId154" Type="http://schemas.openxmlformats.org/officeDocument/2006/relationships/slide" Target="slides/slide146.xml" /><Relationship Id="rId175" Type="http://schemas.openxmlformats.org/officeDocument/2006/relationships/slide" Target="slides/slide167.xml" /><Relationship Id="rId340" Type="http://schemas.openxmlformats.org/officeDocument/2006/relationships/slide" Target="slides/slide332.xml" /><Relationship Id="rId361" Type="http://schemas.openxmlformats.org/officeDocument/2006/relationships/slide" Target="slides/slide353.xml" /><Relationship Id="rId196" Type="http://schemas.openxmlformats.org/officeDocument/2006/relationships/slide" Target="slides/slide188.xml" /><Relationship Id="rId200" Type="http://schemas.openxmlformats.org/officeDocument/2006/relationships/slide" Target="slides/slide192.xml" /><Relationship Id="rId382" Type="http://schemas.openxmlformats.org/officeDocument/2006/relationships/slide" Target="slides/slide374.xml" /><Relationship Id="rId417" Type="http://schemas.openxmlformats.org/officeDocument/2006/relationships/slide" Target="slides/slide409.xml" /><Relationship Id="rId438" Type="http://schemas.openxmlformats.org/officeDocument/2006/relationships/slide" Target="slides/slide430.xml" /><Relationship Id="rId16" Type="http://schemas.openxmlformats.org/officeDocument/2006/relationships/slide" Target="slides/slide8.xml" /><Relationship Id="rId221" Type="http://schemas.openxmlformats.org/officeDocument/2006/relationships/slide" Target="slides/slide213.xml" /><Relationship Id="rId242" Type="http://schemas.openxmlformats.org/officeDocument/2006/relationships/slide" Target="slides/slide234.xml" /><Relationship Id="rId263" Type="http://schemas.openxmlformats.org/officeDocument/2006/relationships/slide" Target="slides/slide255.xml" /><Relationship Id="rId284" Type="http://schemas.openxmlformats.org/officeDocument/2006/relationships/slide" Target="slides/slide276.xml" /><Relationship Id="rId319" Type="http://schemas.openxmlformats.org/officeDocument/2006/relationships/slide" Target="slides/slide311.xml" /><Relationship Id="rId37" Type="http://schemas.openxmlformats.org/officeDocument/2006/relationships/slide" Target="slides/slide29.xml" /><Relationship Id="rId58" Type="http://schemas.openxmlformats.org/officeDocument/2006/relationships/slide" Target="slides/slide50.xml" /><Relationship Id="rId79" Type="http://schemas.openxmlformats.org/officeDocument/2006/relationships/slide" Target="slides/slide71.xml" /><Relationship Id="rId102" Type="http://schemas.openxmlformats.org/officeDocument/2006/relationships/slide" Target="slides/slide94.xml" /><Relationship Id="rId123" Type="http://schemas.openxmlformats.org/officeDocument/2006/relationships/slide" Target="slides/slide115.xml" /><Relationship Id="rId144" Type="http://schemas.openxmlformats.org/officeDocument/2006/relationships/slide" Target="slides/slide136.xml" /><Relationship Id="rId330" Type="http://schemas.openxmlformats.org/officeDocument/2006/relationships/slide" Target="slides/slide322.xml" /><Relationship Id="rId90" Type="http://schemas.openxmlformats.org/officeDocument/2006/relationships/slide" Target="slides/slide82.xml" /><Relationship Id="rId165" Type="http://schemas.openxmlformats.org/officeDocument/2006/relationships/slide" Target="slides/slide157.xml" /><Relationship Id="rId186" Type="http://schemas.openxmlformats.org/officeDocument/2006/relationships/slide" Target="slides/slide178.xml" /><Relationship Id="rId351" Type="http://schemas.openxmlformats.org/officeDocument/2006/relationships/slide" Target="slides/slide343.xml" /><Relationship Id="rId372" Type="http://schemas.openxmlformats.org/officeDocument/2006/relationships/slide" Target="slides/slide364.xml" /><Relationship Id="rId393" Type="http://schemas.openxmlformats.org/officeDocument/2006/relationships/slide" Target="slides/slide385.xml" /><Relationship Id="rId407" Type="http://schemas.openxmlformats.org/officeDocument/2006/relationships/slide" Target="slides/slide399.xml" /><Relationship Id="rId428" Type="http://schemas.openxmlformats.org/officeDocument/2006/relationships/slide" Target="slides/slide420.xml" /><Relationship Id="rId211" Type="http://schemas.openxmlformats.org/officeDocument/2006/relationships/slide" Target="slides/slide203.xml" /><Relationship Id="rId232" Type="http://schemas.openxmlformats.org/officeDocument/2006/relationships/slide" Target="slides/slide224.xml" /><Relationship Id="rId253" Type="http://schemas.openxmlformats.org/officeDocument/2006/relationships/slide" Target="slides/slide245.xml" /><Relationship Id="rId274" Type="http://schemas.openxmlformats.org/officeDocument/2006/relationships/slide" Target="slides/slide266.xml" /><Relationship Id="rId295" Type="http://schemas.openxmlformats.org/officeDocument/2006/relationships/slide" Target="slides/slide287.xml" /><Relationship Id="rId309" Type="http://schemas.openxmlformats.org/officeDocument/2006/relationships/slide" Target="slides/slide301.xml" /><Relationship Id="rId27" Type="http://schemas.openxmlformats.org/officeDocument/2006/relationships/slide" Target="slides/slide19.xml" /><Relationship Id="rId48" Type="http://schemas.openxmlformats.org/officeDocument/2006/relationships/slide" Target="slides/slide40.xml" /><Relationship Id="rId69" Type="http://schemas.openxmlformats.org/officeDocument/2006/relationships/slide" Target="slides/slide61.xml" /><Relationship Id="rId113" Type="http://schemas.openxmlformats.org/officeDocument/2006/relationships/slide" Target="slides/slide105.xml" /><Relationship Id="rId134" Type="http://schemas.openxmlformats.org/officeDocument/2006/relationships/slide" Target="slides/slide126.xml" /><Relationship Id="rId320" Type="http://schemas.openxmlformats.org/officeDocument/2006/relationships/slide" Target="slides/slide312.xml" /><Relationship Id="rId80" Type="http://schemas.openxmlformats.org/officeDocument/2006/relationships/slide" Target="slides/slide72.xml" /><Relationship Id="rId155" Type="http://schemas.openxmlformats.org/officeDocument/2006/relationships/slide" Target="slides/slide147.xml" /><Relationship Id="rId176" Type="http://schemas.openxmlformats.org/officeDocument/2006/relationships/slide" Target="slides/slide168.xml" /><Relationship Id="rId197" Type="http://schemas.openxmlformats.org/officeDocument/2006/relationships/slide" Target="slides/slide189.xml" /><Relationship Id="rId341" Type="http://schemas.openxmlformats.org/officeDocument/2006/relationships/slide" Target="slides/slide333.xml" /><Relationship Id="rId362" Type="http://schemas.openxmlformats.org/officeDocument/2006/relationships/slide" Target="slides/slide354.xml" /><Relationship Id="rId383" Type="http://schemas.openxmlformats.org/officeDocument/2006/relationships/slide" Target="slides/slide375.xml" /><Relationship Id="rId418" Type="http://schemas.openxmlformats.org/officeDocument/2006/relationships/slide" Target="slides/slide410.xml" /><Relationship Id="rId439" Type="http://schemas.openxmlformats.org/officeDocument/2006/relationships/slide" Target="slides/slide431.xml" /><Relationship Id="rId201" Type="http://schemas.openxmlformats.org/officeDocument/2006/relationships/slide" Target="slides/slide193.xml" /><Relationship Id="rId222" Type="http://schemas.openxmlformats.org/officeDocument/2006/relationships/slide" Target="slides/slide214.xml" /><Relationship Id="rId243" Type="http://schemas.openxmlformats.org/officeDocument/2006/relationships/slide" Target="slides/slide235.xml" /><Relationship Id="rId264" Type="http://schemas.openxmlformats.org/officeDocument/2006/relationships/slide" Target="slides/slide256.xml" /><Relationship Id="rId285" Type="http://schemas.openxmlformats.org/officeDocument/2006/relationships/slide" Target="slides/slide277.xml" /><Relationship Id="rId17" Type="http://schemas.openxmlformats.org/officeDocument/2006/relationships/slide" Target="slides/slide9.xml" /><Relationship Id="rId38" Type="http://schemas.openxmlformats.org/officeDocument/2006/relationships/slide" Target="slides/slide30.xml" /><Relationship Id="rId59" Type="http://schemas.openxmlformats.org/officeDocument/2006/relationships/slide" Target="slides/slide51.xml" /><Relationship Id="rId103" Type="http://schemas.openxmlformats.org/officeDocument/2006/relationships/slide" Target="slides/slide95.xml" /><Relationship Id="rId124" Type="http://schemas.openxmlformats.org/officeDocument/2006/relationships/slide" Target="slides/slide116.xml" /><Relationship Id="rId310" Type="http://schemas.openxmlformats.org/officeDocument/2006/relationships/slide" Target="slides/slide302.xml" /><Relationship Id="rId70" Type="http://schemas.openxmlformats.org/officeDocument/2006/relationships/slide" Target="slides/slide62.xml" /><Relationship Id="rId91" Type="http://schemas.openxmlformats.org/officeDocument/2006/relationships/slide" Target="slides/slide83.xml" /><Relationship Id="rId145" Type="http://schemas.openxmlformats.org/officeDocument/2006/relationships/slide" Target="slides/slide137.xml" /><Relationship Id="rId166" Type="http://schemas.openxmlformats.org/officeDocument/2006/relationships/slide" Target="slides/slide158.xml" /><Relationship Id="rId187" Type="http://schemas.openxmlformats.org/officeDocument/2006/relationships/slide" Target="slides/slide179.xml" /><Relationship Id="rId331" Type="http://schemas.openxmlformats.org/officeDocument/2006/relationships/slide" Target="slides/slide323.xml" /><Relationship Id="rId352" Type="http://schemas.openxmlformats.org/officeDocument/2006/relationships/slide" Target="slides/slide344.xml" /><Relationship Id="rId373" Type="http://schemas.openxmlformats.org/officeDocument/2006/relationships/slide" Target="slides/slide365.xml" /><Relationship Id="rId394" Type="http://schemas.openxmlformats.org/officeDocument/2006/relationships/slide" Target="slides/slide386.xml" /><Relationship Id="rId408" Type="http://schemas.openxmlformats.org/officeDocument/2006/relationships/slide" Target="slides/slide400.xml" /><Relationship Id="rId429" Type="http://schemas.openxmlformats.org/officeDocument/2006/relationships/slide" Target="slides/slide421.xml" /><Relationship Id="rId1" Type="http://schemas.openxmlformats.org/officeDocument/2006/relationships/slideMaster" Target="slideMasters/slideMaster1.xml" /><Relationship Id="rId212" Type="http://schemas.openxmlformats.org/officeDocument/2006/relationships/slide" Target="slides/slide204.xml" /><Relationship Id="rId233" Type="http://schemas.openxmlformats.org/officeDocument/2006/relationships/slide" Target="slides/slide225.xml" /><Relationship Id="rId254" Type="http://schemas.openxmlformats.org/officeDocument/2006/relationships/slide" Target="slides/slide246.xml" /><Relationship Id="rId440" Type="http://schemas.openxmlformats.org/officeDocument/2006/relationships/notesMaster" Target="notesMasters/notesMaster1.xml" /><Relationship Id="rId28" Type="http://schemas.openxmlformats.org/officeDocument/2006/relationships/slide" Target="slides/slide20.xml" /><Relationship Id="rId49" Type="http://schemas.openxmlformats.org/officeDocument/2006/relationships/slide" Target="slides/slide41.xml" /><Relationship Id="rId114" Type="http://schemas.openxmlformats.org/officeDocument/2006/relationships/slide" Target="slides/slide106.xml" /><Relationship Id="rId275" Type="http://schemas.openxmlformats.org/officeDocument/2006/relationships/slide" Target="slides/slide267.xml" /><Relationship Id="rId296" Type="http://schemas.openxmlformats.org/officeDocument/2006/relationships/slide" Target="slides/slide288.xml" /><Relationship Id="rId300" Type="http://schemas.openxmlformats.org/officeDocument/2006/relationships/slide" Target="slides/slide292.xml" /><Relationship Id="rId60" Type="http://schemas.openxmlformats.org/officeDocument/2006/relationships/slide" Target="slides/slide52.xml" /><Relationship Id="rId81" Type="http://schemas.openxmlformats.org/officeDocument/2006/relationships/slide" Target="slides/slide73.xml" /><Relationship Id="rId135" Type="http://schemas.openxmlformats.org/officeDocument/2006/relationships/slide" Target="slides/slide127.xml" /><Relationship Id="rId156" Type="http://schemas.openxmlformats.org/officeDocument/2006/relationships/slide" Target="slides/slide148.xml" /><Relationship Id="rId177" Type="http://schemas.openxmlformats.org/officeDocument/2006/relationships/slide" Target="slides/slide169.xml" /><Relationship Id="rId198" Type="http://schemas.openxmlformats.org/officeDocument/2006/relationships/slide" Target="slides/slide190.xml" /><Relationship Id="rId321" Type="http://schemas.openxmlformats.org/officeDocument/2006/relationships/slide" Target="slides/slide313.xml" /><Relationship Id="rId342" Type="http://schemas.openxmlformats.org/officeDocument/2006/relationships/slide" Target="slides/slide334.xml" /><Relationship Id="rId363" Type="http://schemas.openxmlformats.org/officeDocument/2006/relationships/slide" Target="slides/slide355.xml" /><Relationship Id="rId384" Type="http://schemas.openxmlformats.org/officeDocument/2006/relationships/slide" Target="slides/slide376.xml" /><Relationship Id="rId419" Type="http://schemas.openxmlformats.org/officeDocument/2006/relationships/slide" Target="slides/slide411.xml" /><Relationship Id="rId202" Type="http://schemas.openxmlformats.org/officeDocument/2006/relationships/slide" Target="slides/slide194.xml" /><Relationship Id="rId223" Type="http://schemas.openxmlformats.org/officeDocument/2006/relationships/slide" Target="slides/slide215.xml" /><Relationship Id="rId244" Type="http://schemas.openxmlformats.org/officeDocument/2006/relationships/slide" Target="slides/slide236.xml" /><Relationship Id="rId430" Type="http://schemas.openxmlformats.org/officeDocument/2006/relationships/slide" Target="slides/slide422.xml" /><Relationship Id="rId18" Type="http://schemas.openxmlformats.org/officeDocument/2006/relationships/slide" Target="slides/slide10.xml" /><Relationship Id="rId39" Type="http://schemas.openxmlformats.org/officeDocument/2006/relationships/slide" Target="slides/slide31.xml" /><Relationship Id="rId265" Type="http://schemas.openxmlformats.org/officeDocument/2006/relationships/slide" Target="slides/slide257.xml" /><Relationship Id="rId286" Type="http://schemas.openxmlformats.org/officeDocument/2006/relationships/slide" Target="slides/slide278.xml" /><Relationship Id="rId50" Type="http://schemas.openxmlformats.org/officeDocument/2006/relationships/slide" Target="slides/slide42.xml" /><Relationship Id="rId104" Type="http://schemas.openxmlformats.org/officeDocument/2006/relationships/slide" Target="slides/slide96.xml" /><Relationship Id="rId125" Type="http://schemas.openxmlformats.org/officeDocument/2006/relationships/slide" Target="slides/slide117.xml" /><Relationship Id="rId146" Type="http://schemas.openxmlformats.org/officeDocument/2006/relationships/slide" Target="slides/slide138.xml" /><Relationship Id="rId167" Type="http://schemas.openxmlformats.org/officeDocument/2006/relationships/slide" Target="slides/slide159.xml" /><Relationship Id="rId188" Type="http://schemas.openxmlformats.org/officeDocument/2006/relationships/slide" Target="slides/slide180.xml" /><Relationship Id="rId311" Type="http://schemas.openxmlformats.org/officeDocument/2006/relationships/slide" Target="slides/slide303.xml" /><Relationship Id="rId332" Type="http://schemas.openxmlformats.org/officeDocument/2006/relationships/slide" Target="slides/slide324.xml" /><Relationship Id="rId353" Type="http://schemas.openxmlformats.org/officeDocument/2006/relationships/slide" Target="slides/slide345.xml" /><Relationship Id="rId374" Type="http://schemas.openxmlformats.org/officeDocument/2006/relationships/slide" Target="slides/slide366.xml" /><Relationship Id="rId395" Type="http://schemas.openxmlformats.org/officeDocument/2006/relationships/slide" Target="slides/slide387.xml" /><Relationship Id="rId409" Type="http://schemas.openxmlformats.org/officeDocument/2006/relationships/slide" Target="slides/slide401.xml" /><Relationship Id="rId71" Type="http://schemas.openxmlformats.org/officeDocument/2006/relationships/slide" Target="slides/slide63.xml" /><Relationship Id="rId92" Type="http://schemas.openxmlformats.org/officeDocument/2006/relationships/slide" Target="slides/slide84.xml" /><Relationship Id="rId213" Type="http://schemas.openxmlformats.org/officeDocument/2006/relationships/slide" Target="slides/slide205.xml" /><Relationship Id="rId234" Type="http://schemas.openxmlformats.org/officeDocument/2006/relationships/slide" Target="slides/slide226.xml" /><Relationship Id="rId420" Type="http://schemas.openxmlformats.org/officeDocument/2006/relationships/slide" Target="slides/slide412.xml" /><Relationship Id="rId2" Type="http://schemas.openxmlformats.org/officeDocument/2006/relationships/slideMaster" Target="slideMasters/slideMaster2.xml" /><Relationship Id="rId29" Type="http://schemas.openxmlformats.org/officeDocument/2006/relationships/slide" Target="slides/slide21.xml" /><Relationship Id="rId255" Type="http://schemas.openxmlformats.org/officeDocument/2006/relationships/slide" Target="slides/slide247.xml" /><Relationship Id="rId276" Type="http://schemas.openxmlformats.org/officeDocument/2006/relationships/slide" Target="slides/slide268.xml" /><Relationship Id="rId297" Type="http://schemas.openxmlformats.org/officeDocument/2006/relationships/slide" Target="slides/slide289.xml" /><Relationship Id="rId441" Type="http://schemas.openxmlformats.org/officeDocument/2006/relationships/presProps" Target="presProps.xml" /><Relationship Id="rId40" Type="http://schemas.openxmlformats.org/officeDocument/2006/relationships/slide" Target="slides/slide32.xml" /><Relationship Id="rId115" Type="http://schemas.openxmlformats.org/officeDocument/2006/relationships/slide" Target="slides/slide107.xml" /><Relationship Id="rId136" Type="http://schemas.openxmlformats.org/officeDocument/2006/relationships/slide" Target="slides/slide128.xml" /><Relationship Id="rId157" Type="http://schemas.openxmlformats.org/officeDocument/2006/relationships/slide" Target="slides/slide149.xml" /><Relationship Id="rId178" Type="http://schemas.openxmlformats.org/officeDocument/2006/relationships/slide" Target="slides/slide170.xml" /><Relationship Id="rId301" Type="http://schemas.openxmlformats.org/officeDocument/2006/relationships/slide" Target="slides/slide293.xml" /><Relationship Id="rId322" Type="http://schemas.openxmlformats.org/officeDocument/2006/relationships/slide" Target="slides/slide314.xml" /><Relationship Id="rId343" Type="http://schemas.openxmlformats.org/officeDocument/2006/relationships/slide" Target="slides/slide335.xml" /><Relationship Id="rId364" Type="http://schemas.openxmlformats.org/officeDocument/2006/relationships/slide" Target="slides/slide356.xml" /><Relationship Id="rId61" Type="http://schemas.openxmlformats.org/officeDocument/2006/relationships/slide" Target="slides/slide53.xml" /><Relationship Id="rId82" Type="http://schemas.openxmlformats.org/officeDocument/2006/relationships/slide" Target="slides/slide74.xml" /><Relationship Id="rId199" Type="http://schemas.openxmlformats.org/officeDocument/2006/relationships/slide" Target="slides/slide191.xml" /><Relationship Id="rId203" Type="http://schemas.openxmlformats.org/officeDocument/2006/relationships/slide" Target="slides/slide195.xml" /><Relationship Id="rId385" Type="http://schemas.openxmlformats.org/officeDocument/2006/relationships/slide" Target="slides/slide377.xml" /><Relationship Id="rId19" Type="http://schemas.openxmlformats.org/officeDocument/2006/relationships/slide" Target="slides/slide11.xml" /><Relationship Id="rId224" Type="http://schemas.openxmlformats.org/officeDocument/2006/relationships/slide" Target="slides/slide216.xml" /><Relationship Id="rId245" Type="http://schemas.openxmlformats.org/officeDocument/2006/relationships/slide" Target="slides/slide237.xml" /><Relationship Id="rId266" Type="http://schemas.openxmlformats.org/officeDocument/2006/relationships/slide" Target="slides/slide258.xml" /><Relationship Id="rId287" Type="http://schemas.openxmlformats.org/officeDocument/2006/relationships/slide" Target="slides/slide279.xml" /><Relationship Id="rId410" Type="http://schemas.openxmlformats.org/officeDocument/2006/relationships/slide" Target="slides/slide402.xml" /><Relationship Id="rId431" Type="http://schemas.openxmlformats.org/officeDocument/2006/relationships/slide" Target="slides/slide423.xml" /><Relationship Id="rId30" Type="http://schemas.openxmlformats.org/officeDocument/2006/relationships/slide" Target="slides/slide22.xml" /><Relationship Id="rId105" Type="http://schemas.openxmlformats.org/officeDocument/2006/relationships/slide" Target="slides/slide97.xml" /><Relationship Id="rId126" Type="http://schemas.openxmlformats.org/officeDocument/2006/relationships/slide" Target="slides/slide118.xml" /><Relationship Id="rId147" Type="http://schemas.openxmlformats.org/officeDocument/2006/relationships/slide" Target="slides/slide139.xml" /><Relationship Id="rId168" Type="http://schemas.openxmlformats.org/officeDocument/2006/relationships/slide" Target="slides/slide160.xml" /><Relationship Id="rId312" Type="http://schemas.openxmlformats.org/officeDocument/2006/relationships/slide" Target="slides/slide304.xml" /><Relationship Id="rId333" Type="http://schemas.openxmlformats.org/officeDocument/2006/relationships/slide" Target="slides/slide325.xml" /><Relationship Id="rId354" Type="http://schemas.openxmlformats.org/officeDocument/2006/relationships/slide" Target="slides/slide346.xml" /><Relationship Id="rId51" Type="http://schemas.openxmlformats.org/officeDocument/2006/relationships/slide" Target="slides/slide43.xml" /><Relationship Id="rId72" Type="http://schemas.openxmlformats.org/officeDocument/2006/relationships/slide" Target="slides/slide64.xml" /><Relationship Id="rId93" Type="http://schemas.openxmlformats.org/officeDocument/2006/relationships/slide" Target="slides/slide85.xml" /><Relationship Id="rId189" Type="http://schemas.openxmlformats.org/officeDocument/2006/relationships/slide" Target="slides/slide181.xml" /><Relationship Id="rId375" Type="http://schemas.openxmlformats.org/officeDocument/2006/relationships/slide" Target="slides/slide367.xml" /><Relationship Id="rId396" Type="http://schemas.openxmlformats.org/officeDocument/2006/relationships/slide" Target="slides/slide388.xml" /><Relationship Id="rId3" Type="http://schemas.openxmlformats.org/officeDocument/2006/relationships/slideMaster" Target="slideMasters/slideMaster3.xml" /><Relationship Id="rId214" Type="http://schemas.openxmlformats.org/officeDocument/2006/relationships/slide" Target="slides/slide206.xml" /><Relationship Id="rId235" Type="http://schemas.openxmlformats.org/officeDocument/2006/relationships/slide" Target="slides/slide227.xml" /><Relationship Id="rId256" Type="http://schemas.openxmlformats.org/officeDocument/2006/relationships/slide" Target="slides/slide248.xml" /><Relationship Id="rId277" Type="http://schemas.openxmlformats.org/officeDocument/2006/relationships/slide" Target="slides/slide269.xml" /><Relationship Id="rId298" Type="http://schemas.openxmlformats.org/officeDocument/2006/relationships/slide" Target="slides/slide290.xml" /><Relationship Id="rId400" Type="http://schemas.openxmlformats.org/officeDocument/2006/relationships/slide" Target="slides/slide392.xml" /><Relationship Id="rId421" Type="http://schemas.openxmlformats.org/officeDocument/2006/relationships/slide" Target="slides/slide413.xml" /><Relationship Id="rId442" Type="http://schemas.openxmlformats.org/officeDocument/2006/relationships/viewProps" Target="viewProps.xml" /><Relationship Id="rId116" Type="http://schemas.openxmlformats.org/officeDocument/2006/relationships/slide" Target="slides/slide108.xml" /><Relationship Id="rId137" Type="http://schemas.openxmlformats.org/officeDocument/2006/relationships/slide" Target="slides/slide129.xml" /><Relationship Id="rId158" Type="http://schemas.openxmlformats.org/officeDocument/2006/relationships/slide" Target="slides/slide150.xml" /><Relationship Id="rId302" Type="http://schemas.openxmlformats.org/officeDocument/2006/relationships/slide" Target="slides/slide294.xml" /><Relationship Id="rId323" Type="http://schemas.openxmlformats.org/officeDocument/2006/relationships/slide" Target="slides/slide315.xml" /><Relationship Id="rId344" Type="http://schemas.openxmlformats.org/officeDocument/2006/relationships/slide" Target="slides/slide336.xml" /><Relationship Id="rId20" Type="http://schemas.openxmlformats.org/officeDocument/2006/relationships/slide" Target="slides/slide12.xml" /><Relationship Id="rId41" Type="http://schemas.openxmlformats.org/officeDocument/2006/relationships/slide" Target="slides/slide33.xml" /><Relationship Id="rId62" Type="http://schemas.openxmlformats.org/officeDocument/2006/relationships/slide" Target="slides/slide54.xml" /><Relationship Id="rId83" Type="http://schemas.openxmlformats.org/officeDocument/2006/relationships/slide" Target="slides/slide75.xml" /><Relationship Id="rId179" Type="http://schemas.openxmlformats.org/officeDocument/2006/relationships/slide" Target="slides/slide171.xml" /><Relationship Id="rId365" Type="http://schemas.openxmlformats.org/officeDocument/2006/relationships/slide" Target="slides/slide357.xml" /><Relationship Id="rId386" Type="http://schemas.openxmlformats.org/officeDocument/2006/relationships/slide" Target="slides/slide378.xml" /><Relationship Id="rId190" Type="http://schemas.openxmlformats.org/officeDocument/2006/relationships/slide" Target="slides/slide182.xml" /><Relationship Id="rId204" Type="http://schemas.openxmlformats.org/officeDocument/2006/relationships/slide" Target="slides/slide196.xml" /><Relationship Id="rId225" Type="http://schemas.openxmlformats.org/officeDocument/2006/relationships/slide" Target="slides/slide217.xml" /><Relationship Id="rId246" Type="http://schemas.openxmlformats.org/officeDocument/2006/relationships/slide" Target="slides/slide238.xml" /><Relationship Id="rId267" Type="http://schemas.openxmlformats.org/officeDocument/2006/relationships/slide" Target="slides/slide259.xml" /><Relationship Id="rId288" Type="http://schemas.openxmlformats.org/officeDocument/2006/relationships/slide" Target="slides/slide280.xml" /><Relationship Id="rId411" Type="http://schemas.openxmlformats.org/officeDocument/2006/relationships/slide" Target="slides/slide403.xml" /><Relationship Id="rId432" Type="http://schemas.openxmlformats.org/officeDocument/2006/relationships/slide" Target="slides/slide424.xml" /><Relationship Id="rId106" Type="http://schemas.openxmlformats.org/officeDocument/2006/relationships/slide" Target="slides/slide98.xml" /><Relationship Id="rId127" Type="http://schemas.openxmlformats.org/officeDocument/2006/relationships/slide" Target="slides/slide119.xml" /><Relationship Id="rId313" Type="http://schemas.openxmlformats.org/officeDocument/2006/relationships/slide" Target="slides/slide305.xml" /><Relationship Id="rId10" Type="http://schemas.openxmlformats.org/officeDocument/2006/relationships/slide" Target="slides/slide2.xml" /><Relationship Id="rId31" Type="http://schemas.openxmlformats.org/officeDocument/2006/relationships/slide" Target="slides/slide23.xml" /><Relationship Id="rId52" Type="http://schemas.openxmlformats.org/officeDocument/2006/relationships/slide" Target="slides/slide44.xml" /><Relationship Id="rId73" Type="http://schemas.openxmlformats.org/officeDocument/2006/relationships/slide" Target="slides/slide65.xml" /><Relationship Id="rId94" Type="http://schemas.openxmlformats.org/officeDocument/2006/relationships/slide" Target="slides/slide86.xml" /><Relationship Id="rId148" Type="http://schemas.openxmlformats.org/officeDocument/2006/relationships/slide" Target="slides/slide140.xml" /><Relationship Id="rId169" Type="http://schemas.openxmlformats.org/officeDocument/2006/relationships/slide" Target="slides/slide161.xml" /><Relationship Id="rId334" Type="http://schemas.openxmlformats.org/officeDocument/2006/relationships/slide" Target="slides/slide326.xml" /><Relationship Id="rId355" Type="http://schemas.openxmlformats.org/officeDocument/2006/relationships/slide" Target="slides/slide347.xml" /><Relationship Id="rId376" Type="http://schemas.openxmlformats.org/officeDocument/2006/relationships/slide" Target="slides/slide368.xml" /><Relationship Id="rId397" Type="http://schemas.openxmlformats.org/officeDocument/2006/relationships/slide" Target="slides/slide389.xml" /><Relationship Id="rId4" Type="http://schemas.openxmlformats.org/officeDocument/2006/relationships/slideMaster" Target="slideMasters/slideMaster4.xml" /><Relationship Id="rId180" Type="http://schemas.openxmlformats.org/officeDocument/2006/relationships/slide" Target="slides/slide172.xml" /><Relationship Id="rId215" Type="http://schemas.openxmlformats.org/officeDocument/2006/relationships/slide" Target="slides/slide207.xml" /><Relationship Id="rId236" Type="http://schemas.openxmlformats.org/officeDocument/2006/relationships/slide" Target="slides/slide228.xml" /><Relationship Id="rId257" Type="http://schemas.openxmlformats.org/officeDocument/2006/relationships/slide" Target="slides/slide249.xml" /><Relationship Id="rId278" Type="http://schemas.openxmlformats.org/officeDocument/2006/relationships/slide" Target="slides/slide270.xml" /><Relationship Id="rId401" Type="http://schemas.openxmlformats.org/officeDocument/2006/relationships/slide" Target="slides/slide393.xml" /><Relationship Id="rId422" Type="http://schemas.openxmlformats.org/officeDocument/2006/relationships/slide" Target="slides/slide414.xml" /><Relationship Id="rId443" Type="http://schemas.openxmlformats.org/officeDocument/2006/relationships/theme" Target="theme/theme1.xml" /><Relationship Id="rId303" Type="http://schemas.openxmlformats.org/officeDocument/2006/relationships/slide" Target="slides/slide295.xml" /><Relationship Id="rId42" Type="http://schemas.openxmlformats.org/officeDocument/2006/relationships/slide" Target="slides/slide34.xml" /><Relationship Id="rId84" Type="http://schemas.openxmlformats.org/officeDocument/2006/relationships/slide" Target="slides/slide76.xml" /><Relationship Id="rId138" Type="http://schemas.openxmlformats.org/officeDocument/2006/relationships/slide" Target="slides/slide130.xml" /><Relationship Id="rId345" Type="http://schemas.openxmlformats.org/officeDocument/2006/relationships/slide" Target="slides/slide337.xml" /><Relationship Id="rId387" Type="http://schemas.openxmlformats.org/officeDocument/2006/relationships/slide" Target="slides/slide379.xml" /><Relationship Id="rId191" Type="http://schemas.openxmlformats.org/officeDocument/2006/relationships/slide" Target="slides/slide183.xml" /><Relationship Id="rId205" Type="http://schemas.openxmlformats.org/officeDocument/2006/relationships/slide" Target="slides/slide197.xml" /><Relationship Id="rId247" Type="http://schemas.openxmlformats.org/officeDocument/2006/relationships/slide" Target="slides/slide239.xml" /><Relationship Id="rId412" Type="http://schemas.openxmlformats.org/officeDocument/2006/relationships/slide" Target="slides/slide404.xml" /><Relationship Id="rId107" Type="http://schemas.openxmlformats.org/officeDocument/2006/relationships/slide" Target="slides/slide99.xml" /><Relationship Id="rId289" Type="http://schemas.openxmlformats.org/officeDocument/2006/relationships/slide" Target="slides/slide281.xml" /><Relationship Id="rId11" Type="http://schemas.openxmlformats.org/officeDocument/2006/relationships/slide" Target="slides/slide3.xml" /><Relationship Id="rId53" Type="http://schemas.openxmlformats.org/officeDocument/2006/relationships/slide" Target="slides/slide45.xml" /><Relationship Id="rId149" Type="http://schemas.openxmlformats.org/officeDocument/2006/relationships/slide" Target="slides/slide141.xml" /><Relationship Id="rId314" Type="http://schemas.openxmlformats.org/officeDocument/2006/relationships/slide" Target="slides/slide306.xml" /><Relationship Id="rId356" Type="http://schemas.openxmlformats.org/officeDocument/2006/relationships/slide" Target="slides/slide348.xml" /><Relationship Id="rId398" Type="http://schemas.openxmlformats.org/officeDocument/2006/relationships/slide" Target="slides/slide390.xml" /><Relationship Id="rId95" Type="http://schemas.openxmlformats.org/officeDocument/2006/relationships/slide" Target="slides/slide87.xml" /><Relationship Id="rId160" Type="http://schemas.openxmlformats.org/officeDocument/2006/relationships/slide" Target="slides/slide152.xml" /><Relationship Id="rId216" Type="http://schemas.openxmlformats.org/officeDocument/2006/relationships/slide" Target="slides/slide208.xml" /><Relationship Id="rId423" Type="http://schemas.openxmlformats.org/officeDocument/2006/relationships/slide" Target="slides/slide415.xml" /><Relationship Id="rId258" Type="http://schemas.openxmlformats.org/officeDocument/2006/relationships/slide" Target="slides/slide250.xml" /><Relationship Id="rId22" Type="http://schemas.openxmlformats.org/officeDocument/2006/relationships/slide" Target="slides/slide14.xml" /><Relationship Id="rId64" Type="http://schemas.openxmlformats.org/officeDocument/2006/relationships/slide" Target="slides/slide56.xml" /><Relationship Id="rId118" Type="http://schemas.openxmlformats.org/officeDocument/2006/relationships/slide" Target="slides/slide110.xml" /><Relationship Id="rId325" Type="http://schemas.openxmlformats.org/officeDocument/2006/relationships/slide" Target="slides/slide317.xml" /><Relationship Id="rId367" Type="http://schemas.openxmlformats.org/officeDocument/2006/relationships/slide" Target="slides/slide359.xml" /><Relationship Id="rId171" Type="http://schemas.openxmlformats.org/officeDocument/2006/relationships/slide" Target="slides/slide163.xml" /><Relationship Id="rId227" Type="http://schemas.openxmlformats.org/officeDocument/2006/relationships/slide" Target="slides/slide219.xml" /><Relationship Id="rId269" Type="http://schemas.openxmlformats.org/officeDocument/2006/relationships/slide" Target="slides/slide261.xml" /><Relationship Id="rId434" Type="http://schemas.openxmlformats.org/officeDocument/2006/relationships/slide" Target="slides/slide426.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6FF3A-5DAE-4421-86FA-12F01085A01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84C0EA9-2AA5-48B1-9F79-8EAAD28FDB7C}">
      <dgm:prSet phldrT="[Text]"/>
      <dgm:spPr/>
      <dgm:t>
        <a:bodyPr/>
        <a:lstStyle/>
        <a:p>
          <a:r>
            <a:rPr lang="en-US" dirty="0"/>
            <a:t>Agent</a:t>
          </a:r>
        </a:p>
        <a:p>
          <a:r>
            <a:rPr lang="en-US" dirty="0"/>
            <a:t>(The organism causing the disease)</a:t>
          </a:r>
        </a:p>
      </dgm:t>
    </dgm:pt>
    <dgm:pt modelId="{9BC966FB-3BEF-4D12-A8C9-EFA61FA9B8CF}" type="parTrans" cxnId="{38A3930A-C315-4518-BD1C-97DEA50E3F84}">
      <dgm:prSet/>
      <dgm:spPr/>
      <dgm:t>
        <a:bodyPr/>
        <a:lstStyle/>
        <a:p>
          <a:endParaRPr lang="en-US"/>
        </a:p>
      </dgm:t>
    </dgm:pt>
    <dgm:pt modelId="{C596B53C-401B-4E2D-945E-9ED50AE7A3BA}" type="sibTrans" cxnId="{38A3930A-C315-4518-BD1C-97DEA50E3F84}">
      <dgm:prSet/>
      <dgm:spPr>
        <a:solidFill>
          <a:schemeClr val="tx1"/>
        </a:solidFill>
      </dgm:spPr>
      <dgm:t>
        <a:bodyPr/>
        <a:lstStyle/>
        <a:p>
          <a:endParaRPr lang="en-US" dirty="0"/>
        </a:p>
      </dgm:t>
    </dgm:pt>
    <dgm:pt modelId="{23C7E8D8-5092-4687-95D7-53E4AFBEE9FE}">
      <dgm:prSet phldrT="[Text]"/>
      <dgm:spPr/>
      <dgm:t>
        <a:bodyPr/>
        <a:lstStyle/>
        <a:p>
          <a:r>
            <a:rPr lang="en-US" dirty="0"/>
            <a:t>Enviroment</a:t>
          </a:r>
        </a:p>
        <a:p>
          <a:r>
            <a:rPr lang="en-US" dirty="0"/>
            <a:t>(Surrounding in which the host and agent live)</a:t>
          </a:r>
        </a:p>
      </dgm:t>
    </dgm:pt>
    <dgm:pt modelId="{2919725C-D38F-47DC-9F0D-68A44FC1D139}" type="parTrans" cxnId="{43D08B54-F0BF-492E-8E01-265847D73C46}">
      <dgm:prSet/>
      <dgm:spPr/>
      <dgm:t>
        <a:bodyPr/>
        <a:lstStyle/>
        <a:p>
          <a:endParaRPr lang="en-US"/>
        </a:p>
      </dgm:t>
    </dgm:pt>
    <dgm:pt modelId="{DF981C72-FF36-4F73-97A9-B6A1CAEDDFDE}" type="sibTrans" cxnId="{43D08B54-F0BF-492E-8E01-265847D73C46}">
      <dgm:prSet/>
      <dgm:spPr>
        <a:solidFill>
          <a:schemeClr val="tx1"/>
        </a:solidFill>
      </dgm:spPr>
      <dgm:t>
        <a:bodyPr/>
        <a:lstStyle/>
        <a:p>
          <a:endParaRPr lang="en-US" dirty="0"/>
        </a:p>
      </dgm:t>
    </dgm:pt>
    <dgm:pt modelId="{FAC284AD-2C9F-4EC4-AAF2-6B6B9F42FD97}">
      <dgm:prSet phldrT="[Text]"/>
      <dgm:spPr/>
      <dgm:t>
        <a:bodyPr/>
        <a:lstStyle/>
        <a:p>
          <a:r>
            <a:rPr lang="en-US" dirty="0"/>
            <a:t>Host</a:t>
          </a:r>
        </a:p>
        <a:p>
          <a:r>
            <a:rPr lang="en-US" dirty="0"/>
            <a:t>(Human susceptible to infection)</a:t>
          </a:r>
        </a:p>
      </dgm:t>
    </dgm:pt>
    <dgm:pt modelId="{94F69443-77D8-4228-9251-1A72D8549D29}" type="parTrans" cxnId="{85D7BBF4-10C5-4C36-9E3D-FEA983CBD4A4}">
      <dgm:prSet/>
      <dgm:spPr/>
      <dgm:t>
        <a:bodyPr/>
        <a:lstStyle/>
        <a:p>
          <a:endParaRPr lang="en-US"/>
        </a:p>
      </dgm:t>
    </dgm:pt>
    <dgm:pt modelId="{A201FC26-E563-4563-B0F3-171158F5C33C}" type="sibTrans" cxnId="{85D7BBF4-10C5-4C36-9E3D-FEA983CBD4A4}">
      <dgm:prSet/>
      <dgm:spPr>
        <a:solidFill>
          <a:schemeClr val="tx1"/>
        </a:solidFill>
      </dgm:spPr>
      <dgm:t>
        <a:bodyPr/>
        <a:lstStyle/>
        <a:p>
          <a:endParaRPr lang="en-US" dirty="0">
            <a:solidFill>
              <a:srgbClr val="FF0000"/>
            </a:solidFill>
          </a:endParaRPr>
        </a:p>
      </dgm:t>
    </dgm:pt>
    <dgm:pt modelId="{6F91598C-21A7-4DE1-994A-B3E12A41CF24}" type="pres">
      <dgm:prSet presAssocID="{AF96FF3A-5DAE-4421-86FA-12F01085A01F}" presName="Name0" presStyleCnt="0">
        <dgm:presLayoutVars>
          <dgm:dir/>
          <dgm:resizeHandles val="exact"/>
        </dgm:presLayoutVars>
      </dgm:prSet>
      <dgm:spPr/>
    </dgm:pt>
    <dgm:pt modelId="{58CF04B2-4211-4123-B6F8-6A623944700F}" type="pres">
      <dgm:prSet presAssocID="{884C0EA9-2AA5-48B1-9F79-8EAAD28FDB7C}" presName="node" presStyleLbl="node1" presStyleIdx="0" presStyleCnt="3">
        <dgm:presLayoutVars>
          <dgm:bulletEnabled val="1"/>
        </dgm:presLayoutVars>
      </dgm:prSet>
      <dgm:spPr/>
    </dgm:pt>
    <dgm:pt modelId="{4775BDA4-505A-4CA3-BF21-1E39AE243ACF}" type="pres">
      <dgm:prSet presAssocID="{C596B53C-401B-4E2D-945E-9ED50AE7A3BA}" presName="sibTrans" presStyleLbl="sibTrans2D1" presStyleIdx="0" presStyleCnt="3" custScaleX="192608" custLinFactNeighborX="47816" custLinFactNeighborY="1099"/>
      <dgm:spPr/>
    </dgm:pt>
    <dgm:pt modelId="{31F12EF4-27FE-4BC9-8E35-3B444FCB0BFE}" type="pres">
      <dgm:prSet presAssocID="{C596B53C-401B-4E2D-945E-9ED50AE7A3BA}" presName="connectorText" presStyleLbl="sibTrans2D1" presStyleIdx="0" presStyleCnt="3"/>
      <dgm:spPr/>
    </dgm:pt>
    <dgm:pt modelId="{B1ECC15B-E367-48CE-A329-A3B7F7117F22}" type="pres">
      <dgm:prSet presAssocID="{23C7E8D8-5092-4687-95D7-53E4AFBEE9FE}" presName="node" presStyleLbl="node1" presStyleIdx="1" presStyleCnt="3">
        <dgm:presLayoutVars>
          <dgm:bulletEnabled val="1"/>
        </dgm:presLayoutVars>
      </dgm:prSet>
      <dgm:spPr/>
    </dgm:pt>
    <dgm:pt modelId="{523697CB-1C7D-4820-9E5C-252A060163E3}" type="pres">
      <dgm:prSet presAssocID="{DF981C72-FF36-4F73-97A9-B6A1CAEDDFDE}" presName="sibTrans" presStyleLbl="sibTrans2D1" presStyleIdx="1" presStyleCnt="3" custScaleX="118980" custLinFactNeighborX="1525" custLinFactNeighborY="1633"/>
      <dgm:spPr/>
    </dgm:pt>
    <dgm:pt modelId="{E4405C6B-8AC2-4720-8DC9-541EC40E05D8}" type="pres">
      <dgm:prSet presAssocID="{DF981C72-FF36-4F73-97A9-B6A1CAEDDFDE}" presName="connectorText" presStyleLbl="sibTrans2D1" presStyleIdx="1" presStyleCnt="3"/>
      <dgm:spPr/>
    </dgm:pt>
    <dgm:pt modelId="{10201E02-64CD-4D4C-B0B1-90FC62DC3F05}" type="pres">
      <dgm:prSet presAssocID="{FAC284AD-2C9F-4EC4-AAF2-6B6B9F42FD97}" presName="node" presStyleLbl="node1" presStyleIdx="2" presStyleCnt="3">
        <dgm:presLayoutVars>
          <dgm:bulletEnabled val="1"/>
        </dgm:presLayoutVars>
      </dgm:prSet>
      <dgm:spPr/>
    </dgm:pt>
    <dgm:pt modelId="{FF56900B-847D-41D0-AEDD-413C8BDB73BB}" type="pres">
      <dgm:prSet presAssocID="{A201FC26-E563-4563-B0F3-171158F5C33C}" presName="sibTrans" presStyleLbl="sibTrans2D1" presStyleIdx="2" presStyleCnt="3" custScaleX="209064" custScaleY="110936" custLinFactNeighborX="-58363" custLinFactNeighborY="5869"/>
      <dgm:spPr/>
    </dgm:pt>
    <dgm:pt modelId="{0327583C-1287-4B00-8C49-6629747A6E4E}" type="pres">
      <dgm:prSet presAssocID="{A201FC26-E563-4563-B0F3-171158F5C33C}" presName="connectorText" presStyleLbl="sibTrans2D1" presStyleIdx="2" presStyleCnt="3"/>
      <dgm:spPr/>
    </dgm:pt>
  </dgm:ptLst>
  <dgm:cxnLst>
    <dgm:cxn modelId="{38A3930A-C315-4518-BD1C-97DEA50E3F84}" srcId="{AF96FF3A-5DAE-4421-86FA-12F01085A01F}" destId="{884C0EA9-2AA5-48B1-9F79-8EAAD28FDB7C}" srcOrd="0" destOrd="0" parTransId="{9BC966FB-3BEF-4D12-A8C9-EFA61FA9B8CF}" sibTransId="{C596B53C-401B-4E2D-945E-9ED50AE7A3BA}"/>
    <dgm:cxn modelId="{B49B3E12-C8CA-439F-8100-00C9413B4F62}" type="presOf" srcId="{C596B53C-401B-4E2D-945E-9ED50AE7A3BA}" destId="{4775BDA4-505A-4CA3-BF21-1E39AE243ACF}" srcOrd="0" destOrd="0" presId="urn:microsoft.com/office/officeart/2005/8/layout/cycle7"/>
    <dgm:cxn modelId="{00BEC71E-A2EB-4644-9FF2-4F50D0D2B8AC}" type="presOf" srcId="{23C7E8D8-5092-4687-95D7-53E4AFBEE9FE}" destId="{B1ECC15B-E367-48CE-A329-A3B7F7117F22}" srcOrd="0" destOrd="0" presId="urn:microsoft.com/office/officeart/2005/8/layout/cycle7"/>
    <dgm:cxn modelId="{CBEB0C3F-860F-4543-A0B5-CE21A78A8011}" type="presOf" srcId="{AF96FF3A-5DAE-4421-86FA-12F01085A01F}" destId="{6F91598C-21A7-4DE1-994A-B3E12A41CF24}" srcOrd="0" destOrd="0" presId="urn:microsoft.com/office/officeart/2005/8/layout/cycle7"/>
    <dgm:cxn modelId="{3D25A765-79A3-446C-A5CA-0C2F7F778AD6}" type="presOf" srcId="{A201FC26-E563-4563-B0F3-171158F5C33C}" destId="{0327583C-1287-4B00-8C49-6629747A6E4E}" srcOrd="1" destOrd="0" presId="urn:microsoft.com/office/officeart/2005/8/layout/cycle7"/>
    <dgm:cxn modelId="{A299414D-A441-45F1-A948-7E92789055D4}" type="presOf" srcId="{DF981C72-FF36-4F73-97A9-B6A1CAEDDFDE}" destId="{523697CB-1C7D-4820-9E5C-252A060163E3}" srcOrd="0" destOrd="0" presId="urn:microsoft.com/office/officeart/2005/8/layout/cycle7"/>
    <dgm:cxn modelId="{43D08B54-F0BF-492E-8E01-265847D73C46}" srcId="{AF96FF3A-5DAE-4421-86FA-12F01085A01F}" destId="{23C7E8D8-5092-4687-95D7-53E4AFBEE9FE}" srcOrd="1" destOrd="0" parTransId="{2919725C-D38F-47DC-9F0D-68A44FC1D139}" sibTransId="{DF981C72-FF36-4F73-97A9-B6A1CAEDDFDE}"/>
    <dgm:cxn modelId="{2A0BF879-D3C2-49CC-A578-CCFA767F37D9}" type="presOf" srcId="{FAC284AD-2C9F-4EC4-AAF2-6B6B9F42FD97}" destId="{10201E02-64CD-4D4C-B0B1-90FC62DC3F05}" srcOrd="0" destOrd="0" presId="urn:microsoft.com/office/officeart/2005/8/layout/cycle7"/>
    <dgm:cxn modelId="{7B7D7797-0AEB-4D62-8304-1ED9C2066F90}" type="presOf" srcId="{C596B53C-401B-4E2D-945E-9ED50AE7A3BA}" destId="{31F12EF4-27FE-4BC9-8E35-3B444FCB0BFE}" srcOrd="1" destOrd="0" presId="urn:microsoft.com/office/officeart/2005/8/layout/cycle7"/>
    <dgm:cxn modelId="{6168829B-48FB-40FE-A3A4-51D5FE75787C}" type="presOf" srcId="{884C0EA9-2AA5-48B1-9F79-8EAAD28FDB7C}" destId="{58CF04B2-4211-4123-B6F8-6A623944700F}" srcOrd="0" destOrd="0" presId="urn:microsoft.com/office/officeart/2005/8/layout/cycle7"/>
    <dgm:cxn modelId="{906643D9-AE71-48D6-A1C0-08E9A64AC7C3}" type="presOf" srcId="{DF981C72-FF36-4F73-97A9-B6A1CAEDDFDE}" destId="{E4405C6B-8AC2-4720-8DC9-541EC40E05D8}" srcOrd="1" destOrd="0" presId="urn:microsoft.com/office/officeart/2005/8/layout/cycle7"/>
    <dgm:cxn modelId="{85D7BBF4-10C5-4C36-9E3D-FEA983CBD4A4}" srcId="{AF96FF3A-5DAE-4421-86FA-12F01085A01F}" destId="{FAC284AD-2C9F-4EC4-AAF2-6B6B9F42FD97}" srcOrd="2" destOrd="0" parTransId="{94F69443-77D8-4228-9251-1A72D8549D29}" sibTransId="{A201FC26-E563-4563-B0F3-171158F5C33C}"/>
    <dgm:cxn modelId="{C11096F5-1B06-420D-AF7C-D4E4EFE56326}" type="presOf" srcId="{A201FC26-E563-4563-B0F3-171158F5C33C}" destId="{FF56900B-847D-41D0-AEDD-413C8BDB73BB}" srcOrd="0" destOrd="0" presId="urn:microsoft.com/office/officeart/2005/8/layout/cycle7"/>
    <dgm:cxn modelId="{6FDB603C-A276-4913-B5B7-8FB1037C4C33}" type="presParOf" srcId="{6F91598C-21A7-4DE1-994A-B3E12A41CF24}" destId="{58CF04B2-4211-4123-B6F8-6A623944700F}" srcOrd="0" destOrd="0" presId="urn:microsoft.com/office/officeart/2005/8/layout/cycle7"/>
    <dgm:cxn modelId="{D7E7130C-F0A0-4335-88EC-10E657BD53CC}" type="presParOf" srcId="{6F91598C-21A7-4DE1-994A-B3E12A41CF24}" destId="{4775BDA4-505A-4CA3-BF21-1E39AE243ACF}" srcOrd="1" destOrd="0" presId="urn:microsoft.com/office/officeart/2005/8/layout/cycle7"/>
    <dgm:cxn modelId="{A5694F7C-2046-4A3C-AB3E-8BCFF596C5C2}" type="presParOf" srcId="{4775BDA4-505A-4CA3-BF21-1E39AE243ACF}" destId="{31F12EF4-27FE-4BC9-8E35-3B444FCB0BFE}" srcOrd="0" destOrd="0" presId="urn:microsoft.com/office/officeart/2005/8/layout/cycle7"/>
    <dgm:cxn modelId="{60A6C3C1-8006-41A2-97EA-1C284D938BBF}" type="presParOf" srcId="{6F91598C-21A7-4DE1-994A-B3E12A41CF24}" destId="{B1ECC15B-E367-48CE-A329-A3B7F7117F22}" srcOrd="2" destOrd="0" presId="urn:microsoft.com/office/officeart/2005/8/layout/cycle7"/>
    <dgm:cxn modelId="{C4A227F2-4F2A-4A25-B5BC-D2BECA8A5A04}" type="presParOf" srcId="{6F91598C-21A7-4DE1-994A-B3E12A41CF24}" destId="{523697CB-1C7D-4820-9E5C-252A060163E3}" srcOrd="3" destOrd="0" presId="urn:microsoft.com/office/officeart/2005/8/layout/cycle7"/>
    <dgm:cxn modelId="{03259B32-32E6-4A4D-8F76-153F93E8F84C}" type="presParOf" srcId="{523697CB-1C7D-4820-9E5C-252A060163E3}" destId="{E4405C6B-8AC2-4720-8DC9-541EC40E05D8}" srcOrd="0" destOrd="0" presId="urn:microsoft.com/office/officeart/2005/8/layout/cycle7"/>
    <dgm:cxn modelId="{43FA8593-228A-4EEA-B143-221317FF1DF9}" type="presParOf" srcId="{6F91598C-21A7-4DE1-994A-B3E12A41CF24}" destId="{10201E02-64CD-4D4C-B0B1-90FC62DC3F05}" srcOrd="4" destOrd="0" presId="urn:microsoft.com/office/officeart/2005/8/layout/cycle7"/>
    <dgm:cxn modelId="{B5BC178F-FCDA-43EC-822F-DD48DA264D7D}" type="presParOf" srcId="{6F91598C-21A7-4DE1-994A-B3E12A41CF24}" destId="{FF56900B-847D-41D0-AEDD-413C8BDB73BB}" srcOrd="5" destOrd="0" presId="urn:microsoft.com/office/officeart/2005/8/layout/cycle7"/>
    <dgm:cxn modelId="{E34157FC-6ACC-430F-8FC2-B45C069D4F1C}" type="presParOf" srcId="{FF56900B-847D-41D0-AEDD-413C8BDB73BB}" destId="{0327583C-1287-4B00-8C49-6629747A6E4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F04B2-4211-4123-B6F8-6A623944700F}">
      <dsp:nvSpPr>
        <dsp:cNvPr id="0" name=""/>
        <dsp:cNvSpPr/>
      </dsp:nvSpPr>
      <dsp:spPr>
        <a:xfrm>
          <a:off x="2648359" y="190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Agent</a:t>
          </a:r>
        </a:p>
        <a:p>
          <a:pPr marL="0" lvl="0" indent="0" algn="ctr" defTabSz="889000">
            <a:lnSpc>
              <a:spcPct val="90000"/>
            </a:lnSpc>
            <a:spcBef>
              <a:spcPct val="0"/>
            </a:spcBef>
            <a:spcAft>
              <a:spcPct val="35000"/>
            </a:spcAft>
            <a:buNone/>
          </a:pPr>
          <a:r>
            <a:rPr lang="en-US" sz="2000" kern="1200" dirty="0"/>
            <a:t>(The organism causing the disease)</a:t>
          </a:r>
        </a:p>
      </dsp:txBody>
      <dsp:txXfrm>
        <a:off x="2689078" y="42622"/>
        <a:ext cx="2699043" cy="1308802"/>
      </dsp:txXfrm>
    </dsp:sp>
    <dsp:sp modelId="{4775BDA4-505A-4CA3-BF21-1E39AE243ACF}">
      <dsp:nvSpPr>
        <dsp:cNvPr id="0" name=""/>
        <dsp:cNvSpPr/>
      </dsp:nvSpPr>
      <dsp:spPr>
        <a:xfrm rot="3600000">
          <a:off x="4483703" y="2448104"/>
          <a:ext cx="2793547" cy="486584"/>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629678" y="2545421"/>
        <a:ext cx="2501597" cy="291950"/>
      </dsp:txXfrm>
    </dsp:sp>
    <dsp:sp modelId="{B1ECC15B-E367-48CE-A329-A3B7F7117F22}">
      <dsp:nvSpPr>
        <dsp:cNvPr id="0" name=""/>
        <dsp:cNvSpPr/>
      </dsp:nvSpPr>
      <dsp:spPr>
        <a:xfrm>
          <a:off x="4945087" y="397995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Enviroment</a:t>
          </a:r>
        </a:p>
        <a:p>
          <a:pPr marL="0" lvl="0" indent="0" algn="ctr" defTabSz="889000">
            <a:lnSpc>
              <a:spcPct val="90000"/>
            </a:lnSpc>
            <a:spcBef>
              <a:spcPct val="0"/>
            </a:spcBef>
            <a:spcAft>
              <a:spcPct val="35000"/>
            </a:spcAft>
            <a:buNone/>
          </a:pPr>
          <a:r>
            <a:rPr lang="en-US" sz="2000" kern="1200" dirty="0"/>
            <a:t>(Surrounding in which the host and agent live)</a:t>
          </a:r>
        </a:p>
      </dsp:txBody>
      <dsp:txXfrm>
        <a:off x="4985806" y="4020672"/>
        <a:ext cx="2699043" cy="1308802"/>
      </dsp:txXfrm>
    </dsp:sp>
    <dsp:sp modelId="{523697CB-1C7D-4820-9E5C-252A060163E3}">
      <dsp:nvSpPr>
        <dsp:cNvPr id="0" name=""/>
        <dsp:cNvSpPr/>
      </dsp:nvSpPr>
      <dsp:spPr>
        <a:xfrm rot="10800000">
          <a:off x="3197887" y="4439727"/>
          <a:ext cx="1725661" cy="486584"/>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343862" y="4537044"/>
        <a:ext cx="1433711" cy="291950"/>
      </dsp:txXfrm>
    </dsp:sp>
    <dsp:sp modelId="{10201E02-64CD-4D4C-B0B1-90FC62DC3F05}">
      <dsp:nvSpPr>
        <dsp:cNvPr id="0" name=""/>
        <dsp:cNvSpPr/>
      </dsp:nvSpPr>
      <dsp:spPr>
        <a:xfrm>
          <a:off x="351631" y="397995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Host</a:t>
          </a:r>
        </a:p>
        <a:p>
          <a:pPr marL="0" lvl="0" indent="0" algn="ctr" defTabSz="889000">
            <a:lnSpc>
              <a:spcPct val="90000"/>
            </a:lnSpc>
            <a:spcBef>
              <a:spcPct val="0"/>
            </a:spcBef>
            <a:spcAft>
              <a:spcPct val="35000"/>
            </a:spcAft>
            <a:buNone/>
          </a:pPr>
          <a:r>
            <a:rPr lang="en-US" sz="2000" kern="1200" dirty="0"/>
            <a:t>(Human susceptible to infection)</a:t>
          </a:r>
        </a:p>
      </dsp:txBody>
      <dsp:txXfrm>
        <a:off x="392350" y="4020672"/>
        <a:ext cx="2699043" cy="1308802"/>
      </dsp:txXfrm>
    </dsp:sp>
    <dsp:sp modelId="{FF56900B-847D-41D0-AEDD-413C8BDB73BB}">
      <dsp:nvSpPr>
        <dsp:cNvPr id="0" name=""/>
        <dsp:cNvSpPr/>
      </dsp:nvSpPr>
      <dsp:spPr>
        <a:xfrm rot="18000000">
          <a:off x="527639" y="2444708"/>
          <a:ext cx="3032222" cy="539797"/>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rgbClr val="FF0000"/>
            </a:solidFill>
          </a:endParaRPr>
        </a:p>
      </dsp:txBody>
      <dsp:txXfrm>
        <a:off x="689578" y="2552667"/>
        <a:ext cx="2708344" cy="32387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6/28/2022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 /><Relationship Id="rId1" Type="http://schemas.openxmlformats.org/officeDocument/2006/relationships/notesMaster" Target="../notesMasters/notesMaster1.xml" /></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 /><Relationship Id="rId1" Type="http://schemas.openxmlformats.org/officeDocument/2006/relationships/notesMaster" Target="../notesMasters/notesMaster1.xml" /></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 /><Relationship Id="rId1" Type="http://schemas.openxmlformats.org/officeDocument/2006/relationships/notesMaster" Target="../notesMasters/notesMaster1.xml" /></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 /><Relationship Id="rId1" Type="http://schemas.openxmlformats.org/officeDocument/2006/relationships/notesMaster" Target="../notesMasters/notesMaster1.xml" /></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 /><Relationship Id="rId1" Type="http://schemas.openxmlformats.org/officeDocument/2006/relationships/notesMaster" Target="../notesMasters/notesMaster1.xml" /></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 /><Relationship Id="rId1" Type="http://schemas.openxmlformats.org/officeDocument/2006/relationships/notesMaster" Target="../notesMasters/notesMaster1.xml" /></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 /><Relationship Id="rId1" Type="http://schemas.openxmlformats.org/officeDocument/2006/relationships/notesMaster" Target="../notesMasters/notesMaster1.xml" /></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 /><Relationship Id="rId1" Type="http://schemas.openxmlformats.org/officeDocument/2006/relationships/notesMaster" Target="../notesMasters/notesMaster1.xml" /></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 /><Relationship Id="rId1" Type="http://schemas.openxmlformats.org/officeDocument/2006/relationships/notesMaster" Target="../notesMasters/notesMaster1.xml" /></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1.xml" /><Relationship Id="rId1" Type="http://schemas.openxmlformats.org/officeDocument/2006/relationships/notesMaster" Target="../notesMasters/notesMaster1.xml" /></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2.xml" /><Relationship Id="rId1" Type="http://schemas.openxmlformats.org/officeDocument/2006/relationships/notesMaster" Target="../notesMasters/notesMaster1.xml" /></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6.xml" /><Relationship Id="rId1" Type="http://schemas.openxmlformats.org/officeDocument/2006/relationships/notesMaster" Target="../notesMasters/notesMaster1.xml" /></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7.xml" /><Relationship Id="rId1" Type="http://schemas.openxmlformats.org/officeDocument/2006/relationships/notesMaster" Target="../notesMasters/notesMaster1.xml" /></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8.xml" /><Relationship Id="rId1" Type="http://schemas.openxmlformats.org/officeDocument/2006/relationships/notesMaster" Target="../notesMasters/notesMaster1.xml" /></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9.xml" /><Relationship Id="rId1" Type="http://schemas.openxmlformats.org/officeDocument/2006/relationships/notesMaster" Target="../notesMasters/notesMaster1.xml" /></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0.xml" /><Relationship Id="rId1" Type="http://schemas.openxmlformats.org/officeDocument/2006/relationships/notesMaster" Target="../notesMasters/notesMaster1.xml" /></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1.xml" /><Relationship Id="rId1" Type="http://schemas.openxmlformats.org/officeDocument/2006/relationships/notesMaster" Target="../notesMasters/notesMaster1.xml" /></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2.xml" /><Relationship Id="rId1" Type="http://schemas.openxmlformats.org/officeDocument/2006/relationships/notesMaster" Target="../notesMasters/notesMaster1.xml" /></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 /><Relationship Id="rId1" Type="http://schemas.openxmlformats.org/officeDocument/2006/relationships/notesMaster" Target="../notesMasters/notesMaster1.xml" /></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 /><Relationship Id="rId1" Type="http://schemas.openxmlformats.org/officeDocument/2006/relationships/notesMaster" Target="../notesMasters/notesMaster1.xml" /></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 /><Relationship Id="rId1" Type="http://schemas.openxmlformats.org/officeDocument/2006/relationships/notesMaster" Target="../notesMasters/notesMaster1.xml" /></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9.xml" /><Relationship Id="rId1" Type="http://schemas.openxmlformats.org/officeDocument/2006/relationships/notesMaster" Target="../notesMasters/notesMaster1.xml" /></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0.xml" /><Relationship Id="rId1" Type="http://schemas.openxmlformats.org/officeDocument/2006/relationships/notesMaster" Target="../notesMasters/notesMaster1.xml" /></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1.xml" /><Relationship Id="rId1" Type="http://schemas.openxmlformats.org/officeDocument/2006/relationships/notesMaster" Target="../notesMasters/notesMaster1.xml" /></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2.xml" /><Relationship Id="rId1" Type="http://schemas.openxmlformats.org/officeDocument/2006/relationships/notesMaster" Target="../notesMasters/notesMaster1.xml" /></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4.xml" /><Relationship Id="rId1" Type="http://schemas.openxmlformats.org/officeDocument/2006/relationships/notesMaster" Target="../notesMasters/notesMaster1.xml" /></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5.xml" /><Relationship Id="rId1" Type="http://schemas.openxmlformats.org/officeDocument/2006/relationships/notesMaster" Target="../notesMasters/notesMaster1.xml" /></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6.xml" /><Relationship Id="rId1" Type="http://schemas.openxmlformats.org/officeDocument/2006/relationships/notesMaster" Target="../notesMasters/notesMaster1.xml" /></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7.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9.xml" /><Relationship Id="rId1" Type="http://schemas.openxmlformats.org/officeDocument/2006/relationships/notesMaster" Target="../notesMasters/notesMaster1.xml" /></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0.xml" /><Relationship Id="rId1" Type="http://schemas.openxmlformats.org/officeDocument/2006/relationships/notesMaster" Target="../notesMasters/notesMaster1.xml" /></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1.xml" /><Relationship Id="rId1" Type="http://schemas.openxmlformats.org/officeDocument/2006/relationships/notesMaster" Target="../notesMasters/notesMaster1.xml" /></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2.xml" /><Relationship Id="rId1" Type="http://schemas.openxmlformats.org/officeDocument/2006/relationships/notesMaster" Target="../notesMasters/notesMaster1.xml" /></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3.xml" /><Relationship Id="rId1" Type="http://schemas.openxmlformats.org/officeDocument/2006/relationships/notesMaster" Target="../notesMasters/notesMaster1.xml" /></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4.xml" /><Relationship Id="rId1" Type="http://schemas.openxmlformats.org/officeDocument/2006/relationships/notesMaster" Target="../notesMasters/notesMaster1.xml" /></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5.xml" /><Relationship Id="rId1" Type="http://schemas.openxmlformats.org/officeDocument/2006/relationships/notesMaster" Target="../notesMasters/notesMaster1.xml" /></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7.xml" /><Relationship Id="rId1" Type="http://schemas.openxmlformats.org/officeDocument/2006/relationships/notesMaster" Target="../notesMasters/notesMaster1.xml" /></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9.xml" /><Relationship Id="rId1" Type="http://schemas.openxmlformats.org/officeDocument/2006/relationships/notesMaster" Target="../notesMasters/notesMaster1.xml" /></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1.xml" /><Relationship Id="rId1" Type="http://schemas.openxmlformats.org/officeDocument/2006/relationships/notesMaster" Target="../notesMasters/notesMaster1.xml" /></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3.xml" /><Relationship Id="rId1" Type="http://schemas.openxmlformats.org/officeDocument/2006/relationships/notesMaster" Target="../notesMasters/notesMaster1.xml" /></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5.xml" /><Relationship Id="rId1" Type="http://schemas.openxmlformats.org/officeDocument/2006/relationships/notesMaster" Target="../notesMasters/notesMaster1.xml" /></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6.xml" /><Relationship Id="rId1" Type="http://schemas.openxmlformats.org/officeDocument/2006/relationships/notesMaster" Target="../notesMasters/notesMaster1.xml" /></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7.xml" /><Relationship Id="rId1" Type="http://schemas.openxmlformats.org/officeDocument/2006/relationships/notesMaster" Target="../notesMasters/notesMaster1.xml" /></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0.xml" /><Relationship Id="rId1" Type="http://schemas.openxmlformats.org/officeDocument/2006/relationships/notesMaster" Target="../notesMasters/notesMaster1.xml" /></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1.xml" /><Relationship Id="rId1" Type="http://schemas.openxmlformats.org/officeDocument/2006/relationships/notesMaster" Target="../notesMasters/notesMaster1.xml" /></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2.xml" /><Relationship Id="rId1" Type="http://schemas.openxmlformats.org/officeDocument/2006/relationships/notesMaster" Target="../notesMasters/notesMaster1.xml" /></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3.xml" /><Relationship Id="rId1" Type="http://schemas.openxmlformats.org/officeDocument/2006/relationships/notesMaster" Target="../notesMasters/notesMaster1.xml" /></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4.xml" /><Relationship Id="rId1" Type="http://schemas.openxmlformats.org/officeDocument/2006/relationships/notesMaster" Target="../notesMasters/notesMaster1.xml" /></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5.xml" /><Relationship Id="rId1" Type="http://schemas.openxmlformats.org/officeDocument/2006/relationships/notesMaster" Target="../notesMasters/notesMaster1.xml" /></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6.xml" /><Relationship Id="rId1" Type="http://schemas.openxmlformats.org/officeDocument/2006/relationships/notesMaster" Target="../notesMasters/notesMaster1.xml" /></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7.xml" /><Relationship Id="rId1" Type="http://schemas.openxmlformats.org/officeDocument/2006/relationships/notesMaster" Target="../notesMasters/notesMaster1.xml" /></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8.xml" /><Relationship Id="rId1" Type="http://schemas.openxmlformats.org/officeDocument/2006/relationships/notesMaster" Target="../notesMasters/notesMaster1.xml" /></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0.xml" /><Relationship Id="rId1" Type="http://schemas.openxmlformats.org/officeDocument/2006/relationships/notesMaster" Target="../notesMasters/notesMaster1.xml" /></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1.xml" /><Relationship Id="rId1" Type="http://schemas.openxmlformats.org/officeDocument/2006/relationships/notesMaster" Target="../notesMasters/notesMaster1.xml" /></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2.xml" /><Relationship Id="rId1" Type="http://schemas.openxmlformats.org/officeDocument/2006/relationships/notesMaster" Target="../notesMasters/notesMaster1.xml" /></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3.xml" /><Relationship Id="rId1" Type="http://schemas.openxmlformats.org/officeDocument/2006/relationships/notesMaster" Target="../notesMasters/notesMaster1.xml" /></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4.xml" /><Relationship Id="rId1" Type="http://schemas.openxmlformats.org/officeDocument/2006/relationships/notesMaster" Target="../notesMasters/notesMaster1.xml" /></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5.xml" /><Relationship Id="rId1" Type="http://schemas.openxmlformats.org/officeDocument/2006/relationships/notesMaster" Target="../notesMasters/notesMaster1.xml" /></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6.xml" /><Relationship Id="rId1" Type="http://schemas.openxmlformats.org/officeDocument/2006/relationships/notesMaster" Target="../notesMasters/notesMaster1.xml" /></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7.xml" /><Relationship Id="rId1" Type="http://schemas.openxmlformats.org/officeDocument/2006/relationships/notesMaster" Target="../notesMasters/notesMaster1.xml" /></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8.xml" /><Relationship Id="rId1" Type="http://schemas.openxmlformats.org/officeDocument/2006/relationships/notesMaster" Target="../notesMasters/notesMaster1.xml" /></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0.xml" /><Relationship Id="rId1" Type="http://schemas.openxmlformats.org/officeDocument/2006/relationships/notesMaster" Target="../notesMasters/notesMaster1.xml" /></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1.xml" /><Relationship Id="rId1" Type="http://schemas.openxmlformats.org/officeDocument/2006/relationships/notesMaster" Target="../notesMasters/notesMaster1.xml" /></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2.xml" /><Relationship Id="rId1" Type="http://schemas.openxmlformats.org/officeDocument/2006/relationships/notesMaster" Target="../notesMasters/notesMaster1.xml" /></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3.xml" /><Relationship Id="rId1" Type="http://schemas.openxmlformats.org/officeDocument/2006/relationships/notesMaster" Target="../notesMasters/notesMaster1.xml" /></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4.xml" /><Relationship Id="rId1" Type="http://schemas.openxmlformats.org/officeDocument/2006/relationships/notesMaster" Target="../notesMasters/notesMaster1.xml" /></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5.xml" /><Relationship Id="rId1" Type="http://schemas.openxmlformats.org/officeDocument/2006/relationships/notesMaster" Target="../notesMasters/notesMaster1.xml" /></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6.xml" /><Relationship Id="rId1" Type="http://schemas.openxmlformats.org/officeDocument/2006/relationships/notesMaster" Target="../notesMasters/notesMaster1.xml" /></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7.xml" /><Relationship Id="rId1" Type="http://schemas.openxmlformats.org/officeDocument/2006/relationships/notesMaster" Target="../notesMasters/notesMaster1.xml" /></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8.xml" /><Relationship Id="rId1" Type="http://schemas.openxmlformats.org/officeDocument/2006/relationships/notesMaster" Target="../notesMasters/notesMaster1.xml" /></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0.xml" /><Relationship Id="rId1" Type="http://schemas.openxmlformats.org/officeDocument/2006/relationships/notesMaster" Target="../notesMasters/notesMaster1.xml" /></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1.xml" /><Relationship Id="rId1" Type="http://schemas.openxmlformats.org/officeDocument/2006/relationships/notesMaster" Target="../notesMasters/notesMaster1.xml" /></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2.xml" /><Relationship Id="rId1" Type="http://schemas.openxmlformats.org/officeDocument/2006/relationships/notesMaster" Target="../notesMasters/notesMaster1.xml" /></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3.xml" /><Relationship Id="rId1" Type="http://schemas.openxmlformats.org/officeDocument/2006/relationships/notesMaster" Target="../notesMasters/notesMaster1.xml" /></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4.xml" /><Relationship Id="rId1" Type="http://schemas.openxmlformats.org/officeDocument/2006/relationships/notesMaster" Target="../notesMasters/notesMaster1.xml" /></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5.xml" /><Relationship Id="rId1" Type="http://schemas.openxmlformats.org/officeDocument/2006/relationships/notesMaster" Target="../notesMasters/notesMaster1.xml" /></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6.xml" /><Relationship Id="rId1" Type="http://schemas.openxmlformats.org/officeDocument/2006/relationships/notesMaster" Target="../notesMasters/notesMaster1.xml" /></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7.xml" /><Relationship Id="rId1" Type="http://schemas.openxmlformats.org/officeDocument/2006/relationships/notesMaster" Target="../notesMasters/notesMaster1.xml" /></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8.xml" /><Relationship Id="rId1" Type="http://schemas.openxmlformats.org/officeDocument/2006/relationships/notesMaster" Target="../notesMasters/notesMaster1.xml" /></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1.xml" /><Relationship Id="rId1" Type="http://schemas.openxmlformats.org/officeDocument/2006/relationships/notesMaster" Target="../notesMasters/notesMaster1.xml" /></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2.xml" /><Relationship Id="rId1" Type="http://schemas.openxmlformats.org/officeDocument/2006/relationships/notesMaster" Target="../notesMasters/notesMaster1.xml" /></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3.xml" /><Relationship Id="rId1" Type="http://schemas.openxmlformats.org/officeDocument/2006/relationships/notesMaster" Target="../notesMasters/notesMaster1.xml" /></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4.xml" /><Relationship Id="rId1" Type="http://schemas.openxmlformats.org/officeDocument/2006/relationships/notesMaster" Target="../notesMasters/notesMaster1.xml" /></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5.xml" /><Relationship Id="rId1" Type="http://schemas.openxmlformats.org/officeDocument/2006/relationships/notesMaster" Target="../notesMasters/notesMaster1.xml" /></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6.xml" /><Relationship Id="rId1" Type="http://schemas.openxmlformats.org/officeDocument/2006/relationships/notesMaster" Target="../notesMasters/notesMaster1.xml" /></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8.xml" /><Relationship Id="rId1" Type="http://schemas.openxmlformats.org/officeDocument/2006/relationships/notesMaster" Target="../notesMasters/notesMaster1.xml" /></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3.xml" /><Relationship Id="rId1" Type="http://schemas.openxmlformats.org/officeDocument/2006/relationships/notesMaster" Target="../notesMasters/notesMaster1.xml" /></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4.xml" /><Relationship Id="rId1" Type="http://schemas.openxmlformats.org/officeDocument/2006/relationships/notesMaster" Target="../notesMasters/notesMaster1.xml" /></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5.xml" /><Relationship Id="rId1" Type="http://schemas.openxmlformats.org/officeDocument/2006/relationships/notesMaster" Target="../notesMasters/notesMaster1.xml" /></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6.xml" /><Relationship Id="rId1" Type="http://schemas.openxmlformats.org/officeDocument/2006/relationships/notesMaster" Target="../notesMasters/notesMaster1.xml" /></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7.xml" /><Relationship Id="rId1" Type="http://schemas.openxmlformats.org/officeDocument/2006/relationships/notesMaster" Target="../notesMasters/notesMaster1.xml" /></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8.xml" /><Relationship Id="rId1" Type="http://schemas.openxmlformats.org/officeDocument/2006/relationships/notesMaster" Target="../notesMasters/notesMaster1.xml" /></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9.xml" /><Relationship Id="rId1" Type="http://schemas.openxmlformats.org/officeDocument/2006/relationships/notesMaster" Target="../notesMasters/notesMaster1.xml" /></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0.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1.xml" /><Relationship Id="rId1" Type="http://schemas.openxmlformats.org/officeDocument/2006/relationships/notesMaster" Target="../notesMasters/notesMaster1.xml" /></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2.xml" /><Relationship Id="rId1" Type="http://schemas.openxmlformats.org/officeDocument/2006/relationships/notesMaster" Target="../notesMasters/notesMaster1.xml" /></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3.xml" /><Relationship Id="rId1" Type="http://schemas.openxmlformats.org/officeDocument/2006/relationships/notesMaster" Target="../notesMasters/notesMaster1.xml" /></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4.xml" /><Relationship Id="rId1" Type="http://schemas.openxmlformats.org/officeDocument/2006/relationships/notesMaster" Target="../notesMasters/notesMaster1.xml" /></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5.xml" /><Relationship Id="rId1" Type="http://schemas.openxmlformats.org/officeDocument/2006/relationships/notesMaster" Target="../notesMasters/notesMaster1.xml" /></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6.xml" /><Relationship Id="rId1" Type="http://schemas.openxmlformats.org/officeDocument/2006/relationships/notesMaster" Target="../notesMasters/notesMaster1.xml" /></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7.xml" /><Relationship Id="rId1" Type="http://schemas.openxmlformats.org/officeDocument/2006/relationships/notesMaster" Target="../notesMasters/notesMaster1.xml" /></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8.xml" /><Relationship Id="rId1" Type="http://schemas.openxmlformats.org/officeDocument/2006/relationships/notesMaster" Target="../notesMasters/notesMaster1.xml" /></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9.xml" /><Relationship Id="rId1" Type="http://schemas.openxmlformats.org/officeDocument/2006/relationships/notesMaster" Target="../notesMasters/notesMaster1.xml" /></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0.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1.xml" /><Relationship Id="rId1" Type="http://schemas.openxmlformats.org/officeDocument/2006/relationships/notesMaster" Target="../notesMasters/notesMaster1.xml" /></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2.xml" /><Relationship Id="rId1" Type="http://schemas.openxmlformats.org/officeDocument/2006/relationships/notesMaster" Target="../notesMasters/notesMaster1.xml" /></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3.xml" /><Relationship Id="rId1" Type="http://schemas.openxmlformats.org/officeDocument/2006/relationships/notesMaster" Target="../notesMasters/notesMaster1.xml" /></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4.xml" /><Relationship Id="rId1" Type="http://schemas.openxmlformats.org/officeDocument/2006/relationships/notesMaster" Target="../notesMasters/notesMaster1.xml" /></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5.xml" /><Relationship Id="rId1" Type="http://schemas.openxmlformats.org/officeDocument/2006/relationships/notesMaster" Target="../notesMasters/notesMaster1.xml" /></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6.xml" /><Relationship Id="rId1" Type="http://schemas.openxmlformats.org/officeDocument/2006/relationships/notesMaster" Target="../notesMasters/notesMaster1.xml" /></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7.xml" /><Relationship Id="rId1" Type="http://schemas.openxmlformats.org/officeDocument/2006/relationships/notesMaster" Target="../notesMasters/notesMaster1.xml" /></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8.xml" /><Relationship Id="rId1" Type="http://schemas.openxmlformats.org/officeDocument/2006/relationships/notesMaster" Target="../notesMasters/notesMaster1.xml" /></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9.xml" /><Relationship Id="rId1" Type="http://schemas.openxmlformats.org/officeDocument/2006/relationships/notesMaster" Target="../notesMasters/notesMaster1.xml" /></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0.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1.xml" /><Relationship Id="rId1" Type="http://schemas.openxmlformats.org/officeDocument/2006/relationships/notesMaster" Target="../notesMasters/notesMaster1.xml" /></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2.xml" /><Relationship Id="rId1" Type="http://schemas.openxmlformats.org/officeDocument/2006/relationships/notesMaster" Target="../notesMasters/notesMaster1.xml" /></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3.xml" /><Relationship Id="rId1" Type="http://schemas.openxmlformats.org/officeDocument/2006/relationships/notesMaster" Target="../notesMasters/notesMaster1.xml" /></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4.xml" /><Relationship Id="rId1" Type="http://schemas.openxmlformats.org/officeDocument/2006/relationships/notesMaster" Target="../notesMasters/notesMaster1.xml" /></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5.xml" /><Relationship Id="rId1" Type="http://schemas.openxmlformats.org/officeDocument/2006/relationships/notesMaster" Target="../notesMasters/notesMaster1.xml" /></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6.xml" /><Relationship Id="rId1" Type="http://schemas.openxmlformats.org/officeDocument/2006/relationships/notesMaster" Target="../notesMasters/notesMaster1.xml" /></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7.xml" /><Relationship Id="rId1" Type="http://schemas.openxmlformats.org/officeDocument/2006/relationships/notesMaster" Target="../notesMasters/notesMaster1.xml" /></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8.xml" /><Relationship Id="rId1" Type="http://schemas.openxmlformats.org/officeDocument/2006/relationships/notesMaster" Target="../notesMasters/notesMaster1.xml" /></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9.xml" /><Relationship Id="rId1" Type="http://schemas.openxmlformats.org/officeDocument/2006/relationships/notesMaster" Target="../notesMasters/notesMaster1.xml" /></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0.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1.xml" /><Relationship Id="rId1" Type="http://schemas.openxmlformats.org/officeDocument/2006/relationships/notesMaster" Target="../notesMasters/notesMaster1.xml" /></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2.xml" /><Relationship Id="rId1" Type="http://schemas.openxmlformats.org/officeDocument/2006/relationships/notesMaster" Target="../notesMasters/notesMaster1.xml" /></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3.xml" /><Relationship Id="rId1" Type="http://schemas.openxmlformats.org/officeDocument/2006/relationships/notesMaster" Target="../notesMasters/notesMaster1.xml" /></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4.xml" /><Relationship Id="rId1" Type="http://schemas.openxmlformats.org/officeDocument/2006/relationships/notesMaster" Target="../notesMasters/notesMaster1.xml" /></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5.xml" /><Relationship Id="rId1" Type="http://schemas.openxmlformats.org/officeDocument/2006/relationships/notesMaster" Target="../notesMasters/notesMaster1.xml" /></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6.xml" /><Relationship Id="rId1" Type="http://schemas.openxmlformats.org/officeDocument/2006/relationships/notesMaster" Target="../notesMasters/notesMaster1.xml" /></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7.xml" /><Relationship Id="rId1" Type="http://schemas.openxmlformats.org/officeDocument/2006/relationships/notesMaster" Target="../notesMasters/notesMaster1.xml" /></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8.xml" /><Relationship Id="rId1" Type="http://schemas.openxmlformats.org/officeDocument/2006/relationships/notesMaster" Target="../notesMasters/notesMaster1.xml" /></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9.xml" /><Relationship Id="rId1" Type="http://schemas.openxmlformats.org/officeDocument/2006/relationships/notesMaster" Target="../notesMasters/notesMaster1.xml" /></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0.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1.xml" /><Relationship Id="rId1" Type="http://schemas.openxmlformats.org/officeDocument/2006/relationships/notesMaster" Target="../notesMasters/notesMaster1.xml" /></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2.xml" /><Relationship Id="rId1" Type="http://schemas.openxmlformats.org/officeDocument/2006/relationships/notesMaster" Target="../notesMasters/notesMaster1.xml" /></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3.xml" /><Relationship Id="rId1" Type="http://schemas.openxmlformats.org/officeDocument/2006/relationships/notesMaster" Target="../notesMasters/notesMaster1.xml" /></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4.xml" /><Relationship Id="rId1" Type="http://schemas.openxmlformats.org/officeDocument/2006/relationships/notesMaster" Target="../notesMasters/notesMaster1.xml" /></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5.xml" /><Relationship Id="rId1" Type="http://schemas.openxmlformats.org/officeDocument/2006/relationships/notesMaster" Target="../notesMasters/notesMaster1.xml" /></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6.xml" /><Relationship Id="rId1" Type="http://schemas.openxmlformats.org/officeDocument/2006/relationships/notesMaster" Target="../notesMasters/notesMaster1.xml" /></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7.xml" /><Relationship Id="rId1" Type="http://schemas.openxmlformats.org/officeDocument/2006/relationships/notesMaster" Target="../notesMasters/notesMaster1.xml" /></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8.xml" /><Relationship Id="rId1" Type="http://schemas.openxmlformats.org/officeDocument/2006/relationships/notesMaster" Target="../notesMasters/notesMaster1.xml" /></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9.xml" /><Relationship Id="rId1" Type="http://schemas.openxmlformats.org/officeDocument/2006/relationships/notesMaster" Target="../notesMasters/notesMaster1.xml" /></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0.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1.xml" /><Relationship Id="rId1" Type="http://schemas.openxmlformats.org/officeDocument/2006/relationships/notesMaster" Target="../notesMasters/notesMaster1.xml" /></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2.xml" /><Relationship Id="rId1" Type="http://schemas.openxmlformats.org/officeDocument/2006/relationships/notesMaster" Target="../notesMasters/notesMaster1.xml" /></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3.xml" /><Relationship Id="rId1" Type="http://schemas.openxmlformats.org/officeDocument/2006/relationships/notesMaster" Target="../notesMasters/notesMaster1.xml" /></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4.xml" /><Relationship Id="rId1" Type="http://schemas.openxmlformats.org/officeDocument/2006/relationships/notesMaster" Target="../notesMasters/notesMaster1.xml" /></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5.xml" /><Relationship Id="rId1" Type="http://schemas.openxmlformats.org/officeDocument/2006/relationships/notesMaster" Target="../notesMasters/notesMaster1.xml" /></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6.xml" /><Relationship Id="rId1" Type="http://schemas.openxmlformats.org/officeDocument/2006/relationships/notesMaster" Target="../notesMasters/notesMaster1.xml" /></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7.xml" /><Relationship Id="rId1" Type="http://schemas.openxmlformats.org/officeDocument/2006/relationships/notesMaster" Target="../notesMasters/notesMaster1.xml" /></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8.xml" /><Relationship Id="rId1" Type="http://schemas.openxmlformats.org/officeDocument/2006/relationships/notesMaster" Target="../notesMasters/notesMaster1.xml" /></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9.xml" /><Relationship Id="rId1" Type="http://schemas.openxmlformats.org/officeDocument/2006/relationships/notesMaster" Target="../notesMasters/notesMaster1.xml" /></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0.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1.xml" /><Relationship Id="rId1" Type="http://schemas.openxmlformats.org/officeDocument/2006/relationships/notesMaster" Target="../notesMasters/notesMaster1.xml" /></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92.xml" /><Relationship Id="rId1" Type="http://schemas.openxmlformats.org/officeDocument/2006/relationships/notesMaster" Target="../notesMasters/notesMaster1.xml" /></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3.xml" /><Relationship Id="rId1" Type="http://schemas.openxmlformats.org/officeDocument/2006/relationships/notesMaster" Target="../notesMasters/notesMaster1.xml" /></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4.xml" /><Relationship Id="rId1" Type="http://schemas.openxmlformats.org/officeDocument/2006/relationships/notesMaster" Target="../notesMasters/notesMaster1.xml" /></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5.xml" /><Relationship Id="rId1" Type="http://schemas.openxmlformats.org/officeDocument/2006/relationships/notesMaster" Target="../notesMasters/notesMaster1.xml" /></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6.xml" /><Relationship Id="rId1" Type="http://schemas.openxmlformats.org/officeDocument/2006/relationships/notesMaster" Target="../notesMasters/notesMaster1.xml" /></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7.xml" /><Relationship Id="rId1" Type="http://schemas.openxmlformats.org/officeDocument/2006/relationships/notesMaster" Target="../notesMasters/notesMaster1.xml" /></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8.xml" /><Relationship Id="rId1" Type="http://schemas.openxmlformats.org/officeDocument/2006/relationships/notesMaster" Target="../notesMasters/notesMaster1.xml" /></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9.xml" /><Relationship Id="rId1" Type="http://schemas.openxmlformats.org/officeDocument/2006/relationships/notesMaster" Target="../notesMasters/notesMaster1.xml" /></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0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01.xml" /><Relationship Id="rId1" Type="http://schemas.openxmlformats.org/officeDocument/2006/relationships/notesMaster" Target="../notesMasters/notesMaster1.xml" /></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02.xml" /><Relationship Id="rId1" Type="http://schemas.openxmlformats.org/officeDocument/2006/relationships/notesMaster" Target="../notesMasters/notesMaster1.xml" /></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3.xml" /><Relationship Id="rId1" Type="http://schemas.openxmlformats.org/officeDocument/2006/relationships/notesMaster" Target="../notesMasters/notesMaster1.xml" /></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4.xml" /><Relationship Id="rId1" Type="http://schemas.openxmlformats.org/officeDocument/2006/relationships/notesMaster" Target="../notesMasters/notesMaster1.xml" /></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5.xml" /><Relationship Id="rId1" Type="http://schemas.openxmlformats.org/officeDocument/2006/relationships/notesMaster" Target="../notesMasters/notesMaster1.xml" /></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6.xml" /><Relationship Id="rId1" Type="http://schemas.openxmlformats.org/officeDocument/2006/relationships/notesMaster" Target="../notesMasters/notesMaster1.xml" /></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7.xml" /><Relationship Id="rId1" Type="http://schemas.openxmlformats.org/officeDocument/2006/relationships/notesMaster" Target="../notesMasters/notesMaster1.xml" /></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8.xml" /><Relationship Id="rId1" Type="http://schemas.openxmlformats.org/officeDocument/2006/relationships/notesMaster" Target="../notesMasters/notesMaster1.xml" /></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9.xml" /><Relationship Id="rId1" Type="http://schemas.openxmlformats.org/officeDocument/2006/relationships/notesMaster" Target="../notesMasters/notesMaster1.xml" /></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11.xml" /><Relationship Id="rId1" Type="http://schemas.openxmlformats.org/officeDocument/2006/relationships/notesMaster" Target="../notesMasters/notesMaster1.xml" /></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12.xml" /><Relationship Id="rId1" Type="http://schemas.openxmlformats.org/officeDocument/2006/relationships/notesMaster" Target="../notesMasters/notesMaster1.xml" /></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3.xml" /><Relationship Id="rId1" Type="http://schemas.openxmlformats.org/officeDocument/2006/relationships/notesMaster" Target="../notesMasters/notesMaster1.xml" /></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4.xml" /><Relationship Id="rId1" Type="http://schemas.openxmlformats.org/officeDocument/2006/relationships/notesMaster" Target="../notesMasters/notesMaster1.xml" /></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5.xml" /><Relationship Id="rId1" Type="http://schemas.openxmlformats.org/officeDocument/2006/relationships/notesMaster" Target="../notesMasters/notesMaster1.xml" /></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6.xml" /><Relationship Id="rId1" Type="http://schemas.openxmlformats.org/officeDocument/2006/relationships/notesMaster" Target="../notesMasters/notesMaster1.xml" /></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7.xml" /><Relationship Id="rId1" Type="http://schemas.openxmlformats.org/officeDocument/2006/relationships/notesMaster" Target="../notesMasters/notesMaster1.xml" /></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8.xml" /><Relationship Id="rId1" Type="http://schemas.openxmlformats.org/officeDocument/2006/relationships/notesMaster" Target="../notesMasters/notesMaster1.xml" /></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9.xml" /><Relationship Id="rId1" Type="http://schemas.openxmlformats.org/officeDocument/2006/relationships/notesMaster" Target="../notesMasters/notesMaster1.xml" /></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2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21.xml" /><Relationship Id="rId1" Type="http://schemas.openxmlformats.org/officeDocument/2006/relationships/notesMaster" Target="../notesMasters/notesMaster1.xml" /></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22.xml" /><Relationship Id="rId1" Type="http://schemas.openxmlformats.org/officeDocument/2006/relationships/notesMaster" Target="../notesMasters/notesMaster1.xml" /></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3.xml" /><Relationship Id="rId1" Type="http://schemas.openxmlformats.org/officeDocument/2006/relationships/notesMaster" Target="../notesMasters/notesMaster1.xml" /></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4.xml" /><Relationship Id="rId1" Type="http://schemas.openxmlformats.org/officeDocument/2006/relationships/notesMaster" Target="../notesMasters/notesMaster1.xml" /></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5.xml" /><Relationship Id="rId1" Type="http://schemas.openxmlformats.org/officeDocument/2006/relationships/notesMaster" Target="../notesMasters/notesMaster1.xml" /></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6.xml" /><Relationship Id="rId1" Type="http://schemas.openxmlformats.org/officeDocument/2006/relationships/notesMaster" Target="../notesMasters/notesMaster1.xml" /></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7.xml" /><Relationship Id="rId1" Type="http://schemas.openxmlformats.org/officeDocument/2006/relationships/notesMaster" Target="../notesMasters/notesMaster1.xml" /></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8.xml" /><Relationship Id="rId1" Type="http://schemas.openxmlformats.org/officeDocument/2006/relationships/notesMaster" Target="../notesMasters/notesMaster1.xml" /></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9.xml" /><Relationship Id="rId1" Type="http://schemas.openxmlformats.org/officeDocument/2006/relationships/notesMaster" Target="../notesMasters/notesMaster1.xml" /></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30.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28409578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16403132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2058884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8042101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7413757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10305397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21644907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Inanimate: showing no sign of life; lifeless. dead or inert: not in a physically live state</a:t>
            </a:r>
          </a:p>
          <a:p>
            <a:r>
              <a:rPr lang="en-US" sz="3600" dirty="0">
                <a:latin typeface="Bookman Old Style" panose="02050604050505020204" pitchFamily="18" charset="0"/>
              </a:rPr>
              <a:t> </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5496425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34167913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28109851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156667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7848558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2016923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10498212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36230639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18578836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259017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22433174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28764507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10732880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124036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7699477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2243399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22709031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25830070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7688355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5857031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18669104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26351463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33601685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6796963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162392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25638454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29718388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34007385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18457379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22920811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40372828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41003407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38784243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344283414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32851180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423652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24607805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79905370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346668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10576930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317347163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422776613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a:extLst>
              <a:ext uri="{FF2B5EF4-FFF2-40B4-BE49-F238E27FC236}">
                <a16:creationId xmlns:a16="http://schemas.microsoft.com/office/drawing/2014/main" id="{F8BDF4AB-BFCC-432E-AF5D-31B2576017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a:extLst>
              <a:ext uri="{FF2B5EF4-FFF2-40B4-BE49-F238E27FC236}">
                <a16:creationId xmlns:a16="http://schemas.microsoft.com/office/drawing/2014/main" id="{51A5342F-ED3A-4E14-BA63-583FB513A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2436" name="Slide Number Placeholder 3">
            <a:extLst>
              <a:ext uri="{FF2B5EF4-FFF2-40B4-BE49-F238E27FC236}">
                <a16:creationId xmlns:a16="http://schemas.microsoft.com/office/drawing/2014/main" id="{1E3F0460-8D44-4430-89DF-C083117DE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DCC58A-219C-4E89-A9DD-5147B3DE117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02437" name="Date Placeholder 5">
            <a:extLst>
              <a:ext uri="{FF2B5EF4-FFF2-40B4-BE49-F238E27FC236}">
                <a16:creationId xmlns:a16="http://schemas.microsoft.com/office/drawing/2014/main" id="{1CB1316C-FFB8-4672-854F-2F5A4E946FA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4983C1-1635-42B7-B64F-73748D9C6068}" type="datetime1">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28/06/2022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02438" name="Header Placeholder 6">
            <a:extLst>
              <a:ext uri="{FF2B5EF4-FFF2-40B4-BE49-F238E27FC236}">
                <a16:creationId xmlns:a16="http://schemas.microsoft.com/office/drawing/2014/main" id="{F99D8173-75BD-48F3-8B1E-1DCA41C0E00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Jimmy Ongori 2012</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160870769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393571806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315890343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287112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13519745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7734094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32937526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53726219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10196536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83994565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34239523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17237937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321279588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396829307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376315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391273933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32087861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23207147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29547488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37781702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203829619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7635222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5334438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416218689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92031716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229829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5325520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15243962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114224558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27713390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186160375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311978510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286240859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358171961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348749058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342858332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41800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294696716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34637740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036143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52581928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34573253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332465391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88503435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401722512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43583323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234303529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47637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112802513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39677449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1865333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405064311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403642164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153500188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77168869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265694126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185934733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398228815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12246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675" y="4416425"/>
            <a:ext cx="5607050" cy="853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pPr>
            <a:r>
              <a:rPr lang="en-US" altLang="en-US" b="1" dirty="0">
                <a:latin typeface="Arial" charset="0"/>
                <a:cs typeface="Arial" charset="0"/>
              </a:rPr>
              <a:t>SAY:</a:t>
            </a:r>
            <a:br>
              <a:rPr lang="en-US" altLang="en-US" b="1" dirty="0">
                <a:latin typeface="Arial" charset="0"/>
                <a:cs typeface="Arial" charset="0"/>
              </a:rPr>
            </a:br>
            <a:endParaRPr lang="en-US" altLang="en-US" dirty="0">
              <a:latin typeface="Arial" charset="0"/>
              <a:cs typeface="Arial" charset="0"/>
            </a:endParaRPr>
          </a:p>
          <a:p>
            <a:pPr>
              <a:lnSpc>
                <a:spcPct val="150000"/>
              </a:lnSpc>
              <a:spcAft>
                <a:spcPts val="588"/>
              </a:spcAft>
            </a:pPr>
            <a:r>
              <a:rPr lang="en-US" altLang="en-US" dirty="0">
                <a:latin typeface="Arial" charset="0"/>
                <a:cs typeface="Arial" charset="0"/>
              </a:rPr>
              <a:t>&lt;</a:t>
            </a:r>
            <a:r>
              <a:rPr lang="en-US" altLang="en-US" b="1" dirty="0">
                <a:latin typeface="Arial" charset="0"/>
                <a:cs typeface="Arial" charset="0"/>
              </a:rPr>
              <a:t>READ</a:t>
            </a:r>
            <a:r>
              <a:rPr lang="en-US" altLang="en-US" dirty="0">
                <a:solidFill>
                  <a:srgbClr val="000000"/>
                </a:solidFill>
                <a:latin typeface="Arial" charset="0"/>
                <a:cs typeface="Arial" charset="0"/>
              </a:rPr>
              <a:t> the first knowledge check question and wait for participant responses.&gt;</a:t>
            </a:r>
          </a:p>
          <a:p>
            <a:pPr>
              <a:lnSpc>
                <a:spcPct val="150000"/>
              </a:lnSpc>
              <a:spcAft>
                <a:spcPts val="588"/>
              </a:spcAft>
            </a:pPr>
            <a:endParaRPr lang="en-US" altLang="en-US" dirty="0">
              <a:solidFill>
                <a:srgbClr val="000000"/>
              </a:solidFill>
              <a:latin typeface="Arial" charset="0"/>
              <a:cs typeface="Arial" charset="0"/>
            </a:endParaRPr>
          </a:p>
          <a:p>
            <a:pPr>
              <a:lnSpc>
                <a:spcPct val="150000"/>
              </a:lnSpc>
              <a:spcAft>
                <a:spcPts val="588"/>
              </a:spcAft>
            </a:pPr>
            <a:r>
              <a:rPr lang="en-US" altLang="en-US" dirty="0">
                <a:solidFill>
                  <a:srgbClr val="000000"/>
                </a:solidFill>
                <a:latin typeface="Arial" charset="0"/>
                <a:cs typeface="Arial" charset="0"/>
              </a:rPr>
              <a:t>&lt;</a:t>
            </a:r>
            <a:r>
              <a:rPr lang="en-US" altLang="en-US" b="1" dirty="0">
                <a:solidFill>
                  <a:srgbClr val="000000"/>
                </a:solidFill>
                <a:latin typeface="Arial" charset="0"/>
                <a:cs typeface="Arial" charset="0"/>
              </a:rPr>
              <a:t>CLICK</a:t>
            </a:r>
            <a:r>
              <a:rPr lang="en-US" altLang="en-US" dirty="0">
                <a:solidFill>
                  <a:srgbClr val="000000"/>
                </a:solidFill>
                <a:latin typeface="Arial" charset="0"/>
                <a:cs typeface="Arial" charset="0"/>
              </a:rPr>
              <a:t> for the correct answer to appear.&gt;</a:t>
            </a:r>
          </a:p>
          <a:p>
            <a:pPr>
              <a:lnSpc>
                <a:spcPct val="150000"/>
              </a:lnSpc>
              <a:spcAft>
                <a:spcPts val="588"/>
              </a:spcAft>
            </a:pPr>
            <a:endParaRPr lang="en-US" altLang="en-US" dirty="0">
              <a:solidFill>
                <a:srgbClr val="000000"/>
              </a:solidFill>
              <a:latin typeface="Arial" charset="0"/>
              <a:cs typeface="Arial" charset="0"/>
            </a:endParaRPr>
          </a:p>
          <a:p>
            <a:pPr>
              <a:lnSpc>
                <a:spcPct val="150000"/>
              </a:lnSpc>
              <a:spcAft>
                <a:spcPts val="588"/>
              </a:spcAft>
            </a:pPr>
            <a:r>
              <a:rPr lang="en-US" altLang="en-US" dirty="0">
                <a:solidFill>
                  <a:srgbClr val="000000"/>
                </a:solidFill>
                <a:latin typeface="Arial" charset="0"/>
                <a:cs typeface="Arial" charset="0"/>
              </a:rPr>
              <a:t>The correct answer is A, e</a:t>
            </a:r>
            <a:r>
              <a:rPr lang="en-US" altLang="en-US" dirty="0">
                <a:latin typeface="Arial" charset="0"/>
                <a:cs typeface="Arial" charset="0"/>
              </a:rPr>
              <a:t>ndemic.</a:t>
            </a:r>
          </a:p>
          <a:p>
            <a:pPr>
              <a:lnSpc>
                <a:spcPct val="150000"/>
              </a:lnSpc>
              <a:spcBef>
                <a:spcPct val="0"/>
              </a:spcBef>
              <a:spcAft>
                <a:spcPts val="613"/>
              </a:spcAft>
            </a:pPr>
            <a:endParaRPr lang="en-US" altLang="en-US" dirty="0">
              <a:latin typeface="Arial" charset="0"/>
              <a:cs typeface="Arial" charset="0"/>
            </a:endParaRPr>
          </a:p>
          <a:p>
            <a:pPr>
              <a:lnSpc>
                <a:spcPct val="150000"/>
              </a:lnSpc>
              <a:spcBef>
                <a:spcPct val="0"/>
              </a:spcBef>
              <a:spcAft>
                <a:spcPts val="613"/>
              </a:spcAft>
            </a:pPr>
            <a:r>
              <a:rPr lang="en-US" altLang="en-US" dirty="0">
                <a:latin typeface="Arial" charset="0"/>
                <a:cs typeface="Arial" charset="0"/>
              </a:rPr>
              <a:t>&lt;</a:t>
            </a:r>
            <a:r>
              <a:rPr lang="en-US" altLang="en-US" b="1" dirty="0">
                <a:latin typeface="Arial" charset="0"/>
                <a:cs typeface="Arial" charset="0"/>
              </a:rPr>
              <a:t>READ</a:t>
            </a:r>
            <a:r>
              <a:rPr lang="en-US" altLang="en-US" dirty="0">
                <a:solidFill>
                  <a:srgbClr val="000000"/>
                </a:solidFill>
                <a:latin typeface="Arial" charset="0"/>
                <a:cs typeface="Arial" charset="0"/>
              </a:rPr>
              <a:t> the second knowledge check question and wait for participant responses.&gt;</a:t>
            </a:r>
          </a:p>
          <a:p>
            <a:pPr>
              <a:lnSpc>
                <a:spcPct val="150000"/>
              </a:lnSpc>
              <a:spcBef>
                <a:spcPct val="0"/>
              </a:spcBef>
              <a:spcAft>
                <a:spcPts val="613"/>
              </a:spcAft>
            </a:pP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CLICK</a:t>
            </a:r>
            <a:r>
              <a:rPr lang="en-US" altLang="en-US" dirty="0">
                <a:latin typeface="Arial" charset="0"/>
                <a:cs typeface="Arial" charset="0"/>
              </a:rPr>
              <a:t> for the correct answer to appear.&gt;</a:t>
            </a:r>
            <a:br>
              <a:rPr lang="en-US" altLang="en-US" dirty="0">
                <a:latin typeface="Arial" charset="0"/>
                <a:cs typeface="Arial" charset="0"/>
              </a:rPr>
            </a:br>
            <a:br>
              <a:rPr lang="en-US" altLang="en-US" dirty="0">
                <a:latin typeface="Arial" charset="0"/>
                <a:cs typeface="Arial" charset="0"/>
              </a:rPr>
            </a:br>
            <a:r>
              <a:rPr lang="en-US" altLang="en-US" b="1" dirty="0">
                <a:latin typeface="Arial" charset="0"/>
                <a:cs typeface="Arial" charset="0"/>
              </a:rPr>
              <a:t>SAY:</a:t>
            </a:r>
            <a:br>
              <a:rPr lang="en-US" altLang="en-US" b="1" dirty="0">
                <a:latin typeface="Arial" charset="0"/>
                <a:cs typeface="Arial" charset="0"/>
              </a:rPr>
            </a:br>
            <a:br>
              <a:rPr lang="en-US" altLang="en-US" dirty="0">
                <a:latin typeface="Arial" charset="0"/>
                <a:cs typeface="Arial" charset="0"/>
              </a:rPr>
            </a:br>
            <a:r>
              <a:rPr lang="en-US" altLang="en-US" dirty="0">
                <a:latin typeface="Arial" charset="0"/>
                <a:cs typeface="Arial" charset="0"/>
              </a:rPr>
              <a:t>The correct answer is C, epidemic.</a:t>
            </a:r>
          </a:p>
          <a:p>
            <a:pPr>
              <a:lnSpc>
                <a:spcPct val="150000"/>
              </a:lnSpc>
              <a:spcBef>
                <a:spcPct val="0"/>
              </a:spcBef>
              <a:spcAft>
                <a:spcPts val="613"/>
              </a:spcAft>
            </a:pP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READ</a:t>
            </a:r>
            <a:r>
              <a:rPr lang="en-US" altLang="en-US" dirty="0">
                <a:latin typeface="Arial" charset="0"/>
                <a:cs typeface="Arial" charset="0"/>
              </a:rPr>
              <a:t> the third knowledge check question and wait for participant responses.&gt;</a:t>
            </a:r>
            <a:br>
              <a:rPr lang="en-US" altLang="en-US" dirty="0">
                <a:latin typeface="Arial" charset="0"/>
                <a:cs typeface="Arial" charset="0"/>
              </a:rPr>
            </a:b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CLICK</a:t>
            </a:r>
            <a:r>
              <a:rPr lang="en-US" altLang="en-US" dirty="0">
                <a:latin typeface="Arial" charset="0"/>
                <a:cs typeface="Arial" charset="0"/>
              </a:rPr>
              <a:t> for the correct answer to appear.&gt;</a:t>
            </a:r>
            <a:br>
              <a:rPr lang="en-US" altLang="en-US" dirty="0">
                <a:latin typeface="Arial" charset="0"/>
                <a:cs typeface="Arial" charset="0"/>
              </a:rPr>
            </a:br>
            <a:endParaRPr lang="en-US" altLang="en-US" dirty="0">
              <a:latin typeface="Arial" charset="0"/>
              <a:cs typeface="Arial" charset="0"/>
            </a:endParaRPr>
          </a:p>
          <a:p>
            <a:pPr>
              <a:lnSpc>
                <a:spcPct val="150000"/>
              </a:lnSpc>
              <a:spcBef>
                <a:spcPct val="0"/>
              </a:spcBef>
              <a:spcAft>
                <a:spcPts val="613"/>
              </a:spcAft>
            </a:pPr>
            <a:r>
              <a:rPr lang="en-US" altLang="en-US" b="1" dirty="0">
                <a:latin typeface="Arial" charset="0"/>
                <a:cs typeface="Arial" charset="0"/>
              </a:rPr>
              <a:t>SAY:</a:t>
            </a:r>
            <a:br>
              <a:rPr lang="en-US" altLang="en-US" b="1" dirty="0">
                <a:latin typeface="Arial" charset="0"/>
                <a:cs typeface="Arial" charset="0"/>
              </a:rPr>
            </a:br>
            <a:br>
              <a:rPr lang="en-US" altLang="en-US" dirty="0">
                <a:latin typeface="Arial" charset="0"/>
                <a:cs typeface="Arial" charset="0"/>
              </a:rPr>
            </a:br>
            <a:r>
              <a:rPr lang="en-US" altLang="en-US" dirty="0">
                <a:latin typeface="Arial" charset="0"/>
                <a:cs typeface="Arial" charset="0"/>
              </a:rPr>
              <a:t>The correct answer is B, pandemic.</a:t>
            </a:r>
          </a:p>
          <a:p>
            <a:pPr>
              <a:lnSpc>
                <a:spcPct val="150000"/>
              </a:lnSpc>
              <a:spcBef>
                <a:spcPct val="0"/>
              </a:spcBef>
              <a:spcAft>
                <a:spcPts val="613"/>
              </a:spcAft>
            </a:pPr>
            <a:endParaRPr lang="en-US" altLang="en-US" dirty="0">
              <a:latin typeface="Arial" charset="0"/>
              <a:cs typeface="Arial" charset="0"/>
            </a:endParaRPr>
          </a:p>
          <a:p>
            <a:pPr>
              <a:lnSpc>
                <a:spcPct val="150000"/>
              </a:lnSpc>
              <a:spcBef>
                <a:spcPct val="0"/>
              </a:spcBef>
              <a:spcAft>
                <a:spcPts val="613"/>
              </a:spcAft>
            </a:pPr>
            <a:r>
              <a:rPr lang="en-US" altLang="en-US" b="1" dirty="0">
                <a:latin typeface="Arial" charset="0"/>
                <a:cs typeface="Arial" charset="0"/>
              </a:rPr>
              <a:t>GO</a:t>
            </a:r>
            <a:r>
              <a:rPr lang="en-US" altLang="en-US" dirty="0">
                <a:latin typeface="Arial" charset="0"/>
                <a:cs typeface="Arial" charset="0"/>
              </a:rPr>
              <a:t> to next slide.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lnSpc>
                <a:spcPct val="150000"/>
              </a:lnSpc>
              <a:spcBef>
                <a:spcPct val="0"/>
              </a:spcBef>
            </a:pPr>
            <a:fld id="{47439D0A-A661-4614-BCF6-1DF06AA8397C}" type="slidenum">
              <a:rPr lang="en-US" altLang="en-US" smtClean="0">
                <a:latin typeface="Arial" charset="0"/>
              </a:rPr>
              <a:pPr>
                <a:lnSpc>
                  <a:spcPct val="150000"/>
                </a:lnSpc>
                <a:spcBef>
                  <a:spcPct val="0"/>
                </a:spcBef>
              </a:pPr>
              <a:t>20</a:t>
            </a:fld>
            <a:endParaRPr lang="en-US" altLang="en-US">
              <a:latin typeface="Arial" charset="0"/>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55650" indent="-290513">
              <a:defRPr>
                <a:solidFill>
                  <a:schemeClr val="tx1"/>
                </a:solidFill>
                <a:latin typeface="Calibri" pitchFamily="34" charset="0"/>
                <a:cs typeface="Arial" charset="0"/>
              </a:defRPr>
            </a:lvl2pPr>
            <a:lvl3pPr marL="1163638" indent="-231775">
              <a:defRPr>
                <a:solidFill>
                  <a:schemeClr val="tx1"/>
                </a:solidFill>
                <a:latin typeface="Calibri" pitchFamily="34" charset="0"/>
                <a:cs typeface="Arial" charset="0"/>
              </a:defRPr>
            </a:lvl3pPr>
            <a:lvl4pPr marL="1630363" indent="-231775">
              <a:defRPr>
                <a:solidFill>
                  <a:schemeClr val="tx1"/>
                </a:solidFill>
                <a:latin typeface="Calibri" pitchFamily="34" charset="0"/>
                <a:cs typeface="Arial" charset="0"/>
              </a:defRPr>
            </a:lvl4pPr>
            <a:lvl5pPr marL="2095500" indent="-231775">
              <a:defRPr>
                <a:solidFill>
                  <a:schemeClr val="tx1"/>
                </a:solidFill>
                <a:latin typeface="Calibri" pitchFamily="34" charset="0"/>
                <a:cs typeface="Arial" charset="0"/>
              </a:defRPr>
            </a:lvl5pPr>
            <a:lvl6pPr marL="2552700" indent="-231775" eaLnBrk="0" fontAlgn="base" hangingPunct="0">
              <a:spcBef>
                <a:spcPct val="0"/>
              </a:spcBef>
              <a:spcAft>
                <a:spcPct val="0"/>
              </a:spcAft>
              <a:defRPr>
                <a:solidFill>
                  <a:schemeClr val="tx1"/>
                </a:solidFill>
                <a:latin typeface="Calibri" pitchFamily="34" charset="0"/>
                <a:cs typeface="Arial" charset="0"/>
              </a:defRPr>
            </a:lvl6pPr>
            <a:lvl7pPr marL="3009900" indent="-231775" eaLnBrk="0" fontAlgn="base" hangingPunct="0">
              <a:spcBef>
                <a:spcPct val="0"/>
              </a:spcBef>
              <a:spcAft>
                <a:spcPct val="0"/>
              </a:spcAft>
              <a:defRPr>
                <a:solidFill>
                  <a:schemeClr val="tx1"/>
                </a:solidFill>
                <a:latin typeface="Calibri" pitchFamily="34" charset="0"/>
                <a:cs typeface="Arial" charset="0"/>
              </a:defRPr>
            </a:lvl7pPr>
            <a:lvl8pPr marL="3467100" indent="-231775" eaLnBrk="0" fontAlgn="base" hangingPunct="0">
              <a:spcBef>
                <a:spcPct val="0"/>
              </a:spcBef>
              <a:spcAft>
                <a:spcPct val="0"/>
              </a:spcAft>
              <a:defRPr>
                <a:solidFill>
                  <a:schemeClr val="tx1"/>
                </a:solidFill>
                <a:latin typeface="Calibri" pitchFamily="34" charset="0"/>
                <a:cs typeface="Arial" charset="0"/>
              </a:defRPr>
            </a:lvl8pPr>
            <a:lvl9pPr marL="3924300" indent="-231775" eaLnBrk="0" fontAlgn="base" hangingPunct="0">
              <a:spcBef>
                <a:spcPct val="0"/>
              </a:spcBef>
              <a:spcAft>
                <a:spcPct val="0"/>
              </a:spcAft>
              <a:defRPr>
                <a:solidFill>
                  <a:schemeClr val="tx1"/>
                </a:solidFill>
                <a:latin typeface="Calibri" pitchFamily="34" charset="0"/>
                <a:cs typeface="Arial" charset="0"/>
              </a:defRPr>
            </a:lvl9pPr>
          </a:lstStyle>
          <a:p>
            <a:pPr fontAlgn="base">
              <a:lnSpc>
                <a:spcPct val="150000"/>
              </a:lnSpc>
              <a:spcBef>
                <a:spcPct val="0"/>
              </a:spcBef>
              <a:spcAft>
                <a:spcPct val="0"/>
              </a:spcAft>
            </a:pPr>
            <a:fld id="{20648F53-FE81-4FCF-A90F-5339D5D628A1}" type="datetime1">
              <a:rPr lang="en-US" altLang="en-US" smtClean="0">
                <a:latin typeface="Arial" charset="0"/>
              </a:rPr>
              <a:pPr fontAlgn="base">
                <a:lnSpc>
                  <a:spcPct val="150000"/>
                </a:lnSpc>
                <a:spcBef>
                  <a:spcPct val="0"/>
                </a:spcBef>
                <a:spcAft>
                  <a:spcPct val="0"/>
                </a:spcAft>
              </a:pPr>
              <a:t>6/28/2022</a:t>
            </a:fld>
            <a:endParaRPr lang="en-US" altLang="en-US">
              <a:latin typeface="Arial" charset="0"/>
            </a:endParaRPr>
          </a:p>
        </p:txBody>
      </p:sp>
    </p:spTree>
    <p:extLst>
      <p:ext uri="{BB962C8B-B14F-4D97-AF65-F5344CB8AC3E}">
        <p14:creationId xmlns:p14="http://schemas.microsoft.com/office/powerpoint/2010/main" val="402719070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1140380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142241344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103906300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173579563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31122874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151095250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268078244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376092984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158697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402398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390378792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344658044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96970811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18627570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151960819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29427114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276530149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58999622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83686397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137253000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131997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701675" y="4416425"/>
            <a:ext cx="5607050" cy="2670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a:solidFill>
                <a:srgbClr val="000000"/>
              </a:solidFill>
              <a:latin typeface="Arial" pitchFamily="34" charset="0"/>
              <a:cs typeface="Arial" pitchFamily="34" charset="0"/>
            </a:endParaRPr>
          </a:p>
          <a:p>
            <a:pPr>
              <a:lnSpc>
                <a:spcPct val="150000"/>
              </a:lnSpc>
              <a:spcAft>
                <a:spcPts val="588"/>
              </a:spcAft>
              <a:defRPr/>
            </a:pPr>
            <a:r>
              <a:rPr lang="en-US"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dirty="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a:solidFill>
                <a:srgbClr val="000000"/>
              </a:solidFill>
              <a:latin typeface="Arial" pitchFamily="34" charset="0"/>
              <a:cs typeface="Arial" pitchFamily="34" charset="0"/>
            </a:endParaRPr>
          </a:p>
          <a:p>
            <a:pPr>
              <a:lnSpc>
                <a:spcPct val="150000"/>
              </a:lnSpc>
              <a:spcAft>
                <a:spcPts val="588"/>
              </a:spcAft>
              <a:defRPr/>
            </a:pPr>
            <a:r>
              <a:rPr lang="en-US" dirty="0">
                <a:solidFill>
                  <a:srgbClr val="000000"/>
                </a:solidFill>
                <a:latin typeface="Arial" pitchFamily="34" charset="0"/>
                <a:cs typeface="Arial" pitchFamily="34" charset="0"/>
              </a:rPr>
              <a:t>The correct answer is </a:t>
            </a:r>
            <a:r>
              <a:rPr lang="en-US" dirty="0">
                <a:latin typeface="Arial" panose="020B0604020202020204" pitchFamily="34" charset="0"/>
                <a:cs typeface="Arial" panose="020B0604020202020204" pitchFamily="34" charset="0"/>
              </a:rPr>
              <a:t>B, cluster.</a:t>
            </a:r>
            <a:br>
              <a:rPr lang="en-US" b="1"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3235" eaLnBrk="1" fontAlgn="auto" hangingPunct="1">
              <a:lnSpc>
                <a:spcPct val="150000"/>
              </a:lnSpc>
              <a:spcBef>
                <a:spcPts val="0"/>
              </a:spcBef>
              <a:spcAft>
                <a:spcPts val="0"/>
              </a:spcAft>
              <a:defRPr/>
            </a:pPr>
            <a:r>
              <a:rPr lang="en-US" altLang="en-US" b="1" dirty="0">
                <a:latin typeface="Arial" panose="020B0604020202020204" pitchFamily="34" charset="0"/>
                <a:cs typeface="Arial" panose="020B0604020202020204" pitchFamily="34" charset="0"/>
              </a:rPr>
              <a:t>GO</a:t>
            </a:r>
            <a:r>
              <a:rPr lang="en-US" altLang="en-US" dirty="0">
                <a:latin typeface="Arial" panose="020B0604020202020204" pitchFamily="34" charset="0"/>
                <a:cs typeface="Arial" panose="020B0604020202020204" pitchFamily="34" charset="0"/>
              </a:rPr>
              <a:t> to the next slide.</a:t>
            </a:r>
            <a:endParaRPr lang="en-US" altLang="en-US" b="1" dirty="0">
              <a:latin typeface="Arial" pitchFamily="34" charset="0"/>
              <a:cs typeface="Arial"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8DF2A20-3A14-4620-B7B9-C0B7CDD10390}" type="slidenum">
              <a:rPr lang="en-US" altLang="en-US" smtClean="0"/>
              <a:pPr>
                <a:spcBef>
                  <a:spcPct val="0"/>
                </a:spcBef>
              </a:pPr>
              <a:t>22</a:t>
            </a:fld>
            <a:endParaRPr lang="en-US" altLang="en-US"/>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D2DE71-0B9C-4F0A-B18E-D39F706751B3}" type="datetime1">
              <a:rPr lang="en-US" altLang="en-US" smtClean="0"/>
              <a:pPr fontAlgn="base">
                <a:spcBef>
                  <a:spcPct val="0"/>
                </a:spcBef>
                <a:spcAft>
                  <a:spcPct val="0"/>
                </a:spcAft>
                <a:defRPr/>
              </a:pPr>
              <a:t>6/28/2022</a:t>
            </a:fld>
            <a:endParaRPr lang="en-US" altLang="en-US" dirty="0"/>
          </a:p>
        </p:txBody>
      </p:sp>
    </p:spTree>
    <p:extLst>
      <p:ext uri="{BB962C8B-B14F-4D97-AF65-F5344CB8AC3E}">
        <p14:creationId xmlns:p14="http://schemas.microsoft.com/office/powerpoint/2010/main" val="359742893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409776876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259810895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267081761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89912650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370081574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422690873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144856510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20576039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387129360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205186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71151188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212863591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30821023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81119565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285604392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102385126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18181396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107832646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15706930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260950574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41670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138216086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256952298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403258912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111362920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376808915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27440620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DAA8C-A689-4214-B2F2-B126E21D81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25233372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3758585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97885928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308396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205749060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160647449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274804647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425496019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263</a:t>
            </a:fld>
            <a:endParaRPr lang="en-US"/>
          </a:p>
        </p:txBody>
      </p:sp>
    </p:spTree>
    <p:extLst>
      <p:ext uri="{BB962C8B-B14F-4D97-AF65-F5344CB8AC3E}">
        <p14:creationId xmlns:p14="http://schemas.microsoft.com/office/powerpoint/2010/main" val="348149528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264</a:t>
            </a:fld>
            <a:endParaRPr lang="en-US"/>
          </a:p>
        </p:txBody>
      </p:sp>
    </p:spTree>
    <p:extLst>
      <p:ext uri="{BB962C8B-B14F-4D97-AF65-F5344CB8AC3E}">
        <p14:creationId xmlns:p14="http://schemas.microsoft.com/office/powerpoint/2010/main" val="117751859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265</a:t>
            </a:fld>
            <a:endParaRPr lang="en-US"/>
          </a:p>
        </p:txBody>
      </p:sp>
    </p:spTree>
    <p:extLst>
      <p:ext uri="{BB962C8B-B14F-4D97-AF65-F5344CB8AC3E}">
        <p14:creationId xmlns:p14="http://schemas.microsoft.com/office/powerpoint/2010/main" val="58871477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266</a:t>
            </a:fld>
            <a:endParaRPr lang="en-US"/>
          </a:p>
        </p:txBody>
      </p:sp>
    </p:spTree>
    <p:extLst>
      <p:ext uri="{BB962C8B-B14F-4D97-AF65-F5344CB8AC3E}">
        <p14:creationId xmlns:p14="http://schemas.microsoft.com/office/powerpoint/2010/main" val="201789734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267</a:t>
            </a:fld>
            <a:endParaRPr lang="en-US"/>
          </a:p>
        </p:txBody>
      </p:sp>
    </p:spTree>
    <p:extLst>
      <p:ext uri="{BB962C8B-B14F-4D97-AF65-F5344CB8AC3E}">
        <p14:creationId xmlns:p14="http://schemas.microsoft.com/office/powerpoint/2010/main" val="99842563"/>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268</a:t>
            </a:fld>
            <a:endParaRPr lang="en-US"/>
          </a:p>
        </p:txBody>
      </p:sp>
    </p:spTree>
    <p:extLst>
      <p:ext uri="{BB962C8B-B14F-4D97-AF65-F5344CB8AC3E}">
        <p14:creationId xmlns:p14="http://schemas.microsoft.com/office/powerpoint/2010/main" val="353724017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269</a:t>
            </a:fld>
            <a:endParaRPr lang="en-US"/>
          </a:p>
        </p:txBody>
      </p:sp>
    </p:spTree>
    <p:extLst>
      <p:ext uri="{BB962C8B-B14F-4D97-AF65-F5344CB8AC3E}">
        <p14:creationId xmlns:p14="http://schemas.microsoft.com/office/powerpoint/2010/main" val="382902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184572982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270</a:t>
            </a:fld>
            <a:endParaRPr lang="en-US"/>
          </a:p>
        </p:txBody>
      </p:sp>
    </p:spTree>
    <p:extLst>
      <p:ext uri="{BB962C8B-B14F-4D97-AF65-F5344CB8AC3E}">
        <p14:creationId xmlns:p14="http://schemas.microsoft.com/office/powerpoint/2010/main" val="252993147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23529138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385672199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405880466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418612502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80137835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221316641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123783617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40088278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4025394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266961804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150584348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77329181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20252415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28731923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103056625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01951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42393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78084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566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697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119768499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60326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41727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44546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19038"/>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38865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18751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728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6497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519204"/>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25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113294968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4159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02668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422878837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71706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96392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96778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84744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29422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98166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80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306867273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571363"/>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154064"/>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32807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37891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258012599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50105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46022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618561"/>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272860707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383900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390733334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78989197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141725676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3892415911"/>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243850913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3811371701"/>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381469"/>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15521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26419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27595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418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374178858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316236"/>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87523"/>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64865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66401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096239"/>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57866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51346"/>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311955"/>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29132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25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2026854141"/>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344194"/>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06816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68024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47302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382769"/>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9266"/>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268383"/>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381905"/>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90980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61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449644986"/>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10036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3361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725452"/>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84026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18388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348772"/>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876236"/>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76036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52001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950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62163635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12061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3568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66858"/>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90352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76713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68276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282164"/>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2818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99498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568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1062045067"/>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60411"/>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394415"/>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11268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577918"/>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20062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35895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94640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416239"/>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84284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9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960311531"/>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2675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61204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42489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38881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717769"/>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844465"/>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14852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15380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235824"/>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47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209002516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831970"/>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926906"/>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48843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78672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74432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87256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362898"/>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203658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563548"/>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248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22370281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82426"/>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56939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4163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084729"/>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861729"/>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774001"/>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354960"/>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228402"/>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00383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23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4006678904"/>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872526"/>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321309"/>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31774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678180"/>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189563"/>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596536"/>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846495"/>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29837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07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946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xfrm>
            <a:off x="701675" y="4416425"/>
            <a:ext cx="5607050" cy="769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a:latin typeface="Arial" charset="0"/>
                <a:cs typeface="Arial" charset="0"/>
              </a:rPr>
              <a:t>SAY:</a:t>
            </a:r>
            <a:br>
              <a:rPr lang="en-US" altLang="en-US" b="1">
                <a:latin typeface="Arial" charset="0"/>
                <a:cs typeface="Arial" charset="0"/>
              </a:rPr>
            </a:br>
            <a:endParaRPr lang="en-US" altLang="en-US">
              <a:latin typeface="Arial" charset="0"/>
              <a:cs typeface="Arial" charset="0"/>
            </a:endParaRPr>
          </a:p>
          <a:p>
            <a:pPr>
              <a:lnSpc>
                <a:spcPct val="150000"/>
              </a:lnSpc>
            </a:pPr>
            <a:r>
              <a:rPr lang="en-US" altLang="en-US">
                <a:latin typeface="Arial" charset="0"/>
                <a:cs typeface="Arial" charset="0"/>
              </a:rPr>
              <a:t>We have covered definitions, key terms, and approaches to epidemiology. Let’s turn now to the sources epidemiologists use and the methods they use to collect data for studies.</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How are the data from all of these sources collected? Here are some methods and examples for each of the main sources of data. Please note that this list is by no means exhaustive.</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We often collect data from individual persons by using questionnaires and surveys. </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Environmental data are collected in multiple ways. An epidemiologist might collect a sample of water from a stream to test for certain contaminants.</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Health care providers collect considerable amounts of data during the course of daily clinical practice. </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Data from nonhealth–related sources, such as financial and legal records, are gathered and reviewed from sales, court proceedings, arrests, and so forth. Examples of nonhealth-related sources that provide key data are cigarettes sales and the number of intoxicated driver arrests.</a:t>
            </a:r>
          </a:p>
          <a:p>
            <a:pPr>
              <a:lnSpc>
                <a:spcPct val="150000"/>
              </a:lnSpc>
            </a:pPr>
            <a:r>
              <a:rPr lang="en-US" altLang="en-US">
                <a:latin typeface="Arial" charset="0"/>
                <a:cs typeface="Arial" charset="0"/>
              </a:rPr>
              <a:t> </a:t>
            </a:r>
          </a:p>
          <a:p>
            <a:pPr>
              <a:lnSpc>
                <a:spcPct val="150000"/>
              </a:lnSpc>
            </a:pPr>
            <a:r>
              <a:rPr lang="en-US" altLang="en-US" b="1">
                <a:latin typeface="Arial" charset="0"/>
                <a:cs typeface="Arial" charset="0"/>
              </a:rPr>
              <a:t>GO</a:t>
            </a:r>
            <a:r>
              <a:rPr lang="en-US" altLang="en-US">
                <a:latin typeface="Arial" charset="0"/>
                <a:cs typeface="Arial" charset="0"/>
              </a:rPr>
              <a:t> to next slide.</a:t>
            </a:r>
          </a:p>
        </p:txBody>
      </p:sp>
      <p:sp>
        <p:nvSpPr>
          <p:cNvPr id="94212"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D212D5-C824-41EE-A3A9-2B5B73FDE877}" type="datetime1">
              <a:rPr lang="en-US" altLang="en-US" smtClean="0"/>
              <a:pPr fontAlgn="base">
                <a:spcBef>
                  <a:spcPct val="0"/>
                </a:spcBef>
                <a:spcAft>
                  <a:spcPct val="0"/>
                </a:spcAft>
                <a:defRPr/>
              </a:pPr>
              <a:t>6/28/2022</a:t>
            </a:fld>
            <a:endParaRPr lang="en-US" altLang="en-US" dirty="0"/>
          </a:p>
        </p:txBody>
      </p:sp>
      <p:sp>
        <p:nvSpPr>
          <p:cNvPr id="1116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4C04828-9543-4215-A3B6-3CF7D88EBCEF}"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80507297"/>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260393"/>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990984"/>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11290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66183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365241"/>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740655"/>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403202"/>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569634"/>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731192"/>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430</a:t>
            </a:fld>
            <a:endParaRPr lang="en-US"/>
          </a:p>
        </p:txBody>
      </p:sp>
    </p:spTree>
    <p:extLst>
      <p:ext uri="{BB962C8B-B14F-4D97-AF65-F5344CB8AC3E}">
        <p14:creationId xmlns:p14="http://schemas.microsoft.com/office/powerpoint/2010/main" val="22117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2744537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2595194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183802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3115570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2519252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4034157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302923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223836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822209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3957348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2328011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3532218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4081813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4222574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308111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2393623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887008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221481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1751999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3110643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2584975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692268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3469919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3376285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2109092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2166397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2568068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2943217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342820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439622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15615309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226003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4052864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18817933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1216089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236755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861899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1836643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137642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920027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3854566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12406732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4108344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23255606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1888540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701675" y="4416425"/>
            <a:ext cx="5607050" cy="503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a:latin typeface="Arial" panose="020B0604020202020204" pitchFamily="34" charset="0"/>
                <a:cs typeface="Arial" panose="020B0604020202020204" pitchFamily="34" charset="0"/>
              </a:rPr>
              <a:t>SAY:</a:t>
            </a: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Time, place, and person is the mantra of the epidemiologist. Another way of comparing descriptive and analytic epidemiology is to say that, during the descriptive process, we are concerned with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when the population was affected, </a:t>
            </a: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where</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they were affected, and </a:t>
            </a: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who specifically was affected.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a:latin typeface="Arial" panose="020B0604020202020204" pitchFamily="34" charset="0"/>
                <a:cs typeface="Arial" panose="020B0604020202020204" pitchFamily="34" charset="0"/>
              </a:rPr>
              <a:t>From the observations gathered during the descriptive process, a hypothesis is generated about the causes of observed patterns and the factors that increase risk for disease or injury.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a:latin typeface="Arial" panose="020B0604020202020204" pitchFamily="34" charset="0"/>
                <a:cs typeface="Arial" panose="020B0604020202020204" pitchFamily="34" charset="0"/>
              </a:rPr>
              <a:t>To test a hypothesis, epidemiologists must use an analytic epidemiology process in which they ask how and why the population was affected.</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a:solidFill>
                  <a:srgbClr val="000000"/>
                </a:solidFill>
                <a:latin typeface="Arial" panose="020B0604020202020204" pitchFamily="34" charset="0"/>
                <a:cs typeface="Arial" panose="020B0604020202020204" pitchFamily="34" charset="0"/>
              </a:rPr>
              <a:t>GO</a:t>
            </a:r>
            <a:r>
              <a:rPr lang="en-US" altLang="en-US" dirty="0">
                <a:solidFill>
                  <a:srgbClr val="000000"/>
                </a:solidFill>
                <a:latin typeface="Arial" panose="020B0604020202020204" pitchFamily="34" charset="0"/>
                <a:cs typeface="Arial" panose="020B0604020202020204" pitchFamily="34" charset="0"/>
              </a:rPr>
              <a:t> to next slide.</a:t>
            </a:r>
            <a:endParaRPr lang="en-US" altLang="en-US" dirty="0">
              <a:latin typeface="Arial" panose="020B0604020202020204" pitchFamily="34" charset="0"/>
              <a:cs typeface="Arial" panose="020B060402020202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1C3939-60FF-49CF-B4E5-BBC77C64A65C}"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704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B4E3E2-CACC-4FA6-9B2D-9FEEB85453BD}" type="datetime1">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6/28/2022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713959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701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lnSpc>
                <a:spcPct val="150000"/>
              </a:lnSpc>
              <a:spcBef>
                <a:spcPct val="0"/>
              </a:spcBef>
            </a:pPr>
            <a:r>
              <a:rPr lang="en-US" altLang="en-US" b="1">
                <a:latin typeface="Arial" charset="0"/>
                <a:cs typeface="Arial" charset="0"/>
              </a:rPr>
              <a:t>SAY:</a:t>
            </a:r>
            <a:br>
              <a:rPr lang="en-US" altLang="en-US" b="1">
                <a:latin typeface="Arial" charset="0"/>
                <a:cs typeface="Arial" charset="0"/>
              </a:rPr>
            </a:br>
            <a:endParaRPr lang="en-US" altLang="en-US" b="1">
              <a:latin typeface="Arial" charset="0"/>
              <a:cs typeface="Arial" charset="0"/>
            </a:endParaRPr>
          </a:p>
          <a:p>
            <a:pPr defTabSz="912813" eaLnBrk="1" hangingPunct="1">
              <a:lnSpc>
                <a:spcPct val="150000"/>
              </a:lnSpc>
              <a:spcBef>
                <a:spcPct val="0"/>
              </a:spcBef>
            </a:pPr>
            <a:r>
              <a:rPr lang="en-US" altLang="en-US">
                <a:latin typeface="Arial" charset="0"/>
                <a:cs typeface="Arial" charset="0"/>
              </a:rPr>
              <a:t>Now, let’s examine the different types of epidemiology studies.</a:t>
            </a:r>
          </a:p>
          <a:p>
            <a:pPr defTabSz="912813" eaLnBrk="1" hangingPunct="1">
              <a:lnSpc>
                <a:spcPct val="150000"/>
              </a:lnSpc>
              <a:spcBef>
                <a:spcPct val="0"/>
              </a:spcBef>
            </a:pPr>
            <a:endParaRPr lang="en-US" altLang="en-US">
              <a:latin typeface="Arial" charset="0"/>
              <a:cs typeface="Arial" charset="0"/>
            </a:endParaRPr>
          </a:p>
          <a:p>
            <a:pPr defTabSz="912813">
              <a:lnSpc>
                <a:spcPct val="150000"/>
              </a:lnSpc>
            </a:pPr>
            <a:r>
              <a:rPr lang="en-US" altLang="en-US">
                <a:latin typeface="Arial" charset="0"/>
                <a:cs typeface="Arial" charset="0"/>
              </a:rPr>
              <a:t>In an experimental</a:t>
            </a:r>
            <a:r>
              <a:rPr lang="en-US" altLang="en-US" b="1">
                <a:latin typeface="Arial" charset="0"/>
                <a:cs typeface="Arial" charset="0"/>
              </a:rPr>
              <a:t> </a:t>
            </a:r>
            <a:r>
              <a:rPr lang="en-US" altLang="en-US">
                <a:latin typeface="Arial" charset="0"/>
                <a:cs typeface="Arial" charset="0"/>
              </a:rPr>
              <a:t>study, the investigators can control certain factors within the study from the beginning. An example of this type is a vaccine efficacy trial that might be conducted by the National Institutes of Health. In such a trial, the investigators randomly control who receives the test vaccine and who does not among a limited group of participants; they then observe the outcome to determine if it should to be used more widely.</a:t>
            </a:r>
          </a:p>
          <a:p>
            <a:pPr defTabSz="912813">
              <a:lnSpc>
                <a:spcPct val="150000"/>
              </a:lnSpc>
            </a:pPr>
            <a:endParaRPr lang="en-US" altLang="en-US">
              <a:latin typeface="Arial" charset="0"/>
              <a:cs typeface="Arial" charset="0"/>
            </a:endParaRPr>
          </a:p>
          <a:p>
            <a:pPr defTabSz="912813">
              <a:lnSpc>
                <a:spcPct val="150000"/>
              </a:lnSpc>
            </a:pPr>
            <a:r>
              <a:rPr lang="en-US" altLang="en-US">
                <a:latin typeface="Arial" charset="0"/>
                <a:cs typeface="Arial" charset="0"/>
              </a:rPr>
              <a:t>In an observational</a:t>
            </a:r>
            <a:r>
              <a:rPr lang="en-US" altLang="en-US" b="1">
                <a:latin typeface="Arial" charset="0"/>
                <a:cs typeface="Arial" charset="0"/>
              </a:rPr>
              <a:t> </a:t>
            </a:r>
            <a:r>
              <a:rPr lang="en-US" altLang="en-US">
                <a:latin typeface="Arial" charset="0"/>
                <a:cs typeface="Arial" charset="0"/>
              </a:rPr>
              <a:t>study, the epidemiologist does not control the circumstances. These studies can be further subdivided into descriptive</a:t>
            </a:r>
            <a:r>
              <a:rPr lang="en-US" altLang="en-US" b="1">
                <a:latin typeface="Arial" charset="0"/>
                <a:cs typeface="Arial" charset="0"/>
              </a:rPr>
              <a:t> </a:t>
            </a:r>
            <a:r>
              <a:rPr lang="en-US" altLang="en-US">
                <a:latin typeface="Arial" charset="0"/>
                <a:cs typeface="Arial" charset="0"/>
              </a:rPr>
              <a:t>and analytic. </a:t>
            </a:r>
          </a:p>
          <a:p>
            <a:pPr defTabSz="912813">
              <a:lnSpc>
                <a:spcPct val="150000"/>
              </a:lnSpc>
            </a:pPr>
            <a:endParaRPr lang="en-US" altLang="en-US">
              <a:latin typeface="Arial" charset="0"/>
              <a:cs typeface="Arial" charset="0"/>
            </a:endParaRPr>
          </a:p>
          <a:p>
            <a:pPr defTabSz="912813" eaLnBrk="1" hangingPunct="1">
              <a:lnSpc>
                <a:spcPct val="150000"/>
              </a:lnSpc>
              <a:spcBef>
                <a:spcPct val="0"/>
              </a:spcBef>
            </a:pPr>
            <a:r>
              <a:rPr lang="en-US" altLang="en-US">
                <a:latin typeface="Arial" charset="0"/>
                <a:cs typeface="Arial" charset="0"/>
              </a:rPr>
              <a:t>Descriptive epidemiology is the more basic of these categories and is fundamental to what epidemiologists do. In a descriptive study, the epidemiologist collects information that characterizes and summarizes the health event or problem. </a:t>
            </a:r>
          </a:p>
          <a:p>
            <a:pPr defTabSz="912813" eaLnBrk="1" hangingPunct="1">
              <a:lnSpc>
                <a:spcPct val="150000"/>
              </a:lnSpc>
              <a:spcBef>
                <a:spcPct val="0"/>
              </a:spcBef>
            </a:pPr>
            <a:endParaRPr lang="en-US" altLang="en-US">
              <a:latin typeface="Arial" charset="0"/>
              <a:cs typeface="Arial" charset="0"/>
            </a:endParaRPr>
          </a:p>
          <a:p>
            <a:pPr defTabSz="912813" eaLnBrk="1" hangingPunct="1">
              <a:lnSpc>
                <a:spcPct val="150000"/>
              </a:lnSpc>
              <a:spcBef>
                <a:spcPct val="0"/>
              </a:spcBef>
            </a:pPr>
            <a:r>
              <a:rPr lang="en-US" altLang="en-US">
                <a:latin typeface="Arial" charset="0"/>
                <a:cs typeface="Arial" charset="0"/>
              </a:rPr>
              <a:t>In the analytic study, the epidemiologist relies on comparisons between different groups to determine the role of different causative conditions or risk factors.</a:t>
            </a:r>
          </a:p>
          <a:p>
            <a:pPr defTabSz="912813">
              <a:lnSpc>
                <a:spcPct val="150000"/>
              </a:lnSpc>
            </a:pPr>
            <a:endParaRPr lang="en-US" altLang="en-US">
              <a:latin typeface="Arial" charset="0"/>
              <a:cs typeface="Arial" charset="0"/>
            </a:endParaRPr>
          </a:p>
          <a:p>
            <a:pPr defTabSz="912813" eaLnBrk="1" hangingPunct="1">
              <a:lnSpc>
                <a:spcPct val="150000"/>
              </a:lnSpc>
              <a:spcBef>
                <a:spcPct val="0"/>
              </a:spcBef>
            </a:pPr>
            <a:r>
              <a:rPr lang="en-US" altLang="en-US" b="1">
                <a:solidFill>
                  <a:srgbClr val="000000"/>
                </a:solidFill>
                <a:latin typeface="Arial" charset="0"/>
                <a:cs typeface="Arial" charset="0"/>
              </a:rPr>
              <a:t>GO</a:t>
            </a:r>
            <a:r>
              <a:rPr lang="en-US" altLang="en-US">
                <a:solidFill>
                  <a:srgbClr val="000000"/>
                </a:solidFill>
                <a:latin typeface="Arial" charset="0"/>
                <a:cs typeface="Arial" charset="0"/>
              </a:rPr>
              <a:t> to next slide.</a:t>
            </a:r>
            <a:endParaRPr lang="en-US" altLang="en-US">
              <a:latin typeface="Arial" charset="0"/>
              <a:cs typeface="Arial"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07359A-3819-4E6B-877B-7F8D2C9DE6D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Date Placeholder 4"/>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62E75-75C0-4C7C-BAB1-732C46EDA30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23964187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287817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2668591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37641043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37158164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35060595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18132937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3649042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32391610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23607578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1748578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30120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7.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5E0EB-C2E9-4CA2-A167-9FFC1D92D711}"/>
              </a:ext>
            </a:extLst>
          </p:cNvPr>
          <p:cNvSpPr>
            <a:spLocks noGrp="1"/>
          </p:cNvSpPr>
          <p:nvPr>
            <p:ph type="dt" sz="half" idx="10"/>
          </p:nvPr>
        </p:nvSpPr>
        <p:spPr/>
        <p:txBody>
          <a:bodyPr/>
          <a:lstStyle>
            <a:lvl1pPr>
              <a:defRPr/>
            </a:lvl1pPr>
          </a:lstStyle>
          <a:p>
            <a:pPr>
              <a:defRPr/>
            </a:pPr>
            <a:fld id="{EF791B16-BCB2-43A2-8631-1D65F8075B8B}" type="datetimeFigureOut">
              <a:rPr lang="en-US"/>
              <a:pPr>
                <a:defRPr/>
              </a:pPr>
              <a:t>6/28/2022</a:t>
            </a:fld>
            <a:endParaRPr lang="en-US"/>
          </a:p>
        </p:txBody>
      </p:sp>
      <p:sp>
        <p:nvSpPr>
          <p:cNvPr id="5" name="Footer Placeholder 4">
            <a:extLst>
              <a:ext uri="{FF2B5EF4-FFF2-40B4-BE49-F238E27FC236}">
                <a16:creationId xmlns:a16="http://schemas.microsoft.com/office/drawing/2014/main" id="{B06FB6DE-E49C-49DD-95CB-EAFC1311EB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E363A5-1E7F-4FE1-A4A7-70D1BE861F8E}"/>
              </a:ext>
            </a:extLst>
          </p:cNvPr>
          <p:cNvSpPr>
            <a:spLocks noGrp="1"/>
          </p:cNvSpPr>
          <p:nvPr>
            <p:ph type="sldNum" sz="quarter" idx="12"/>
          </p:nvPr>
        </p:nvSpPr>
        <p:spPr/>
        <p:txBody>
          <a:bodyPr/>
          <a:lstStyle>
            <a:lvl1pPr>
              <a:defRPr/>
            </a:lvl1pPr>
          </a:lstStyle>
          <a:p>
            <a:fld id="{1738F702-273E-44EF-8C0F-ADBA86812726}" type="slidenum">
              <a:rPr lang="en-US" altLang="en-US"/>
              <a:pPr/>
              <a:t>‹#›</a:t>
            </a:fld>
            <a:endParaRPr lang="en-US" altLang="en-US"/>
          </a:p>
        </p:txBody>
      </p:sp>
    </p:spTree>
    <p:extLst>
      <p:ext uri="{BB962C8B-B14F-4D97-AF65-F5344CB8AC3E}">
        <p14:creationId xmlns:p14="http://schemas.microsoft.com/office/powerpoint/2010/main" val="4104520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9069A-8917-4A74-A8A4-512EC8608D40}"/>
              </a:ext>
            </a:extLst>
          </p:cNvPr>
          <p:cNvSpPr>
            <a:spLocks noGrp="1"/>
          </p:cNvSpPr>
          <p:nvPr>
            <p:ph type="dt" sz="half" idx="10"/>
          </p:nvPr>
        </p:nvSpPr>
        <p:spPr/>
        <p:txBody>
          <a:bodyPr/>
          <a:lstStyle>
            <a:lvl1pPr>
              <a:defRPr/>
            </a:lvl1pPr>
          </a:lstStyle>
          <a:p>
            <a:pPr>
              <a:defRPr/>
            </a:pPr>
            <a:fld id="{A8C33D2C-8414-4F2F-B47F-E7FABB25F495}" type="datetimeFigureOut">
              <a:rPr lang="en-US"/>
              <a:pPr>
                <a:defRPr/>
              </a:pPr>
              <a:t>6/28/2022</a:t>
            </a:fld>
            <a:endParaRPr lang="en-US"/>
          </a:p>
        </p:txBody>
      </p:sp>
      <p:sp>
        <p:nvSpPr>
          <p:cNvPr id="5" name="Footer Placeholder 4">
            <a:extLst>
              <a:ext uri="{FF2B5EF4-FFF2-40B4-BE49-F238E27FC236}">
                <a16:creationId xmlns:a16="http://schemas.microsoft.com/office/drawing/2014/main" id="{4B9B7749-5E41-4E73-B6B4-8D48BAA6D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8031D2-65E5-46AC-8C3E-24EDFF3549E8}"/>
              </a:ext>
            </a:extLst>
          </p:cNvPr>
          <p:cNvSpPr>
            <a:spLocks noGrp="1"/>
          </p:cNvSpPr>
          <p:nvPr>
            <p:ph type="sldNum" sz="quarter" idx="12"/>
          </p:nvPr>
        </p:nvSpPr>
        <p:spPr/>
        <p:txBody>
          <a:bodyPr/>
          <a:lstStyle>
            <a:lvl1pPr>
              <a:defRPr/>
            </a:lvl1pPr>
          </a:lstStyle>
          <a:p>
            <a:fld id="{73ECAA96-AC65-44E8-8909-3973B59FC7B5}" type="slidenum">
              <a:rPr lang="en-US" altLang="en-US"/>
              <a:pPr/>
              <a:t>‹#›</a:t>
            </a:fld>
            <a:endParaRPr lang="en-US" altLang="en-US"/>
          </a:p>
        </p:txBody>
      </p:sp>
    </p:spTree>
    <p:extLst>
      <p:ext uri="{BB962C8B-B14F-4D97-AF65-F5344CB8AC3E}">
        <p14:creationId xmlns:p14="http://schemas.microsoft.com/office/powerpoint/2010/main" val="303918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88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E52687E-4B3E-48E7-8037-0075FF7DBBC8}"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25964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8917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2687E-4B3E-48E7-8037-0075FF7DBBC8}"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119659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2687E-4B3E-48E7-8037-0075FF7DBBC8}"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21091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52687E-4B3E-48E7-8037-0075FF7DBBC8}" type="datetimeFigureOut">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10572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52687E-4B3E-48E7-8037-0075FF7DBBC8}" type="datetimeFigureOut">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903167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2687E-4B3E-48E7-8037-0075FF7DBBC8}" type="datetimeFigureOut">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688853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52687E-4B3E-48E7-8037-0075FF7DBBC8}"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206189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52687E-4B3E-48E7-8037-0075FF7DBBC8}"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61707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745646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87171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47941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178032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946398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25626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954344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546436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228827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528734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77929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51318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28/06/2022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5227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BBEBEC6-8BF7-45E4-ADD2-EBE98BE5AB95}"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538233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6C0DC-6C81-414E-B837-444DB2765B5D}"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613308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134DE9D-C6D2-4ED7-BA9A-FFEA536B1A00}"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4277464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689C2-76AC-477F-AACF-B959646BD66B}"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6279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167DD-6A10-4305-8A60-A6108E302C48}" type="datetime1">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832646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91D96-36FF-4C11-8CC2-7E891B8A36E2}" type="datetime1">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551400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F58A-396F-4228-85E6-4D89CFC2B6B4}" type="datetime1">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71574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0B4D129-D899-4C86-A584-E310D4B596D1}" type="datetime1">
              <a:rPr lang="en-US" smtClean="0"/>
              <a:t>6/28/2022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3782044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62F6-3A8F-47CE-836B-C7577FF7200E}" type="datetime1">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29667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33823-FC9D-4FDF-A9D4-2387D27EC3BE}"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6412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06293-F3B8-44F6-9692-57FBAFC5E2D9}" type="datetime1">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04966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9EBFB-99D9-4EF1-9275-BAB9A4DDE3E3}"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362207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2911800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9EBFB-99D9-4EF1-9275-BAB9A4DDE3E3}"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783732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9EBFB-99D9-4EF1-9275-BAB9A4DDE3E3}"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3829397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9EBFB-99D9-4EF1-9275-BAB9A4DDE3E3}"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717451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9EBFB-99D9-4EF1-9275-BAB9A4DDE3E3}"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085460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9EBFB-99D9-4EF1-9275-BAB9A4DDE3E3}"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17945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9EBFB-99D9-4EF1-9275-BAB9A4DDE3E3}"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191454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9EBFB-99D9-4EF1-9275-BAB9A4DDE3E3}"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1330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1447310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2756945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B6A4AAA-F72C-4234-BF44-051B8BC1224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CE4467C0-FDEC-4A03-BEB6-5D4931A8160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1A6D2188-112C-41BF-9E0E-A82BFD4FAEFA}"/>
              </a:ext>
            </a:extLst>
          </p:cNvPr>
          <p:cNvSpPr>
            <a:spLocks noGrp="1" noChangeArrowheads="1"/>
          </p:cNvSpPr>
          <p:nvPr>
            <p:ph type="sldNum" sz="quarter" idx="12"/>
          </p:nvPr>
        </p:nvSpPr>
        <p:spPr/>
        <p:txBody>
          <a:bodyPr/>
          <a:lstStyle>
            <a:lvl1pPr>
              <a:defRPr/>
            </a:lvl1pPr>
          </a:lstStyle>
          <a:p>
            <a:fld id="{10770B3B-059D-4980-8206-2F538EB6A2CD}" type="slidenum">
              <a:rPr lang="en-US" altLang="en-US"/>
              <a:pPr/>
              <a:t>‹#›</a:t>
            </a:fld>
            <a:endParaRPr lang="en-US" altLang="en-US"/>
          </a:p>
        </p:txBody>
      </p:sp>
    </p:spTree>
    <p:extLst>
      <p:ext uri="{BB962C8B-B14F-4D97-AF65-F5344CB8AC3E}">
        <p14:creationId xmlns:p14="http://schemas.microsoft.com/office/powerpoint/2010/main" val="3787082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0CCAA9E-6C72-41D3-8E99-F39332FE20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579F1AD3-5615-4DB4-91AC-7841FBBD179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5517D204-243F-4B92-B70E-7DCF72627E03}"/>
              </a:ext>
            </a:extLst>
          </p:cNvPr>
          <p:cNvSpPr>
            <a:spLocks noGrp="1" noChangeArrowheads="1"/>
          </p:cNvSpPr>
          <p:nvPr>
            <p:ph type="sldNum" sz="quarter" idx="12"/>
          </p:nvPr>
        </p:nvSpPr>
        <p:spPr/>
        <p:txBody>
          <a:bodyPr/>
          <a:lstStyle>
            <a:lvl1pPr>
              <a:defRPr/>
            </a:lvl1pPr>
          </a:lstStyle>
          <a:p>
            <a:fld id="{A83DB4EC-0722-4961-A9B6-EA65A9A9B4FF}" type="slidenum">
              <a:rPr lang="en-US" altLang="en-US"/>
              <a:pPr/>
              <a:t>‹#›</a:t>
            </a:fld>
            <a:endParaRPr lang="en-US" altLang="en-US"/>
          </a:p>
        </p:txBody>
      </p:sp>
    </p:spTree>
    <p:extLst>
      <p:ext uri="{BB962C8B-B14F-4D97-AF65-F5344CB8AC3E}">
        <p14:creationId xmlns:p14="http://schemas.microsoft.com/office/powerpoint/2010/main" val="1818398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DCFC7D7-E598-44A7-9E5B-C7E212DA186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AF1E50F2-D386-4E8D-AF91-A9CC7E47071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3E4AB591-84F2-482C-9951-6F5AF784FC5A}"/>
              </a:ext>
            </a:extLst>
          </p:cNvPr>
          <p:cNvSpPr>
            <a:spLocks noGrp="1" noChangeArrowheads="1"/>
          </p:cNvSpPr>
          <p:nvPr>
            <p:ph type="sldNum" sz="quarter" idx="12"/>
          </p:nvPr>
        </p:nvSpPr>
        <p:spPr/>
        <p:txBody>
          <a:bodyPr/>
          <a:lstStyle>
            <a:lvl1pPr>
              <a:defRPr/>
            </a:lvl1pPr>
          </a:lstStyle>
          <a:p>
            <a:fld id="{FB4428AE-A6B2-4AEC-AFA4-016E009235CE}" type="slidenum">
              <a:rPr lang="en-US" altLang="en-US"/>
              <a:pPr/>
              <a:t>‹#›</a:t>
            </a:fld>
            <a:endParaRPr lang="en-US" altLang="en-US"/>
          </a:p>
        </p:txBody>
      </p:sp>
    </p:spTree>
    <p:extLst>
      <p:ext uri="{BB962C8B-B14F-4D97-AF65-F5344CB8AC3E}">
        <p14:creationId xmlns:p14="http://schemas.microsoft.com/office/powerpoint/2010/main" val="281886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464CCC-1143-4279-A4EF-EED8DC7B93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8F217E71-90FA-4FBE-9449-CA4A2B6A4FC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49F6964A-0100-40C0-9482-1DBCC9D52AFC}"/>
              </a:ext>
            </a:extLst>
          </p:cNvPr>
          <p:cNvSpPr>
            <a:spLocks noGrp="1" noChangeArrowheads="1"/>
          </p:cNvSpPr>
          <p:nvPr>
            <p:ph type="sldNum" sz="quarter" idx="12"/>
          </p:nvPr>
        </p:nvSpPr>
        <p:spPr/>
        <p:txBody>
          <a:bodyPr/>
          <a:lstStyle>
            <a:lvl1pPr>
              <a:defRPr/>
            </a:lvl1pPr>
          </a:lstStyle>
          <a:p>
            <a:fld id="{3A17DAB3-510D-4ED6-91F8-A5BE51E0B5D6}" type="slidenum">
              <a:rPr lang="en-US" altLang="en-US"/>
              <a:pPr/>
              <a:t>‹#›</a:t>
            </a:fld>
            <a:endParaRPr lang="en-US" altLang="en-US"/>
          </a:p>
        </p:txBody>
      </p:sp>
    </p:spTree>
    <p:extLst>
      <p:ext uri="{BB962C8B-B14F-4D97-AF65-F5344CB8AC3E}">
        <p14:creationId xmlns:p14="http://schemas.microsoft.com/office/powerpoint/2010/main" val="2015239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2D0EA42-BB4F-491D-AAED-2C04BF9FE37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a:extLst>
              <a:ext uri="{FF2B5EF4-FFF2-40B4-BE49-F238E27FC236}">
                <a16:creationId xmlns:a16="http://schemas.microsoft.com/office/drawing/2014/main" id="{7907A7E0-95BD-4171-98BA-3866FDB2A3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a:extLst>
              <a:ext uri="{FF2B5EF4-FFF2-40B4-BE49-F238E27FC236}">
                <a16:creationId xmlns:a16="http://schemas.microsoft.com/office/drawing/2014/main" id="{5C61D1B9-3B38-47E2-B290-7E478921E0AF}"/>
              </a:ext>
            </a:extLst>
          </p:cNvPr>
          <p:cNvSpPr>
            <a:spLocks noGrp="1" noChangeArrowheads="1"/>
          </p:cNvSpPr>
          <p:nvPr>
            <p:ph type="sldNum" sz="quarter" idx="12"/>
          </p:nvPr>
        </p:nvSpPr>
        <p:spPr/>
        <p:txBody>
          <a:bodyPr/>
          <a:lstStyle>
            <a:lvl1pPr>
              <a:defRPr/>
            </a:lvl1pPr>
          </a:lstStyle>
          <a:p>
            <a:fld id="{C3DA0ADB-AD44-4462-9E79-BB1C4EC44498}" type="slidenum">
              <a:rPr lang="en-US" altLang="en-US"/>
              <a:pPr/>
              <a:t>‹#›</a:t>
            </a:fld>
            <a:endParaRPr lang="en-US" altLang="en-US"/>
          </a:p>
        </p:txBody>
      </p:sp>
    </p:spTree>
    <p:extLst>
      <p:ext uri="{BB962C8B-B14F-4D97-AF65-F5344CB8AC3E}">
        <p14:creationId xmlns:p14="http://schemas.microsoft.com/office/powerpoint/2010/main" val="340274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CDB3360-6FCB-479C-A366-7B34EA4E60F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CE698F0A-3EA7-4376-850D-2FE18F0B7DF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106B662E-244C-459C-9846-AE0EEAD20D6D}"/>
              </a:ext>
            </a:extLst>
          </p:cNvPr>
          <p:cNvSpPr>
            <a:spLocks noGrp="1" noChangeArrowheads="1"/>
          </p:cNvSpPr>
          <p:nvPr>
            <p:ph type="sldNum" sz="quarter" idx="12"/>
          </p:nvPr>
        </p:nvSpPr>
        <p:spPr/>
        <p:txBody>
          <a:bodyPr/>
          <a:lstStyle>
            <a:lvl1pPr>
              <a:defRPr/>
            </a:lvl1pPr>
          </a:lstStyle>
          <a:p>
            <a:fld id="{0B4AA9BB-C048-4273-B891-4749B5E8331A}" type="slidenum">
              <a:rPr lang="en-US" altLang="en-US"/>
              <a:pPr/>
              <a:t>‹#›</a:t>
            </a:fld>
            <a:endParaRPr lang="en-US" altLang="en-US"/>
          </a:p>
        </p:txBody>
      </p:sp>
    </p:spTree>
    <p:extLst>
      <p:ext uri="{BB962C8B-B14F-4D97-AF65-F5344CB8AC3E}">
        <p14:creationId xmlns:p14="http://schemas.microsoft.com/office/powerpoint/2010/main" val="3419683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470946-AB83-427F-AC64-E5EB47E846B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55AE0382-72D8-4AEC-B4FB-9D359DF6A3E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3A6FBF29-A1F3-442C-8612-68D2EEF9B895}"/>
              </a:ext>
            </a:extLst>
          </p:cNvPr>
          <p:cNvSpPr>
            <a:spLocks noGrp="1" noChangeArrowheads="1"/>
          </p:cNvSpPr>
          <p:nvPr>
            <p:ph type="sldNum" sz="quarter" idx="12"/>
          </p:nvPr>
        </p:nvSpPr>
        <p:spPr/>
        <p:txBody>
          <a:bodyPr/>
          <a:lstStyle>
            <a:lvl1pPr>
              <a:defRPr/>
            </a:lvl1pPr>
          </a:lstStyle>
          <a:p>
            <a:fld id="{A295DDC5-D2FA-4C9C-B4E3-916D0DAD29A3}" type="slidenum">
              <a:rPr lang="en-US" altLang="en-US"/>
              <a:pPr/>
              <a:t>‹#›</a:t>
            </a:fld>
            <a:endParaRPr lang="en-US" altLang="en-US"/>
          </a:p>
        </p:txBody>
      </p:sp>
    </p:spTree>
    <p:extLst>
      <p:ext uri="{BB962C8B-B14F-4D97-AF65-F5344CB8AC3E}">
        <p14:creationId xmlns:p14="http://schemas.microsoft.com/office/powerpoint/2010/main" val="2872067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D20BB56-BFD5-4F4C-9F13-D8CEAC388F5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E009859B-A841-444A-975F-A61AA9D6EDA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E7E5EFC2-AD53-44BE-82DC-E9AA6D8F7B14}"/>
              </a:ext>
            </a:extLst>
          </p:cNvPr>
          <p:cNvSpPr>
            <a:spLocks noGrp="1" noChangeArrowheads="1"/>
          </p:cNvSpPr>
          <p:nvPr>
            <p:ph type="sldNum" sz="quarter" idx="12"/>
          </p:nvPr>
        </p:nvSpPr>
        <p:spPr/>
        <p:txBody>
          <a:bodyPr/>
          <a:lstStyle>
            <a:lvl1pPr>
              <a:defRPr/>
            </a:lvl1pPr>
          </a:lstStyle>
          <a:p>
            <a:fld id="{1BC7802B-5095-404B-9B42-783C87C43A9C}" type="slidenum">
              <a:rPr lang="en-US" altLang="en-US"/>
              <a:pPr/>
              <a:t>‹#›</a:t>
            </a:fld>
            <a:endParaRPr lang="en-US" altLang="en-US"/>
          </a:p>
        </p:txBody>
      </p:sp>
    </p:spTree>
    <p:extLst>
      <p:ext uri="{BB962C8B-B14F-4D97-AF65-F5344CB8AC3E}">
        <p14:creationId xmlns:p14="http://schemas.microsoft.com/office/powerpoint/2010/main" val="363641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A5087A1-B9A5-47D4-AC76-8E251B687C1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C3E4AB48-9EA5-4456-9547-B637C3BFCD9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B274C2CB-2C9F-414A-AB02-0FB51BA9CC41}"/>
              </a:ext>
            </a:extLst>
          </p:cNvPr>
          <p:cNvSpPr>
            <a:spLocks noGrp="1" noChangeArrowheads="1"/>
          </p:cNvSpPr>
          <p:nvPr>
            <p:ph type="sldNum" sz="quarter" idx="12"/>
          </p:nvPr>
        </p:nvSpPr>
        <p:spPr/>
        <p:txBody>
          <a:bodyPr/>
          <a:lstStyle>
            <a:lvl1pPr>
              <a:defRPr/>
            </a:lvl1pPr>
          </a:lstStyle>
          <a:p>
            <a:fld id="{ED19E0FB-EC89-447F-B43F-8D56ECBC9ACB}" type="slidenum">
              <a:rPr lang="en-US" altLang="en-US"/>
              <a:pPr/>
              <a:t>‹#›</a:t>
            </a:fld>
            <a:endParaRPr lang="en-US" altLang="en-US"/>
          </a:p>
        </p:txBody>
      </p:sp>
    </p:spTree>
    <p:extLst>
      <p:ext uri="{BB962C8B-B14F-4D97-AF65-F5344CB8AC3E}">
        <p14:creationId xmlns:p14="http://schemas.microsoft.com/office/powerpoint/2010/main" val="3758488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B156CD-9D11-4DD8-B199-E3B4218EF33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18D3D46D-E18F-4F97-BDCC-EE1CD22C907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DEE2334D-3F62-4647-BC74-C00472945851}"/>
              </a:ext>
            </a:extLst>
          </p:cNvPr>
          <p:cNvSpPr>
            <a:spLocks noGrp="1" noChangeArrowheads="1"/>
          </p:cNvSpPr>
          <p:nvPr>
            <p:ph type="sldNum" sz="quarter" idx="12"/>
          </p:nvPr>
        </p:nvSpPr>
        <p:spPr/>
        <p:txBody>
          <a:bodyPr/>
          <a:lstStyle>
            <a:lvl1pPr>
              <a:defRPr/>
            </a:lvl1pPr>
          </a:lstStyle>
          <a:p>
            <a:fld id="{84573C11-7361-4741-BE9D-AAD0D961EE19}" type="slidenum">
              <a:rPr lang="en-US" altLang="en-US"/>
              <a:pPr/>
              <a:t>‹#›</a:t>
            </a:fld>
            <a:endParaRPr lang="en-US" altLang="en-US"/>
          </a:p>
        </p:txBody>
      </p:sp>
    </p:spTree>
    <p:extLst>
      <p:ext uri="{BB962C8B-B14F-4D97-AF65-F5344CB8AC3E}">
        <p14:creationId xmlns:p14="http://schemas.microsoft.com/office/powerpoint/2010/main" val="2255723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40884A7-C446-4BA9-9A2E-E440CBA48EE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0B94668B-9B13-4376-AD31-7A00F403478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271B5452-855D-47DD-8CE1-11F9CD9568C4}"/>
              </a:ext>
            </a:extLst>
          </p:cNvPr>
          <p:cNvSpPr>
            <a:spLocks noGrp="1" noChangeArrowheads="1"/>
          </p:cNvSpPr>
          <p:nvPr>
            <p:ph type="sldNum" sz="quarter" idx="12"/>
          </p:nvPr>
        </p:nvSpPr>
        <p:spPr/>
        <p:txBody>
          <a:bodyPr/>
          <a:lstStyle>
            <a:lvl1pPr>
              <a:defRPr/>
            </a:lvl1pPr>
          </a:lstStyle>
          <a:p>
            <a:fld id="{5318061A-6D23-487B-AA33-6CE4C0EFE328}" type="slidenum">
              <a:rPr lang="en-US" altLang="en-US"/>
              <a:pPr/>
              <a:t>‹#›</a:t>
            </a:fld>
            <a:endParaRPr lang="en-US" altLang="en-US"/>
          </a:p>
        </p:txBody>
      </p:sp>
    </p:spTree>
    <p:extLst>
      <p:ext uri="{BB962C8B-B14F-4D97-AF65-F5344CB8AC3E}">
        <p14:creationId xmlns:p14="http://schemas.microsoft.com/office/powerpoint/2010/main" val="15806487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CD6990-FD37-4AE9-966F-F4C616B367C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02756847-26A7-46B2-9ECC-E2BA4F7D48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0AFA87B3-79FA-4E21-8B7B-EA9C9DBB47D6}"/>
              </a:ext>
            </a:extLst>
          </p:cNvPr>
          <p:cNvSpPr>
            <a:spLocks noGrp="1" noChangeArrowheads="1"/>
          </p:cNvSpPr>
          <p:nvPr>
            <p:ph type="sldNum" sz="quarter" idx="12"/>
          </p:nvPr>
        </p:nvSpPr>
        <p:spPr/>
        <p:txBody>
          <a:bodyPr/>
          <a:lstStyle>
            <a:lvl1pPr>
              <a:defRPr/>
            </a:lvl1pPr>
          </a:lstStyle>
          <a:p>
            <a:fld id="{CF105696-F4B8-4E9A-8300-51AE579DA446}" type="slidenum">
              <a:rPr lang="en-US" altLang="en-US"/>
              <a:pPr/>
              <a:t>‹#›</a:t>
            </a:fld>
            <a:endParaRPr lang="en-US" altLang="en-US"/>
          </a:p>
        </p:txBody>
      </p:sp>
    </p:spTree>
    <p:extLst>
      <p:ext uri="{BB962C8B-B14F-4D97-AF65-F5344CB8AC3E}">
        <p14:creationId xmlns:p14="http://schemas.microsoft.com/office/powerpoint/2010/main" val="4132220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DA348A34-EB70-4D42-AB79-2101B7198FB3}"/>
              </a:ext>
            </a:extLst>
          </p:cNvPr>
          <p:cNvSpPr>
            <a:spLocks noGrp="1" noChangeArrowheads="1"/>
          </p:cNvSpPr>
          <p:nvPr>
            <p:ph type="dt" sz="half" idx="10"/>
          </p:nvPr>
        </p:nvSpPr>
        <p:spPr/>
        <p:txBody>
          <a:bodyPr/>
          <a:lstStyle>
            <a:lvl1pPr fontAlgn="auto">
              <a:spcBef>
                <a:spcPts val="0"/>
              </a:spcBef>
              <a:spcAft>
                <a:spcPts val="0"/>
              </a:spcAft>
              <a:defRPr smtClean="0">
                <a:solidFill>
                  <a:schemeClr val="tx1"/>
                </a:solidFill>
              </a:defRPr>
            </a:lvl1pPr>
          </a:lstStyle>
          <a:p>
            <a:pPr>
              <a:defRPr/>
            </a:pPr>
            <a:fld id="{11FB4D9F-BFE7-4C4D-95FB-697212DCEF4F}" type="datetime1">
              <a:rPr lang="en-US"/>
              <a:pPr>
                <a:defRPr/>
              </a:pPr>
              <a:t>6/28/2022</a:t>
            </a:fld>
            <a:r>
              <a:rPr lang="en-US"/>
              <a:t>Gerstman</a:t>
            </a:r>
          </a:p>
        </p:txBody>
      </p:sp>
      <p:sp>
        <p:nvSpPr>
          <p:cNvPr id="5" name="Rectangle 5">
            <a:extLst>
              <a:ext uri="{FF2B5EF4-FFF2-40B4-BE49-F238E27FC236}">
                <a16:creationId xmlns:a16="http://schemas.microsoft.com/office/drawing/2014/main" id="{E6E5C669-5B56-4B29-911E-43F08F802F0A}"/>
              </a:ext>
            </a:extLst>
          </p:cNvPr>
          <p:cNvSpPr>
            <a:spLocks noGrp="1" noChangeArrowheads="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US"/>
          </a:p>
        </p:txBody>
      </p:sp>
      <p:sp>
        <p:nvSpPr>
          <p:cNvPr id="6" name="Rectangle 6">
            <a:extLst>
              <a:ext uri="{FF2B5EF4-FFF2-40B4-BE49-F238E27FC236}">
                <a16:creationId xmlns:a16="http://schemas.microsoft.com/office/drawing/2014/main" id="{0C18AAD4-24B2-4922-A153-6CD10BFC7E50}"/>
              </a:ext>
            </a:extLst>
          </p:cNvPr>
          <p:cNvSpPr>
            <a:spLocks noGrp="1" noChangeArrowheads="1"/>
          </p:cNvSpPr>
          <p:nvPr>
            <p:ph type="sldNum" sz="quarter" idx="12"/>
          </p:nvPr>
        </p:nvSpPr>
        <p:spPr/>
        <p:txBody>
          <a:bodyPr/>
          <a:lstStyle>
            <a:lvl1pPr>
              <a:defRPr>
                <a:solidFill>
                  <a:schemeClr val="tx1"/>
                </a:solidFill>
              </a:defRPr>
            </a:lvl1pPr>
          </a:lstStyle>
          <a:p>
            <a:fld id="{867623ED-D6A9-42B2-8987-33CDCCFE6ED7}" type="slidenum">
              <a:rPr lang="en-US" altLang="en-US"/>
              <a:pPr/>
              <a:t>‹#›</a:t>
            </a:fld>
            <a:endParaRPr lang="en-US" altLang="en-US"/>
          </a:p>
        </p:txBody>
      </p:sp>
    </p:spTree>
    <p:extLst>
      <p:ext uri="{BB962C8B-B14F-4D97-AF65-F5344CB8AC3E}">
        <p14:creationId xmlns:p14="http://schemas.microsoft.com/office/powerpoint/2010/main" val="30476283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8D1B0E-1CA7-49BF-805A-6AD8DBA2A8DD}" type="datetime1">
              <a:rPr lang="en-US"/>
              <a:pPr>
                <a:defRPr/>
              </a:pPr>
              <a:t>6/28/2022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5D46F-F8EB-421F-8E6A-9EF2EF270385}" type="slidenum">
              <a:rPr lang="en-US" altLang="en-US"/>
              <a:pPr>
                <a:defRPr/>
              </a:pPr>
              <a:t>‹#›</a:t>
            </a:fld>
            <a:endParaRPr lang="en-US" altLang="en-US" dirty="0"/>
          </a:p>
        </p:txBody>
      </p:sp>
    </p:spTree>
    <p:extLst>
      <p:ext uri="{BB962C8B-B14F-4D97-AF65-F5344CB8AC3E}">
        <p14:creationId xmlns:p14="http://schemas.microsoft.com/office/powerpoint/2010/main" val="3465936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2D45AF-7B27-461D-8F9E-ECB43847A1EE}" type="datetime1">
              <a:rPr lang="en-US"/>
              <a:pPr>
                <a:defRPr/>
              </a:pPr>
              <a:t>6/28/2022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36353-9378-4982-9402-0AF2F1B216E7}" type="slidenum">
              <a:rPr lang="en-US" altLang="en-US"/>
              <a:pPr>
                <a:defRPr/>
              </a:pPr>
              <a:t>‹#›</a:t>
            </a:fld>
            <a:endParaRPr lang="en-US" altLang="en-US" dirty="0"/>
          </a:p>
        </p:txBody>
      </p:sp>
    </p:spTree>
    <p:extLst>
      <p:ext uri="{BB962C8B-B14F-4D97-AF65-F5344CB8AC3E}">
        <p14:creationId xmlns:p14="http://schemas.microsoft.com/office/powerpoint/2010/main" val="479634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7909EC-F7EE-45C8-A7CD-634A095989AD}" type="datetime1">
              <a:rPr lang="en-US"/>
              <a:pPr>
                <a:defRPr/>
              </a:pPr>
              <a:t>6/28/2022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AD3ED-6F7F-452F-BCFB-6676934D578C}" type="slidenum">
              <a:rPr lang="en-US" altLang="en-US"/>
              <a:pPr>
                <a:defRPr/>
              </a:pPr>
              <a:t>‹#›</a:t>
            </a:fld>
            <a:endParaRPr lang="en-US" altLang="en-US" dirty="0"/>
          </a:p>
        </p:txBody>
      </p:sp>
    </p:spTree>
    <p:extLst>
      <p:ext uri="{BB962C8B-B14F-4D97-AF65-F5344CB8AC3E}">
        <p14:creationId xmlns:p14="http://schemas.microsoft.com/office/powerpoint/2010/main" val="181995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5DF207-C5C2-45B1-97A5-ECB1C5ABD953}" type="datetime1">
              <a:rPr lang="en-US"/>
              <a:pPr>
                <a:defRPr/>
              </a:pPr>
              <a:t>6/28/2022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1E9DA-E80A-48AB-A09B-BDE59DB3A2B3}" type="slidenum">
              <a:rPr lang="en-US" altLang="en-US"/>
              <a:pPr>
                <a:defRPr/>
              </a:pPr>
              <a:t>‹#›</a:t>
            </a:fld>
            <a:endParaRPr lang="en-US" altLang="en-US" dirty="0"/>
          </a:p>
        </p:txBody>
      </p:sp>
    </p:spTree>
    <p:extLst>
      <p:ext uri="{BB962C8B-B14F-4D97-AF65-F5344CB8AC3E}">
        <p14:creationId xmlns:p14="http://schemas.microsoft.com/office/powerpoint/2010/main" val="3412176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154FB3-E2CD-4E92-823B-4A2BB61FA6B3}" type="datetime1">
              <a:rPr lang="en-US"/>
              <a:pPr>
                <a:defRPr/>
              </a:pPr>
              <a:t>6/28/2022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8523A4-90B7-45FC-9FCF-4E076E7F1DBC}" type="slidenum">
              <a:rPr lang="en-US" altLang="en-US"/>
              <a:pPr>
                <a:defRPr/>
              </a:pPr>
              <a:t>‹#›</a:t>
            </a:fld>
            <a:endParaRPr lang="en-US" altLang="en-US" dirty="0"/>
          </a:p>
        </p:txBody>
      </p:sp>
    </p:spTree>
    <p:extLst>
      <p:ext uri="{BB962C8B-B14F-4D97-AF65-F5344CB8AC3E}">
        <p14:creationId xmlns:p14="http://schemas.microsoft.com/office/powerpoint/2010/main" val="4318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D3F16E-4B97-4909-98D2-025BA5FFAEBE}" type="datetime1">
              <a:rPr lang="en-US"/>
              <a:pPr>
                <a:defRPr/>
              </a:pPr>
              <a:t>6/28/2022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1EC4D1-1DCD-4FA5-BFA3-793664CF8445}" type="slidenum">
              <a:rPr lang="en-US" altLang="en-US"/>
              <a:pPr>
                <a:defRPr/>
              </a:pPr>
              <a:t>‹#›</a:t>
            </a:fld>
            <a:endParaRPr lang="en-US" altLang="en-US" dirty="0"/>
          </a:p>
        </p:txBody>
      </p:sp>
    </p:spTree>
    <p:extLst>
      <p:ext uri="{BB962C8B-B14F-4D97-AF65-F5344CB8AC3E}">
        <p14:creationId xmlns:p14="http://schemas.microsoft.com/office/powerpoint/2010/main" val="1487369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CF58E-6F33-49B9-B5D7-C3BF014A4DA4}" type="datetime1">
              <a:rPr lang="en-US"/>
              <a:pPr>
                <a:defRPr/>
              </a:pPr>
              <a:t>6/28/2022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EFDEA3-971A-4A02-855D-7AD05D64FE7C}" type="slidenum">
              <a:rPr lang="en-US" altLang="en-US"/>
              <a:pPr>
                <a:defRPr/>
              </a:pPr>
              <a:t>‹#›</a:t>
            </a:fld>
            <a:endParaRPr lang="en-US" altLang="en-US" dirty="0"/>
          </a:p>
        </p:txBody>
      </p:sp>
    </p:spTree>
    <p:extLst>
      <p:ext uri="{BB962C8B-B14F-4D97-AF65-F5344CB8AC3E}">
        <p14:creationId xmlns:p14="http://schemas.microsoft.com/office/powerpoint/2010/main" val="1220585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A025E1-216E-4DFE-84BA-C08DC9F0569A}" type="datetime1">
              <a:rPr lang="en-US"/>
              <a:pPr>
                <a:defRPr/>
              </a:pPr>
              <a:t>6/28/2022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B283F-61C8-48B9-8E9D-93955E60FC73}" type="slidenum">
              <a:rPr lang="en-US" altLang="en-US"/>
              <a:pPr>
                <a:defRPr/>
              </a:pPr>
              <a:t>‹#›</a:t>
            </a:fld>
            <a:endParaRPr lang="en-US" altLang="en-US" dirty="0"/>
          </a:p>
        </p:txBody>
      </p:sp>
    </p:spTree>
    <p:extLst>
      <p:ext uri="{BB962C8B-B14F-4D97-AF65-F5344CB8AC3E}">
        <p14:creationId xmlns:p14="http://schemas.microsoft.com/office/powerpoint/2010/main" val="15903762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DBBCE8-3780-4481-AF27-61BD67877911}" type="datetime1">
              <a:rPr lang="en-US"/>
              <a:pPr>
                <a:defRPr/>
              </a:pPr>
              <a:t>6/28/2022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91A3A-5883-4CE5-B7F5-7CA602EDE11F}" type="slidenum">
              <a:rPr lang="en-US" altLang="en-US"/>
              <a:pPr>
                <a:defRPr/>
              </a:pPr>
              <a:t>‹#›</a:t>
            </a:fld>
            <a:endParaRPr lang="en-US" altLang="en-US" dirty="0"/>
          </a:p>
        </p:txBody>
      </p:sp>
    </p:spTree>
    <p:extLst>
      <p:ext uri="{BB962C8B-B14F-4D97-AF65-F5344CB8AC3E}">
        <p14:creationId xmlns:p14="http://schemas.microsoft.com/office/powerpoint/2010/main" val="3721189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71B6C3-FE1D-44F5-B38B-E27ADB3C1C84}" type="datetime1">
              <a:rPr lang="en-US"/>
              <a:pPr>
                <a:defRPr/>
              </a:pPr>
              <a:t>6/28/2022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403C4-ED66-44F0-96DF-D6B0B2FAEB37}" type="slidenum">
              <a:rPr lang="en-US" altLang="en-US"/>
              <a:pPr>
                <a:defRPr/>
              </a:pPr>
              <a:t>‹#›</a:t>
            </a:fld>
            <a:endParaRPr lang="en-US" altLang="en-US" dirty="0"/>
          </a:p>
        </p:txBody>
      </p:sp>
    </p:spTree>
    <p:extLst>
      <p:ext uri="{BB962C8B-B14F-4D97-AF65-F5344CB8AC3E}">
        <p14:creationId xmlns:p14="http://schemas.microsoft.com/office/powerpoint/2010/main" val="23891284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AC2EE-C2F1-480C-956A-10BF6D73F939}" type="datetime1">
              <a:rPr lang="en-US"/>
              <a:pPr>
                <a:defRPr/>
              </a:pPr>
              <a:t>6/28/2022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7998E-B1C9-45C9-97F9-509677D8324A}" type="slidenum">
              <a:rPr lang="en-US" altLang="en-US"/>
              <a:pPr>
                <a:defRPr/>
              </a:pPr>
              <a:t>‹#›</a:t>
            </a:fld>
            <a:endParaRPr lang="en-US" altLang="en-US" dirty="0"/>
          </a:p>
        </p:txBody>
      </p:sp>
    </p:spTree>
    <p:extLst>
      <p:ext uri="{BB962C8B-B14F-4D97-AF65-F5344CB8AC3E}">
        <p14:creationId xmlns:p14="http://schemas.microsoft.com/office/powerpoint/2010/main" val="190058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6435140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996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EDB97E0D-175A-4EA2-8ECB-89F5BE7B5644}" type="slidenum">
              <a:rPr lang="en-US" altLang="en-US"/>
              <a:pPr>
                <a:defRPr/>
              </a:pPr>
              <a:t>‹#›</a:t>
            </a:fld>
            <a:endParaRPr lang="en-US" altLang="en-US" dirty="0"/>
          </a:p>
        </p:txBody>
      </p:sp>
    </p:spTree>
    <p:extLst>
      <p:ext uri="{BB962C8B-B14F-4D97-AF65-F5344CB8AC3E}">
        <p14:creationId xmlns:p14="http://schemas.microsoft.com/office/powerpoint/2010/main" val="10551082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972A91F2-942F-410E-9D9A-3D6D8AA60A2A}" type="slidenum">
              <a:rPr lang="en-US" altLang="en-US"/>
              <a:pPr>
                <a:defRPr/>
              </a:pPr>
              <a:t>‹#›</a:t>
            </a:fld>
            <a:endParaRPr lang="en-US" altLang="en-US" dirty="0"/>
          </a:p>
        </p:txBody>
      </p:sp>
    </p:spTree>
    <p:extLst>
      <p:ext uri="{BB962C8B-B14F-4D97-AF65-F5344CB8AC3E}">
        <p14:creationId xmlns:p14="http://schemas.microsoft.com/office/powerpoint/2010/main" val="37559677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45721052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EF799E2-BECD-4E1D-88C6-1D29945B3405}"/>
              </a:ext>
            </a:extLst>
          </p:cNvPr>
          <p:cNvSpPr>
            <a:spLocks noGrp="1"/>
          </p:cNvSpPr>
          <p:nvPr>
            <p:ph type="dt" sz="half" idx="10"/>
          </p:nvPr>
        </p:nvSpPr>
        <p:spPr/>
        <p:txBody>
          <a:bodyPr/>
          <a:lstStyle>
            <a:lvl1pPr>
              <a:defRPr/>
            </a:lvl1pPr>
          </a:lstStyle>
          <a:p>
            <a:pPr>
              <a:defRPr/>
            </a:pPr>
            <a:fld id="{1EC6C5A2-C76F-447C-ABCD-4969060C0028}" type="datetimeFigureOut">
              <a:rPr lang="en-US"/>
              <a:pPr>
                <a:defRPr/>
              </a:pPr>
              <a:t>6/28/2022</a:t>
            </a:fld>
            <a:endParaRPr lang="en-US"/>
          </a:p>
        </p:txBody>
      </p:sp>
      <p:sp>
        <p:nvSpPr>
          <p:cNvPr id="5" name="Footer Placeholder 4">
            <a:extLst>
              <a:ext uri="{FF2B5EF4-FFF2-40B4-BE49-F238E27FC236}">
                <a16:creationId xmlns:a16="http://schemas.microsoft.com/office/drawing/2014/main" id="{11C7779C-F71B-43F2-A694-FF98E22625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107F53-EA34-4391-8954-B62209BD27E4}"/>
              </a:ext>
            </a:extLst>
          </p:cNvPr>
          <p:cNvSpPr>
            <a:spLocks noGrp="1"/>
          </p:cNvSpPr>
          <p:nvPr>
            <p:ph type="sldNum" sz="quarter" idx="12"/>
          </p:nvPr>
        </p:nvSpPr>
        <p:spPr/>
        <p:txBody>
          <a:bodyPr/>
          <a:lstStyle>
            <a:lvl1pPr>
              <a:defRPr/>
            </a:lvl1pPr>
          </a:lstStyle>
          <a:p>
            <a:fld id="{A6952885-FE87-4BD1-B125-DDA5D44E437A}" type="slidenum">
              <a:rPr lang="en-US" altLang="en-US"/>
              <a:pPr/>
              <a:t>‹#›</a:t>
            </a:fld>
            <a:endParaRPr lang="en-US" altLang="en-US"/>
          </a:p>
        </p:txBody>
      </p:sp>
    </p:spTree>
    <p:extLst>
      <p:ext uri="{BB962C8B-B14F-4D97-AF65-F5344CB8AC3E}">
        <p14:creationId xmlns:p14="http://schemas.microsoft.com/office/powerpoint/2010/main" val="8250856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175B8-A4B9-4911-8A24-B6B115B8B591}"/>
              </a:ext>
            </a:extLst>
          </p:cNvPr>
          <p:cNvSpPr>
            <a:spLocks noGrp="1"/>
          </p:cNvSpPr>
          <p:nvPr>
            <p:ph type="dt" sz="half" idx="10"/>
          </p:nvPr>
        </p:nvSpPr>
        <p:spPr/>
        <p:txBody>
          <a:bodyPr/>
          <a:lstStyle>
            <a:lvl1pPr>
              <a:defRPr/>
            </a:lvl1pPr>
          </a:lstStyle>
          <a:p>
            <a:pPr>
              <a:defRPr/>
            </a:pPr>
            <a:fld id="{C0EB84E3-3FBE-4132-B17F-2F2348578CFA}" type="datetimeFigureOut">
              <a:rPr lang="en-US"/>
              <a:pPr>
                <a:defRPr/>
              </a:pPr>
              <a:t>6/28/2022</a:t>
            </a:fld>
            <a:endParaRPr lang="en-US"/>
          </a:p>
        </p:txBody>
      </p:sp>
      <p:sp>
        <p:nvSpPr>
          <p:cNvPr id="5" name="Footer Placeholder 4">
            <a:extLst>
              <a:ext uri="{FF2B5EF4-FFF2-40B4-BE49-F238E27FC236}">
                <a16:creationId xmlns:a16="http://schemas.microsoft.com/office/drawing/2014/main" id="{61D150A4-777C-4C46-82C5-48FA2DA51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D5163-5AC0-40E1-AC60-5B94CF4E6E67}"/>
              </a:ext>
            </a:extLst>
          </p:cNvPr>
          <p:cNvSpPr>
            <a:spLocks noGrp="1"/>
          </p:cNvSpPr>
          <p:nvPr>
            <p:ph type="sldNum" sz="quarter" idx="12"/>
          </p:nvPr>
        </p:nvSpPr>
        <p:spPr/>
        <p:txBody>
          <a:bodyPr/>
          <a:lstStyle>
            <a:lvl1pPr>
              <a:defRPr/>
            </a:lvl1pPr>
          </a:lstStyle>
          <a:p>
            <a:fld id="{2538CE8E-A37C-44FC-BAFE-187E76455893}" type="slidenum">
              <a:rPr lang="en-US" altLang="en-US"/>
              <a:pPr/>
              <a:t>‹#›</a:t>
            </a:fld>
            <a:endParaRPr lang="en-US" altLang="en-US"/>
          </a:p>
        </p:txBody>
      </p:sp>
    </p:spTree>
    <p:extLst>
      <p:ext uri="{BB962C8B-B14F-4D97-AF65-F5344CB8AC3E}">
        <p14:creationId xmlns:p14="http://schemas.microsoft.com/office/powerpoint/2010/main" val="1803037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A6032F-0897-435D-A667-73B1F77803EB}"/>
              </a:ext>
            </a:extLst>
          </p:cNvPr>
          <p:cNvSpPr>
            <a:spLocks noGrp="1"/>
          </p:cNvSpPr>
          <p:nvPr>
            <p:ph type="dt" sz="half" idx="10"/>
          </p:nvPr>
        </p:nvSpPr>
        <p:spPr/>
        <p:txBody>
          <a:bodyPr/>
          <a:lstStyle>
            <a:lvl1pPr>
              <a:defRPr/>
            </a:lvl1pPr>
          </a:lstStyle>
          <a:p>
            <a:pPr>
              <a:defRPr/>
            </a:pPr>
            <a:fld id="{D7F7A7BF-3E68-4F7F-B2B6-1788F03811F8}" type="datetimeFigureOut">
              <a:rPr lang="en-US"/>
              <a:pPr>
                <a:defRPr/>
              </a:pPr>
              <a:t>6/28/2022</a:t>
            </a:fld>
            <a:endParaRPr lang="en-US"/>
          </a:p>
        </p:txBody>
      </p:sp>
      <p:sp>
        <p:nvSpPr>
          <p:cNvPr id="5" name="Footer Placeholder 4">
            <a:extLst>
              <a:ext uri="{FF2B5EF4-FFF2-40B4-BE49-F238E27FC236}">
                <a16:creationId xmlns:a16="http://schemas.microsoft.com/office/drawing/2014/main" id="{47EE3D3A-8497-47C8-B3D0-E96D5A39C6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DEBA7-423E-4659-89B3-52719043E219}"/>
              </a:ext>
            </a:extLst>
          </p:cNvPr>
          <p:cNvSpPr>
            <a:spLocks noGrp="1"/>
          </p:cNvSpPr>
          <p:nvPr>
            <p:ph type="sldNum" sz="quarter" idx="12"/>
          </p:nvPr>
        </p:nvSpPr>
        <p:spPr/>
        <p:txBody>
          <a:bodyPr/>
          <a:lstStyle>
            <a:lvl1pPr>
              <a:defRPr/>
            </a:lvl1pPr>
          </a:lstStyle>
          <a:p>
            <a:fld id="{D13BD0E0-6C3A-41B2-8C52-CBF97D0F0CC3}" type="slidenum">
              <a:rPr lang="en-US" altLang="en-US"/>
              <a:pPr/>
              <a:t>‹#›</a:t>
            </a:fld>
            <a:endParaRPr lang="en-US" altLang="en-US"/>
          </a:p>
        </p:txBody>
      </p:sp>
    </p:spTree>
    <p:extLst>
      <p:ext uri="{BB962C8B-B14F-4D97-AF65-F5344CB8AC3E}">
        <p14:creationId xmlns:p14="http://schemas.microsoft.com/office/powerpoint/2010/main" val="2798764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8891578-AFAF-44D4-BCDA-E8361EB34B80}"/>
              </a:ext>
            </a:extLst>
          </p:cNvPr>
          <p:cNvSpPr>
            <a:spLocks noGrp="1"/>
          </p:cNvSpPr>
          <p:nvPr>
            <p:ph type="dt" sz="half" idx="10"/>
          </p:nvPr>
        </p:nvSpPr>
        <p:spPr/>
        <p:txBody>
          <a:bodyPr/>
          <a:lstStyle>
            <a:lvl1pPr>
              <a:defRPr/>
            </a:lvl1pPr>
          </a:lstStyle>
          <a:p>
            <a:pPr>
              <a:defRPr/>
            </a:pPr>
            <a:fld id="{FC52F039-21AD-4CE6-B156-CF7C8CF00E3B}" type="datetimeFigureOut">
              <a:rPr lang="en-US"/>
              <a:pPr>
                <a:defRPr/>
              </a:pPr>
              <a:t>6/28/2022</a:t>
            </a:fld>
            <a:endParaRPr lang="en-US"/>
          </a:p>
        </p:txBody>
      </p:sp>
      <p:sp>
        <p:nvSpPr>
          <p:cNvPr id="6" name="Footer Placeholder 4">
            <a:extLst>
              <a:ext uri="{FF2B5EF4-FFF2-40B4-BE49-F238E27FC236}">
                <a16:creationId xmlns:a16="http://schemas.microsoft.com/office/drawing/2014/main" id="{6EAD7E14-D423-4F3A-BB86-B770D17A3B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3C1E10-F00B-4F80-B906-6E4C286B9288}"/>
              </a:ext>
            </a:extLst>
          </p:cNvPr>
          <p:cNvSpPr>
            <a:spLocks noGrp="1"/>
          </p:cNvSpPr>
          <p:nvPr>
            <p:ph type="sldNum" sz="quarter" idx="12"/>
          </p:nvPr>
        </p:nvSpPr>
        <p:spPr/>
        <p:txBody>
          <a:bodyPr/>
          <a:lstStyle>
            <a:lvl1pPr>
              <a:defRPr/>
            </a:lvl1pPr>
          </a:lstStyle>
          <a:p>
            <a:fld id="{93EEE49A-2787-4524-83F9-DEC362446240}" type="slidenum">
              <a:rPr lang="en-US" altLang="en-US"/>
              <a:pPr/>
              <a:t>‹#›</a:t>
            </a:fld>
            <a:endParaRPr lang="en-US" altLang="en-US"/>
          </a:p>
        </p:txBody>
      </p:sp>
    </p:spTree>
    <p:extLst>
      <p:ext uri="{BB962C8B-B14F-4D97-AF65-F5344CB8AC3E}">
        <p14:creationId xmlns:p14="http://schemas.microsoft.com/office/powerpoint/2010/main" val="3791290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C1F1FE-8AFE-4760-88DA-38E816BF6C68}"/>
              </a:ext>
            </a:extLst>
          </p:cNvPr>
          <p:cNvSpPr>
            <a:spLocks noGrp="1"/>
          </p:cNvSpPr>
          <p:nvPr>
            <p:ph type="dt" sz="half" idx="10"/>
          </p:nvPr>
        </p:nvSpPr>
        <p:spPr/>
        <p:txBody>
          <a:bodyPr/>
          <a:lstStyle>
            <a:lvl1pPr>
              <a:defRPr/>
            </a:lvl1pPr>
          </a:lstStyle>
          <a:p>
            <a:pPr>
              <a:defRPr/>
            </a:pPr>
            <a:fld id="{78C3B2BF-8817-44AE-B09C-F6C939BCBE8A}" type="datetimeFigureOut">
              <a:rPr lang="en-US"/>
              <a:pPr>
                <a:defRPr/>
              </a:pPr>
              <a:t>6/28/2022</a:t>
            </a:fld>
            <a:endParaRPr lang="en-US"/>
          </a:p>
        </p:txBody>
      </p:sp>
      <p:sp>
        <p:nvSpPr>
          <p:cNvPr id="8" name="Footer Placeholder 4">
            <a:extLst>
              <a:ext uri="{FF2B5EF4-FFF2-40B4-BE49-F238E27FC236}">
                <a16:creationId xmlns:a16="http://schemas.microsoft.com/office/drawing/2014/main" id="{34863CC5-537C-41C8-905A-BE6351C7BA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23BC42A-0CAF-47F9-9A3B-332CBED42A2D}"/>
              </a:ext>
            </a:extLst>
          </p:cNvPr>
          <p:cNvSpPr>
            <a:spLocks noGrp="1"/>
          </p:cNvSpPr>
          <p:nvPr>
            <p:ph type="sldNum" sz="quarter" idx="12"/>
          </p:nvPr>
        </p:nvSpPr>
        <p:spPr/>
        <p:txBody>
          <a:bodyPr/>
          <a:lstStyle>
            <a:lvl1pPr>
              <a:defRPr/>
            </a:lvl1pPr>
          </a:lstStyle>
          <a:p>
            <a:fld id="{C9A20724-2AA6-4397-BF6D-F4C08E3C841B}" type="slidenum">
              <a:rPr lang="en-US" altLang="en-US"/>
              <a:pPr/>
              <a:t>‹#›</a:t>
            </a:fld>
            <a:endParaRPr lang="en-US" altLang="en-US"/>
          </a:p>
        </p:txBody>
      </p:sp>
    </p:spTree>
    <p:extLst>
      <p:ext uri="{BB962C8B-B14F-4D97-AF65-F5344CB8AC3E}">
        <p14:creationId xmlns:p14="http://schemas.microsoft.com/office/powerpoint/2010/main" val="3110665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0F2199-8952-4AC3-A4A6-84628C46306B}"/>
              </a:ext>
            </a:extLst>
          </p:cNvPr>
          <p:cNvSpPr>
            <a:spLocks noGrp="1"/>
          </p:cNvSpPr>
          <p:nvPr>
            <p:ph type="dt" sz="half" idx="10"/>
          </p:nvPr>
        </p:nvSpPr>
        <p:spPr/>
        <p:txBody>
          <a:bodyPr/>
          <a:lstStyle>
            <a:lvl1pPr>
              <a:defRPr/>
            </a:lvl1pPr>
          </a:lstStyle>
          <a:p>
            <a:pPr>
              <a:defRPr/>
            </a:pPr>
            <a:fld id="{611F22A0-E020-4A3E-AB12-16D55A7B5EA6}" type="datetimeFigureOut">
              <a:rPr lang="en-US"/>
              <a:pPr>
                <a:defRPr/>
              </a:pPr>
              <a:t>6/28/2022</a:t>
            </a:fld>
            <a:endParaRPr lang="en-US"/>
          </a:p>
        </p:txBody>
      </p:sp>
      <p:sp>
        <p:nvSpPr>
          <p:cNvPr id="4" name="Footer Placeholder 4">
            <a:extLst>
              <a:ext uri="{FF2B5EF4-FFF2-40B4-BE49-F238E27FC236}">
                <a16:creationId xmlns:a16="http://schemas.microsoft.com/office/drawing/2014/main" id="{F75494EE-389E-4AD4-9870-9F7DDC0B34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0DAE80-0CA9-4AE8-AF21-9A86316EA0E1}"/>
              </a:ext>
            </a:extLst>
          </p:cNvPr>
          <p:cNvSpPr>
            <a:spLocks noGrp="1"/>
          </p:cNvSpPr>
          <p:nvPr>
            <p:ph type="sldNum" sz="quarter" idx="12"/>
          </p:nvPr>
        </p:nvSpPr>
        <p:spPr/>
        <p:txBody>
          <a:bodyPr/>
          <a:lstStyle>
            <a:lvl1pPr>
              <a:defRPr/>
            </a:lvl1pPr>
          </a:lstStyle>
          <a:p>
            <a:fld id="{6736FCB7-8739-487C-BC4D-E65AF70A6F39}" type="slidenum">
              <a:rPr lang="en-US" altLang="en-US"/>
              <a:pPr/>
              <a:t>‹#›</a:t>
            </a:fld>
            <a:endParaRPr lang="en-US" altLang="en-US"/>
          </a:p>
        </p:txBody>
      </p:sp>
    </p:spTree>
    <p:extLst>
      <p:ext uri="{BB962C8B-B14F-4D97-AF65-F5344CB8AC3E}">
        <p14:creationId xmlns:p14="http://schemas.microsoft.com/office/powerpoint/2010/main" val="33035792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29E894-D0F7-4E4A-AC5E-DE578720C45A}"/>
              </a:ext>
            </a:extLst>
          </p:cNvPr>
          <p:cNvSpPr>
            <a:spLocks noGrp="1"/>
          </p:cNvSpPr>
          <p:nvPr>
            <p:ph type="dt" sz="half" idx="10"/>
          </p:nvPr>
        </p:nvSpPr>
        <p:spPr/>
        <p:txBody>
          <a:bodyPr/>
          <a:lstStyle>
            <a:lvl1pPr>
              <a:defRPr/>
            </a:lvl1pPr>
          </a:lstStyle>
          <a:p>
            <a:pPr>
              <a:defRPr/>
            </a:pPr>
            <a:fld id="{125E685E-AD9B-4C44-8391-B6F4BE06C1A6}" type="datetimeFigureOut">
              <a:rPr lang="en-US"/>
              <a:pPr>
                <a:defRPr/>
              </a:pPr>
              <a:t>6/28/2022</a:t>
            </a:fld>
            <a:endParaRPr lang="en-US"/>
          </a:p>
        </p:txBody>
      </p:sp>
      <p:sp>
        <p:nvSpPr>
          <p:cNvPr id="3" name="Footer Placeholder 4">
            <a:extLst>
              <a:ext uri="{FF2B5EF4-FFF2-40B4-BE49-F238E27FC236}">
                <a16:creationId xmlns:a16="http://schemas.microsoft.com/office/drawing/2014/main" id="{E38EA90E-2324-4D94-811C-3DFC1511F8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A7881F4-B1A6-4A5D-8D05-CE4E308CDA27}"/>
              </a:ext>
            </a:extLst>
          </p:cNvPr>
          <p:cNvSpPr>
            <a:spLocks noGrp="1"/>
          </p:cNvSpPr>
          <p:nvPr>
            <p:ph type="sldNum" sz="quarter" idx="12"/>
          </p:nvPr>
        </p:nvSpPr>
        <p:spPr/>
        <p:txBody>
          <a:bodyPr/>
          <a:lstStyle>
            <a:lvl1pPr>
              <a:defRPr/>
            </a:lvl1pPr>
          </a:lstStyle>
          <a:p>
            <a:fld id="{A1911A72-03C4-4CA4-A381-CF74628861CB}" type="slidenum">
              <a:rPr lang="en-US" altLang="en-US"/>
              <a:pPr/>
              <a:t>‹#›</a:t>
            </a:fld>
            <a:endParaRPr lang="en-US" altLang="en-US"/>
          </a:p>
        </p:txBody>
      </p:sp>
    </p:spTree>
    <p:extLst>
      <p:ext uri="{BB962C8B-B14F-4D97-AF65-F5344CB8AC3E}">
        <p14:creationId xmlns:p14="http://schemas.microsoft.com/office/powerpoint/2010/main" val="2353994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30F30D-EC0F-4F16-8A38-17914C6C5A1B}"/>
              </a:ext>
            </a:extLst>
          </p:cNvPr>
          <p:cNvSpPr>
            <a:spLocks noGrp="1"/>
          </p:cNvSpPr>
          <p:nvPr>
            <p:ph type="dt" sz="half" idx="10"/>
          </p:nvPr>
        </p:nvSpPr>
        <p:spPr/>
        <p:txBody>
          <a:bodyPr/>
          <a:lstStyle>
            <a:lvl1pPr>
              <a:defRPr/>
            </a:lvl1pPr>
          </a:lstStyle>
          <a:p>
            <a:pPr>
              <a:defRPr/>
            </a:pPr>
            <a:fld id="{B72EDCA6-9BEC-4A69-A0DD-91151FEF4490}" type="datetimeFigureOut">
              <a:rPr lang="en-US"/>
              <a:pPr>
                <a:defRPr/>
              </a:pPr>
              <a:t>6/28/2022</a:t>
            </a:fld>
            <a:endParaRPr lang="en-US"/>
          </a:p>
        </p:txBody>
      </p:sp>
      <p:sp>
        <p:nvSpPr>
          <p:cNvPr id="6" name="Footer Placeholder 4">
            <a:extLst>
              <a:ext uri="{FF2B5EF4-FFF2-40B4-BE49-F238E27FC236}">
                <a16:creationId xmlns:a16="http://schemas.microsoft.com/office/drawing/2014/main" id="{49864409-B7A0-4520-8589-92FEE4C20A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D2D14-283C-4115-A7D4-60596288BAD8}"/>
              </a:ext>
            </a:extLst>
          </p:cNvPr>
          <p:cNvSpPr>
            <a:spLocks noGrp="1"/>
          </p:cNvSpPr>
          <p:nvPr>
            <p:ph type="sldNum" sz="quarter" idx="12"/>
          </p:nvPr>
        </p:nvSpPr>
        <p:spPr/>
        <p:txBody>
          <a:bodyPr/>
          <a:lstStyle>
            <a:lvl1pPr>
              <a:defRPr/>
            </a:lvl1pPr>
          </a:lstStyle>
          <a:p>
            <a:fld id="{72A0D628-7959-4EC8-B870-8E1A2ABFB5D3}" type="slidenum">
              <a:rPr lang="en-US" altLang="en-US"/>
              <a:pPr/>
              <a:t>‹#›</a:t>
            </a:fld>
            <a:endParaRPr lang="en-US" altLang="en-US"/>
          </a:p>
        </p:txBody>
      </p:sp>
    </p:spTree>
    <p:extLst>
      <p:ext uri="{BB962C8B-B14F-4D97-AF65-F5344CB8AC3E}">
        <p14:creationId xmlns:p14="http://schemas.microsoft.com/office/powerpoint/2010/main" val="34048165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22A7D4-E4BA-4D8B-B560-3ADF9D1F8C27}"/>
              </a:ext>
            </a:extLst>
          </p:cNvPr>
          <p:cNvSpPr>
            <a:spLocks noGrp="1"/>
          </p:cNvSpPr>
          <p:nvPr>
            <p:ph type="dt" sz="half" idx="10"/>
          </p:nvPr>
        </p:nvSpPr>
        <p:spPr/>
        <p:txBody>
          <a:bodyPr/>
          <a:lstStyle>
            <a:lvl1pPr>
              <a:defRPr/>
            </a:lvl1pPr>
          </a:lstStyle>
          <a:p>
            <a:pPr>
              <a:defRPr/>
            </a:pPr>
            <a:fld id="{F82B2152-60F3-4339-BAB8-114E3B783592}" type="datetimeFigureOut">
              <a:rPr lang="en-US"/>
              <a:pPr>
                <a:defRPr/>
              </a:pPr>
              <a:t>6/28/2022</a:t>
            </a:fld>
            <a:endParaRPr lang="en-US"/>
          </a:p>
        </p:txBody>
      </p:sp>
      <p:sp>
        <p:nvSpPr>
          <p:cNvPr id="6" name="Footer Placeholder 4">
            <a:extLst>
              <a:ext uri="{FF2B5EF4-FFF2-40B4-BE49-F238E27FC236}">
                <a16:creationId xmlns:a16="http://schemas.microsoft.com/office/drawing/2014/main" id="{40A1B673-42FA-48F8-A1F3-F0BC03FBE5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691F69-FACB-458F-8A7D-2EA5493F1254}"/>
              </a:ext>
            </a:extLst>
          </p:cNvPr>
          <p:cNvSpPr>
            <a:spLocks noGrp="1"/>
          </p:cNvSpPr>
          <p:nvPr>
            <p:ph type="sldNum" sz="quarter" idx="12"/>
          </p:nvPr>
        </p:nvSpPr>
        <p:spPr/>
        <p:txBody>
          <a:bodyPr/>
          <a:lstStyle>
            <a:lvl1pPr>
              <a:defRPr/>
            </a:lvl1pPr>
          </a:lstStyle>
          <a:p>
            <a:fld id="{4C3EADA9-FD95-42C4-A71C-1E5C1FE0AD04}" type="slidenum">
              <a:rPr lang="en-US" altLang="en-US"/>
              <a:pPr/>
              <a:t>‹#›</a:t>
            </a:fld>
            <a:endParaRPr lang="en-US" altLang="en-US"/>
          </a:p>
        </p:txBody>
      </p:sp>
    </p:spTree>
    <p:extLst>
      <p:ext uri="{BB962C8B-B14F-4D97-AF65-F5344CB8AC3E}">
        <p14:creationId xmlns:p14="http://schemas.microsoft.com/office/powerpoint/2010/main" val="213171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 /><Relationship Id="rId3" Type="http://schemas.openxmlformats.org/officeDocument/2006/relationships/slideLayout" Target="../slideLayouts/slideLayout20.xml" /><Relationship Id="rId7" Type="http://schemas.openxmlformats.org/officeDocument/2006/relationships/slideLayout" Target="../slideLayouts/slideLayout24.xml" /><Relationship Id="rId12" Type="http://schemas.openxmlformats.org/officeDocument/2006/relationships/theme" Target="../theme/theme2.xml" /><Relationship Id="rId2" Type="http://schemas.openxmlformats.org/officeDocument/2006/relationships/slideLayout" Target="../slideLayouts/slideLayout19.xml" /><Relationship Id="rId1" Type="http://schemas.openxmlformats.org/officeDocument/2006/relationships/slideLayout" Target="../slideLayouts/slideLayout18.xml" /><Relationship Id="rId6" Type="http://schemas.openxmlformats.org/officeDocument/2006/relationships/slideLayout" Target="../slideLayouts/slideLayout23.xml" /><Relationship Id="rId11" Type="http://schemas.openxmlformats.org/officeDocument/2006/relationships/slideLayout" Target="../slideLayouts/slideLayout28.xml" /><Relationship Id="rId5" Type="http://schemas.openxmlformats.org/officeDocument/2006/relationships/slideLayout" Target="../slideLayouts/slideLayout22.xml" /><Relationship Id="rId10" Type="http://schemas.openxmlformats.org/officeDocument/2006/relationships/slideLayout" Target="../slideLayouts/slideLayout27.xml" /><Relationship Id="rId4" Type="http://schemas.openxmlformats.org/officeDocument/2006/relationships/slideLayout" Target="../slideLayouts/slideLayout21.xml" /><Relationship Id="rId9" Type="http://schemas.openxmlformats.org/officeDocument/2006/relationships/slideLayout" Target="../slideLayouts/slideLayout26.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 /><Relationship Id="rId3" Type="http://schemas.openxmlformats.org/officeDocument/2006/relationships/slideLayout" Target="../slideLayouts/slideLayout31.xml" /><Relationship Id="rId7" Type="http://schemas.openxmlformats.org/officeDocument/2006/relationships/slideLayout" Target="../slideLayouts/slideLayout35.xml" /><Relationship Id="rId12" Type="http://schemas.openxmlformats.org/officeDocument/2006/relationships/theme" Target="../theme/theme3.xml" /><Relationship Id="rId2" Type="http://schemas.openxmlformats.org/officeDocument/2006/relationships/slideLayout" Target="../slideLayouts/slideLayout30.xml" /><Relationship Id="rId1" Type="http://schemas.openxmlformats.org/officeDocument/2006/relationships/slideLayout" Target="../slideLayouts/slideLayout29.xml" /><Relationship Id="rId6" Type="http://schemas.openxmlformats.org/officeDocument/2006/relationships/slideLayout" Target="../slideLayouts/slideLayout34.xml" /><Relationship Id="rId11" Type="http://schemas.openxmlformats.org/officeDocument/2006/relationships/slideLayout" Target="../slideLayouts/slideLayout39.xml" /><Relationship Id="rId5" Type="http://schemas.openxmlformats.org/officeDocument/2006/relationships/slideLayout" Target="../slideLayouts/slideLayout33.xml" /><Relationship Id="rId10" Type="http://schemas.openxmlformats.org/officeDocument/2006/relationships/slideLayout" Target="../slideLayouts/slideLayout38.xml" /><Relationship Id="rId4" Type="http://schemas.openxmlformats.org/officeDocument/2006/relationships/slideLayout" Target="../slideLayouts/slideLayout32.xml" /><Relationship Id="rId9" Type="http://schemas.openxmlformats.org/officeDocument/2006/relationships/slideLayout" Target="../slideLayouts/slideLayout37.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 /><Relationship Id="rId3" Type="http://schemas.openxmlformats.org/officeDocument/2006/relationships/slideLayout" Target="../slideLayouts/slideLayout42.xml" /><Relationship Id="rId7" Type="http://schemas.openxmlformats.org/officeDocument/2006/relationships/slideLayout" Target="../slideLayouts/slideLayout46.xml" /><Relationship Id="rId12" Type="http://schemas.openxmlformats.org/officeDocument/2006/relationships/theme" Target="../theme/theme4.xml" /><Relationship Id="rId2" Type="http://schemas.openxmlformats.org/officeDocument/2006/relationships/slideLayout" Target="../slideLayouts/slideLayout41.xml" /><Relationship Id="rId1" Type="http://schemas.openxmlformats.org/officeDocument/2006/relationships/slideLayout" Target="../slideLayouts/slideLayout40.xml" /><Relationship Id="rId6" Type="http://schemas.openxmlformats.org/officeDocument/2006/relationships/slideLayout" Target="../slideLayouts/slideLayout45.xml" /><Relationship Id="rId11" Type="http://schemas.openxmlformats.org/officeDocument/2006/relationships/slideLayout" Target="../slideLayouts/slideLayout50.xml" /><Relationship Id="rId5" Type="http://schemas.openxmlformats.org/officeDocument/2006/relationships/slideLayout" Target="../slideLayouts/slideLayout44.xml" /><Relationship Id="rId10" Type="http://schemas.openxmlformats.org/officeDocument/2006/relationships/slideLayout" Target="../slideLayouts/slideLayout49.xml" /><Relationship Id="rId4" Type="http://schemas.openxmlformats.org/officeDocument/2006/relationships/slideLayout" Target="../slideLayouts/slideLayout43.xml" /><Relationship Id="rId9" Type="http://schemas.openxmlformats.org/officeDocument/2006/relationships/slideLayout" Target="../slideLayouts/slideLayout48.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 /><Relationship Id="rId3" Type="http://schemas.openxmlformats.org/officeDocument/2006/relationships/slideLayout" Target="../slideLayouts/slideLayout53.xml" /><Relationship Id="rId7" Type="http://schemas.openxmlformats.org/officeDocument/2006/relationships/slideLayout" Target="../slideLayouts/slideLayout57.xml" /><Relationship Id="rId12" Type="http://schemas.openxmlformats.org/officeDocument/2006/relationships/theme" Target="../theme/theme5.xml" /><Relationship Id="rId2" Type="http://schemas.openxmlformats.org/officeDocument/2006/relationships/slideLayout" Target="../slideLayouts/slideLayout52.xml" /><Relationship Id="rId1" Type="http://schemas.openxmlformats.org/officeDocument/2006/relationships/slideLayout" Target="../slideLayouts/slideLayout51.xml" /><Relationship Id="rId6" Type="http://schemas.openxmlformats.org/officeDocument/2006/relationships/slideLayout" Target="../slideLayouts/slideLayout56.xml" /><Relationship Id="rId11" Type="http://schemas.openxmlformats.org/officeDocument/2006/relationships/slideLayout" Target="../slideLayouts/slideLayout61.xml" /><Relationship Id="rId5" Type="http://schemas.openxmlformats.org/officeDocument/2006/relationships/slideLayout" Target="../slideLayouts/slideLayout55.xml" /><Relationship Id="rId10" Type="http://schemas.openxmlformats.org/officeDocument/2006/relationships/slideLayout" Target="../slideLayouts/slideLayout60.xml" /><Relationship Id="rId4" Type="http://schemas.openxmlformats.org/officeDocument/2006/relationships/slideLayout" Target="../slideLayouts/slideLayout54.xml" /><Relationship Id="rId9" Type="http://schemas.openxmlformats.org/officeDocument/2006/relationships/slideLayout" Target="../slideLayouts/slideLayout59.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 /><Relationship Id="rId13" Type="http://schemas.openxmlformats.org/officeDocument/2006/relationships/slideLayout" Target="../slideLayouts/slideLayout74.xml" /><Relationship Id="rId3" Type="http://schemas.openxmlformats.org/officeDocument/2006/relationships/slideLayout" Target="../slideLayouts/slideLayout64.xml" /><Relationship Id="rId7" Type="http://schemas.openxmlformats.org/officeDocument/2006/relationships/slideLayout" Target="../slideLayouts/slideLayout68.xml" /><Relationship Id="rId12" Type="http://schemas.openxmlformats.org/officeDocument/2006/relationships/slideLayout" Target="../slideLayouts/slideLayout73.xml" /><Relationship Id="rId2" Type="http://schemas.openxmlformats.org/officeDocument/2006/relationships/slideLayout" Target="../slideLayouts/slideLayout63.xml" /><Relationship Id="rId1" Type="http://schemas.openxmlformats.org/officeDocument/2006/relationships/slideLayout" Target="../slideLayouts/slideLayout62.xml" /><Relationship Id="rId6" Type="http://schemas.openxmlformats.org/officeDocument/2006/relationships/slideLayout" Target="../slideLayouts/slideLayout67.xml" /><Relationship Id="rId11" Type="http://schemas.openxmlformats.org/officeDocument/2006/relationships/slideLayout" Target="../slideLayouts/slideLayout72.xml" /><Relationship Id="rId5" Type="http://schemas.openxmlformats.org/officeDocument/2006/relationships/slideLayout" Target="../slideLayouts/slideLayout66.xml" /><Relationship Id="rId10" Type="http://schemas.openxmlformats.org/officeDocument/2006/relationships/slideLayout" Target="../slideLayouts/slideLayout71.xml" /><Relationship Id="rId4" Type="http://schemas.openxmlformats.org/officeDocument/2006/relationships/slideLayout" Target="../slideLayouts/slideLayout65.xml" /><Relationship Id="rId9" Type="http://schemas.openxmlformats.org/officeDocument/2006/relationships/slideLayout" Target="../slideLayouts/slideLayout70.xml" /><Relationship Id="rId14" Type="http://schemas.openxmlformats.org/officeDocument/2006/relationships/theme" Target="../theme/theme6.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 /><Relationship Id="rId13" Type="http://schemas.openxmlformats.org/officeDocument/2006/relationships/slideLayout" Target="../slideLayouts/slideLayout87.xml" /><Relationship Id="rId18" Type="http://schemas.openxmlformats.org/officeDocument/2006/relationships/image" Target="../media/image3.jpeg" /><Relationship Id="rId3" Type="http://schemas.openxmlformats.org/officeDocument/2006/relationships/slideLayout" Target="../slideLayouts/slideLayout77.xml" /><Relationship Id="rId7" Type="http://schemas.openxmlformats.org/officeDocument/2006/relationships/slideLayout" Target="../slideLayouts/slideLayout81.xml" /><Relationship Id="rId12" Type="http://schemas.openxmlformats.org/officeDocument/2006/relationships/slideLayout" Target="../slideLayouts/slideLayout86.xml" /><Relationship Id="rId17" Type="http://schemas.openxmlformats.org/officeDocument/2006/relationships/theme" Target="../theme/theme7.xml" /><Relationship Id="rId2" Type="http://schemas.openxmlformats.org/officeDocument/2006/relationships/slideLayout" Target="../slideLayouts/slideLayout76.xml" /><Relationship Id="rId16" Type="http://schemas.openxmlformats.org/officeDocument/2006/relationships/slideLayout" Target="../slideLayouts/slideLayout90.xml" /><Relationship Id="rId1" Type="http://schemas.openxmlformats.org/officeDocument/2006/relationships/slideLayout" Target="../slideLayouts/slideLayout75.xml" /><Relationship Id="rId6" Type="http://schemas.openxmlformats.org/officeDocument/2006/relationships/slideLayout" Target="../slideLayouts/slideLayout80.xml" /><Relationship Id="rId11" Type="http://schemas.openxmlformats.org/officeDocument/2006/relationships/slideLayout" Target="../slideLayouts/slideLayout85.xml" /><Relationship Id="rId5" Type="http://schemas.openxmlformats.org/officeDocument/2006/relationships/slideLayout" Target="../slideLayouts/slideLayout79.xml" /><Relationship Id="rId15" Type="http://schemas.openxmlformats.org/officeDocument/2006/relationships/slideLayout" Target="../slideLayouts/slideLayout89.xml" /><Relationship Id="rId10" Type="http://schemas.openxmlformats.org/officeDocument/2006/relationships/slideLayout" Target="../slideLayouts/slideLayout84.xml" /><Relationship Id="rId4" Type="http://schemas.openxmlformats.org/officeDocument/2006/relationships/slideLayout" Target="../slideLayouts/slideLayout78.xml" /><Relationship Id="rId9" Type="http://schemas.openxmlformats.org/officeDocument/2006/relationships/slideLayout" Target="../slideLayouts/slideLayout83.xml" /><Relationship Id="rId14" Type="http://schemas.openxmlformats.org/officeDocument/2006/relationships/slideLayout" Target="../slideLayouts/slideLayout88.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 /><Relationship Id="rId3" Type="http://schemas.openxmlformats.org/officeDocument/2006/relationships/slideLayout" Target="../slideLayouts/slideLayout93.xml" /><Relationship Id="rId7" Type="http://schemas.openxmlformats.org/officeDocument/2006/relationships/slideLayout" Target="../slideLayouts/slideLayout97.xml" /><Relationship Id="rId12" Type="http://schemas.openxmlformats.org/officeDocument/2006/relationships/theme" Target="../theme/theme8.xml" /><Relationship Id="rId2" Type="http://schemas.openxmlformats.org/officeDocument/2006/relationships/slideLayout" Target="../slideLayouts/slideLayout92.xml" /><Relationship Id="rId1" Type="http://schemas.openxmlformats.org/officeDocument/2006/relationships/slideLayout" Target="../slideLayouts/slideLayout91.xml" /><Relationship Id="rId6" Type="http://schemas.openxmlformats.org/officeDocument/2006/relationships/slideLayout" Target="../slideLayouts/slideLayout96.xml" /><Relationship Id="rId11" Type="http://schemas.openxmlformats.org/officeDocument/2006/relationships/slideLayout" Target="../slideLayouts/slideLayout101.xml" /><Relationship Id="rId5" Type="http://schemas.openxmlformats.org/officeDocument/2006/relationships/slideLayout" Target="../slideLayouts/slideLayout95.xml" /><Relationship Id="rId10" Type="http://schemas.openxmlformats.org/officeDocument/2006/relationships/slideLayout" Target="../slideLayouts/slideLayout100.xml" /><Relationship Id="rId4" Type="http://schemas.openxmlformats.org/officeDocument/2006/relationships/slideLayout" Target="../slideLayouts/slideLayout94.xml" /><Relationship Id="rId9" Type="http://schemas.openxmlformats.org/officeDocument/2006/relationships/slideLayout" Target="../slideLayouts/slideLayout9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6/28/2022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52687E-4B3E-48E7-8037-0075FF7DBBC8}" type="datetimeFigureOut">
              <a:rPr lang="en-US" smtClean="0"/>
              <a:t>6/28/2022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E09CC2-A108-47D4-854A-98899F656E2B}" type="slidenum">
              <a:rPr lang="en-US" smtClean="0"/>
              <a:t>‹#›</a:t>
            </a:fld>
            <a:endParaRPr lang="en-US"/>
          </a:p>
        </p:txBody>
      </p:sp>
    </p:spTree>
    <p:extLst>
      <p:ext uri="{BB962C8B-B14F-4D97-AF65-F5344CB8AC3E}">
        <p14:creationId xmlns:p14="http://schemas.microsoft.com/office/powerpoint/2010/main" val="41606645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1D91B-C42F-40F2-8142-541219331003}" type="datetimeFigureOut">
              <a:rPr lang="en-GB" smtClean="0"/>
              <a:pPr/>
              <a:t>28/06/2022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9A2F-9A46-4E60-B6ED-BAB37DADA19D}" type="slidenum">
              <a:rPr lang="en-GB" smtClean="0"/>
              <a:pPr/>
              <a:t>‹#›</a:t>
            </a:fld>
            <a:endParaRPr lang="en-GB"/>
          </a:p>
        </p:txBody>
      </p:sp>
    </p:spTree>
    <p:extLst>
      <p:ext uri="{BB962C8B-B14F-4D97-AF65-F5344CB8AC3E}">
        <p14:creationId xmlns:p14="http://schemas.microsoft.com/office/powerpoint/2010/main" val="38598611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9C27616-CF72-4406-9A5B-FD145B025241}" type="datetime1">
              <a:rPr lang="en-US" smtClean="0"/>
              <a:t>6/28/2022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32638595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9EBFB-99D9-4EF1-9275-BAB9A4DDE3E3}" type="datetimeFigureOut">
              <a:rPr lang="en-US" smtClean="0"/>
              <a:pPr/>
              <a:t>6/28/2022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8B754-6B11-4AB7-BC10-EC3F791D0BEC}" type="slidenum">
              <a:rPr lang="en-US" smtClean="0"/>
              <a:pPr/>
              <a:t>‹#›</a:t>
            </a:fld>
            <a:endParaRPr lang="en-US"/>
          </a:p>
        </p:txBody>
      </p:sp>
    </p:spTree>
    <p:extLst>
      <p:ext uri="{BB962C8B-B14F-4D97-AF65-F5344CB8AC3E}">
        <p14:creationId xmlns:p14="http://schemas.microsoft.com/office/powerpoint/2010/main" val="19897961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C6A93A-12DB-41F0-98B3-806691DAE68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97C2AAD4-DF9A-4B2C-800D-642AAF3E4E0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7ABD93-56C8-481A-9C51-2DB2CA7C720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DEDCCE58-93E9-4659-9ABE-1105B5DA59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5EF6F2C-8A5A-4B24-97A5-EB9A36E6489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C90C0C3E-F7E7-495E-BC96-3144C63AB356}" type="slidenum">
              <a:rPr lang="en-US" altLang="en-US"/>
              <a:pPr/>
              <a:t>‹#›</a:t>
            </a:fld>
            <a:endParaRPr lang="en-US" altLang="en-US"/>
          </a:p>
        </p:txBody>
      </p:sp>
    </p:spTree>
    <p:extLst>
      <p:ext uri="{BB962C8B-B14F-4D97-AF65-F5344CB8AC3E}">
        <p14:creationId xmlns:p14="http://schemas.microsoft.com/office/powerpoint/2010/main" val="27433156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8D5BD6-1DFF-4E1C-935C-CB3222A6EA2B}" type="datetime1">
              <a:rPr lang="en-US"/>
              <a:pPr>
                <a:defRPr/>
              </a:pPr>
              <a:t>6/28/2022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D19297-2F33-4B9B-8871-8527B0267210}" type="slidenum">
              <a:rPr lang="en-US" altLang="en-US"/>
              <a:pPr>
                <a:defRPr/>
              </a:pPr>
              <a:t>‹#›</a:t>
            </a:fld>
            <a:endParaRPr lang="en-US" altLang="en-US" dirty="0"/>
          </a:p>
        </p:txBody>
      </p:sp>
    </p:spTree>
    <p:extLst>
      <p:ext uri="{BB962C8B-B14F-4D97-AF65-F5344CB8AC3E}">
        <p14:creationId xmlns:p14="http://schemas.microsoft.com/office/powerpoint/2010/main" val="251309293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D72D63F-A88E-41DB-ACF0-83EA40380F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D553EBB-0F9B-4A44-925C-1C3EF169B43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6A5A1A-A162-4728-B299-4BB05F95C6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6CC913D-4C6D-481B-BE9A-B3F409FCF0AC}" type="datetimeFigureOut">
              <a:rPr lang="en-US"/>
              <a:pPr>
                <a:defRPr/>
              </a:pPr>
              <a:t>6/28/2022</a:t>
            </a:fld>
            <a:endParaRPr lang="en-US"/>
          </a:p>
        </p:txBody>
      </p:sp>
      <p:sp>
        <p:nvSpPr>
          <p:cNvPr id="5" name="Footer Placeholder 4">
            <a:extLst>
              <a:ext uri="{FF2B5EF4-FFF2-40B4-BE49-F238E27FC236}">
                <a16:creationId xmlns:a16="http://schemas.microsoft.com/office/drawing/2014/main" id="{D8F9041D-060B-4AEF-AD78-8F173A4E27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8789FF2-D983-4521-B88A-A196F98D2D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95F3F996-17C0-44C1-B930-F1ECF3ED3522}" type="slidenum">
              <a:rPr lang="en-US" altLang="en-US"/>
              <a:pPr/>
              <a:t>‹#›</a:t>
            </a:fld>
            <a:endParaRPr lang="en-US" altLang="en-US"/>
          </a:p>
        </p:txBody>
      </p:sp>
    </p:spTree>
    <p:extLst>
      <p:ext uri="{BB962C8B-B14F-4D97-AF65-F5344CB8AC3E}">
        <p14:creationId xmlns:p14="http://schemas.microsoft.com/office/powerpoint/2010/main" val="110225961"/>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9.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 /><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63.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 /><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 /><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 /><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 /><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 /><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 /><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notesSlide" Target="../notesSlides/notesSlide19.xml" /><Relationship Id="rId1" Type="http://schemas.openxmlformats.org/officeDocument/2006/relationships/slideLayout" Target="../slideLayouts/slideLayout2.xml" /><Relationship Id="rId5" Type="http://schemas.openxmlformats.org/officeDocument/2006/relationships/image" Target="../media/image7.emf" /><Relationship Id="rId4" Type="http://schemas.openxmlformats.org/officeDocument/2006/relationships/image" Target="../media/image6.emf" /></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 /><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 /><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 /><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0.xml" /><Relationship Id="rId1" Type="http://schemas.openxmlformats.org/officeDocument/2006/relationships/slideLayout" Target="../slideLayouts/slideLayout17.xml"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 /><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 /><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 /><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 /><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2.xml" /><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3.xml"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4.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5.xml"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6.xml" /><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7.xml" /><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8.xml" /><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9.xml" /><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0.xml" /><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1.xml" /><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2.xml" /><Relationship Id="rId1" Type="http://schemas.openxmlformats.org/officeDocument/2006/relationships/slideLayout" Target="../slideLayouts/slideLayout2.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3.xml" /><Relationship Id="rId1" Type="http://schemas.openxmlformats.org/officeDocument/2006/relationships/slideLayout" Target="../slideLayouts/slideLayout2.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4.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2.xml" /><Relationship Id="rId1" Type="http://schemas.openxmlformats.org/officeDocument/2006/relationships/slideLayout" Target="../slideLayouts/slideLayout17.xml" /></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5.xml" /><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6.xml" /><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7.xml" /><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8.xml" /><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9.xml"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0.xml" /><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1.xml" /><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2.xml" /><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3.xml" /><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4.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5.xml" /><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6.xml" /><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7.xml" /><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2" Type="http://schemas.openxmlformats.org/officeDocument/2006/relationships/image" Target="../media/image48.gif" /><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 /><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 /><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 /><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2" Type="http://schemas.openxmlformats.org/officeDocument/2006/relationships/image" Target="../media/image49.gif" /><Relationship Id="rId1" Type="http://schemas.openxmlformats.org/officeDocument/2006/relationships/slideLayout" Target="../slideLayouts/slideLayout30.xml" /></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3.xml"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4.xml" /><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5.xml" /><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image" Target="../media/image50.gif" /><Relationship Id="rId1" Type="http://schemas.openxmlformats.org/officeDocument/2006/relationships/slideLayout" Target="../slideLayouts/slideLayout30.xml" /></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6.xml" /><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7.xml" /><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8.xml" /><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9.xml" /><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2" Type="http://schemas.openxmlformats.org/officeDocument/2006/relationships/image" Target="../media/image51.gif" /><Relationship Id="rId1" Type="http://schemas.openxmlformats.org/officeDocument/2006/relationships/slideLayout" Target="../slideLayouts/slideLayout30.xml" /></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0.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1.xml" /><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2.xml" /><Relationship Id="rId1" Type="http://schemas.openxmlformats.org/officeDocument/2006/relationships/slideLayout" Target="../slideLayouts/slideLayout2.xml" /></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3.xml" /><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4.xml" /><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3" Type="http://schemas.openxmlformats.org/officeDocument/2006/relationships/image" Target="../media/image52.gif" /><Relationship Id="rId2" Type="http://schemas.openxmlformats.org/officeDocument/2006/relationships/notesSlide" Target="../notesSlides/notesSlide245.xml" /><Relationship Id="rId1" Type="http://schemas.openxmlformats.org/officeDocument/2006/relationships/slideLayout" Target="../slideLayouts/slideLayout30.xml" /></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6.xml" /><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7.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8.xml" /><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9.xml" /><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0.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2" Type="http://schemas.openxmlformats.org/officeDocument/2006/relationships/image" Target="../media/image53.gif" /><Relationship Id="rId1" Type="http://schemas.openxmlformats.org/officeDocument/2006/relationships/slideLayout" Target="../slideLayouts/slideLayout30.xml" /></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1.xml" /><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2.xml" /><Relationship Id="rId1" Type="http://schemas.openxmlformats.org/officeDocument/2006/relationships/slideLayout" Target="../slideLayouts/slideLayout2.xml" /></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3.xml" /><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4.xml" /><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5.xml" /><Relationship Id="rId1" Type="http://schemas.openxmlformats.org/officeDocument/2006/relationships/slideLayout" Target="../slideLayouts/slideLayout2.xml" /></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6.xml" /><Relationship Id="rId1" Type="http://schemas.openxmlformats.org/officeDocument/2006/relationships/slideLayout" Target="../slideLayouts/slideLayout2.xml" /></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7.xml" /><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8.xml" /><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9.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0.xml" /><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1.xml"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2.xml" /><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3.xml" /><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4.xml" /><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5.xml" /><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6.xml"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7.xml" /><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8.xml" /><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9.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0.xml"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1.xml" /><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2.xml" /><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3.xml" /><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4.xml" /><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5.xml" /><Relationship Id="rId1" Type="http://schemas.openxmlformats.org/officeDocument/2006/relationships/slideLayout" Target="../slideLayouts/slideLayout41.xml" /></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6.xml" /><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7.xml" /><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8.xml" /><Relationship Id="rId1" Type="http://schemas.openxmlformats.org/officeDocument/2006/relationships/slideLayout" Target="../slideLayouts/slideLayout41.xml" /></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9.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0.xml" /><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1.xml" /><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2.xml" /><Relationship Id="rId1" Type="http://schemas.openxmlformats.org/officeDocument/2006/relationships/slideLayout" Target="../slideLayouts/slideLayout41.xml" /></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3.xml" /><Relationship Id="rId1" Type="http://schemas.openxmlformats.org/officeDocument/2006/relationships/slideLayout" Target="../slideLayouts/slideLayout41.xml" /></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4.xml" /><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5.xml" /><Relationship Id="rId1" Type="http://schemas.openxmlformats.org/officeDocument/2006/relationships/slideLayout" Target="../slideLayouts/slideLayout41.xml" /></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6.xml" /><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3" Type="http://schemas.openxmlformats.org/officeDocument/2006/relationships/image" Target="../media/image54.emf" /><Relationship Id="rId2" Type="http://schemas.openxmlformats.org/officeDocument/2006/relationships/notesSlide" Target="../notesSlides/notesSlide287.xml" /><Relationship Id="rId1" Type="http://schemas.openxmlformats.org/officeDocument/2006/relationships/slideLayout" Target="../slideLayouts/slideLayout41.xml" /></Relationships>
</file>

<file path=ppt/slides/_rels/slide298.xml.rels><?xml version="1.0" encoding="UTF-8" standalone="yes"?>
<Relationships xmlns="http://schemas.openxmlformats.org/package/2006/relationships"><Relationship Id="rId3" Type="http://schemas.openxmlformats.org/officeDocument/2006/relationships/image" Target="../media/image55.emf" /><Relationship Id="rId2" Type="http://schemas.openxmlformats.org/officeDocument/2006/relationships/notesSlide" Target="../notesSlides/notesSlide288.xml" /><Relationship Id="rId1" Type="http://schemas.openxmlformats.org/officeDocument/2006/relationships/slideLayout" Target="../slideLayouts/slideLayout41.xml" /><Relationship Id="rId4" Type="http://schemas.openxmlformats.org/officeDocument/2006/relationships/image" Target="../media/image56.emf" /></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9.xml" /><Relationship Id="rId1" Type="http://schemas.openxmlformats.org/officeDocument/2006/relationships/slideLayout" Target="../slideLayouts/slideLayout4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0.xml" /><Relationship Id="rId1" Type="http://schemas.openxmlformats.org/officeDocument/2006/relationships/slideLayout" Target="../slideLayouts/slideLayout41.xml" /></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1.xml"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2.xml" /><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3.xml" /><Relationship Id="rId1" Type="http://schemas.openxmlformats.org/officeDocument/2006/relationships/slideLayout" Target="../slideLayouts/slideLayout41.xml" /></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4.xml" /><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5.xml" /><Relationship Id="rId1" Type="http://schemas.openxmlformats.org/officeDocument/2006/relationships/slideLayout" Target="../slideLayouts/slideLayout41.xml" /></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6.xml" /><Relationship Id="rId1" Type="http://schemas.openxmlformats.org/officeDocument/2006/relationships/slideLayout" Target="../slideLayouts/slideLayout41.xml" /></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7.xml" /><Relationship Id="rId1" Type="http://schemas.openxmlformats.org/officeDocument/2006/relationships/slideLayout" Target="../slideLayouts/slideLayout41.xml" /></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8.xml" /><Relationship Id="rId1" Type="http://schemas.openxmlformats.org/officeDocument/2006/relationships/slideLayout" Target="../slideLayouts/slideLayout41.xml" /></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9.xml" /><Relationship Id="rId1" Type="http://schemas.openxmlformats.org/officeDocument/2006/relationships/slideLayout" Target="../slideLayouts/slideLayout4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52.xml" /></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0.xml" /><Relationship Id="rId1" Type="http://schemas.openxmlformats.org/officeDocument/2006/relationships/slideLayout" Target="../slideLayouts/slideLayout41.xml" /></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1.xml"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2.xml" /><Relationship Id="rId1" Type="http://schemas.openxmlformats.org/officeDocument/2006/relationships/slideLayout" Target="../slideLayouts/slideLayout2.xml" /></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3.xml" /><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4.xml" /><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305.xml" /><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306.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7.xml"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8.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9.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0.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1.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2.xml"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3.xml" /><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4.xml" /><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5.xml" /><Relationship Id="rId1" Type="http://schemas.openxmlformats.org/officeDocument/2006/relationships/slideLayout" Target="../slideLayouts/slideLayout41.xml" /></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6.xml" /><Relationship Id="rId1" Type="http://schemas.openxmlformats.org/officeDocument/2006/relationships/slideLayout" Target="../slideLayouts/slideLayout41.xml" /></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7.xml" /><Relationship Id="rId1" Type="http://schemas.openxmlformats.org/officeDocument/2006/relationships/slideLayout" Target="../slideLayouts/slideLayout41.xml" /></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8.xml" /><Relationship Id="rId1" Type="http://schemas.openxmlformats.org/officeDocument/2006/relationships/slideLayout" Target="../slideLayouts/slideLayout41.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9.xml" /><Relationship Id="rId1" Type="http://schemas.openxmlformats.org/officeDocument/2006/relationships/slideLayout" Target="../slideLayouts/slideLayout41.xml" /></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0.xml" /><Relationship Id="rId1" Type="http://schemas.openxmlformats.org/officeDocument/2006/relationships/slideLayout" Target="../slideLayouts/slideLayout41.xml" /></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1.xml" /><Relationship Id="rId1" Type="http://schemas.openxmlformats.org/officeDocument/2006/relationships/slideLayout" Target="../slideLayouts/slideLayout41.xml" /></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2.xml" /><Relationship Id="rId1" Type="http://schemas.openxmlformats.org/officeDocument/2006/relationships/slideLayout" Target="../slideLayouts/slideLayout41.xml" /></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3.xml" /><Relationship Id="rId1" Type="http://schemas.openxmlformats.org/officeDocument/2006/relationships/slideLayout" Target="../slideLayouts/slideLayout41.xml" /></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4.xml" /><Relationship Id="rId1" Type="http://schemas.openxmlformats.org/officeDocument/2006/relationships/slideLayout" Target="../slideLayouts/slideLayout41.xml" /></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5.xml" /><Relationship Id="rId1" Type="http://schemas.openxmlformats.org/officeDocument/2006/relationships/slideLayout" Target="../slideLayouts/slideLayout41.xml" /></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6.xml" /><Relationship Id="rId1" Type="http://schemas.openxmlformats.org/officeDocument/2006/relationships/slideLayout" Target="../slideLayouts/slideLayout41.xml" /></Relationships>
</file>

<file path=ppt/slides/_rels/slide338.xml.rels><?xml version="1.0" encoding="UTF-8" standalone="yes"?>
<Relationships xmlns="http://schemas.openxmlformats.org/package/2006/relationships"><Relationship Id="rId3" Type="http://schemas.openxmlformats.org/officeDocument/2006/relationships/image" Target="../media/image59.emf" /><Relationship Id="rId2" Type="http://schemas.openxmlformats.org/officeDocument/2006/relationships/notesSlide" Target="../notesSlides/notesSlide327.xml" /><Relationship Id="rId1" Type="http://schemas.openxmlformats.org/officeDocument/2006/relationships/slideLayout" Target="../slideLayouts/slideLayout41.xml" /></Relationships>
</file>

<file path=ppt/slides/_rels/slide339.xml.rels><?xml version="1.0" encoding="UTF-8" standalone="yes"?>
<Relationships xmlns="http://schemas.openxmlformats.org/package/2006/relationships"><Relationship Id="rId3" Type="http://schemas.openxmlformats.org/officeDocument/2006/relationships/image" Target="../media/image60.emf" /><Relationship Id="rId2" Type="http://schemas.openxmlformats.org/officeDocument/2006/relationships/notesSlide" Target="../notesSlides/notesSlide328.xml" /><Relationship Id="rId1" Type="http://schemas.openxmlformats.org/officeDocument/2006/relationships/slideLayout" Target="../slideLayouts/slideLayout41.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9.xml" /><Relationship Id="rId1" Type="http://schemas.openxmlformats.org/officeDocument/2006/relationships/slideLayout" Target="../slideLayouts/slideLayout41.xml" /></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0.xml" /><Relationship Id="rId1" Type="http://schemas.openxmlformats.org/officeDocument/2006/relationships/slideLayout" Target="../slideLayouts/slideLayout41.xml" /></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1.xml" /><Relationship Id="rId1" Type="http://schemas.openxmlformats.org/officeDocument/2006/relationships/slideLayout" Target="../slideLayouts/slideLayout41.xml" /></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2.xml" /><Relationship Id="rId1" Type="http://schemas.openxmlformats.org/officeDocument/2006/relationships/slideLayout" Target="../slideLayouts/slideLayout41.xml" /></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3.xml" /><Relationship Id="rId1" Type="http://schemas.openxmlformats.org/officeDocument/2006/relationships/slideLayout" Target="../slideLayouts/slideLayout41.xml" /></Relationships>
</file>

<file path=ppt/slides/_rels/slide345.xml.rels><?xml version="1.0" encoding="UTF-8" standalone="yes"?>
<Relationships xmlns="http://schemas.openxmlformats.org/package/2006/relationships"><Relationship Id="rId3" Type="http://schemas.openxmlformats.org/officeDocument/2006/relationships/image" Target="../media/image61.emf" /><Relationship Id="rId2" Type="http://schemas.openxmlformats.org/officeDocument/2006/relationships/notesSlide" Target="../notesSlides/notesSlide334.xml" /><Relationship Id="rId1" Type="http://schemas.openxmlformats.org/officeDocument/2006/relationships/slideLayout" Target="../slideLayouts/slideLayout41.xml" /><Relationship Id="rId4" Type="http://schemas.openxmlformats.org/officeDocument/2006/relationships/image" Target="../media/image62.emf" /></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5.xml" /><Relationship Id="rId1" Type="http://schemas.openxmlformats.org/officeDocument/2006/relationships/slideLayout" Target="../slideLayouts/slideLayout41.xml" /></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6.xml" /><Relationship Id="rId1" Type="http://schemas.openxmlformats.org/officeDocument/2006/relationships/slideLayout" Target="../slideLayouts/slideLayout41.xml" /></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7.xml" /><Relationship Id="rId1" Type="http://schemas.openxmlformats.org/officeDocument/2006/relationships/slideLayout" Target="../slideLayouts/slideLayout41.xml" /></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8.xml" /><Relationship Id="rId1" Type="http://schemas.openxmlformats.org/officeDocument/2006/relationships/slideLayout" Target="../slideLayouts/slideLayout41.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9.xml" /><Relationship Id="rId1" Type="http://schemas.openxmlformats.org/officeDocument/2006/relationships/slideLayout" Target="../slideLayouts/slideLayout41.xml" /></Relationships>
</file>

<file path=ppt/slides/_rels/slide351.xml.rels><?xml version="1.0" encoding="UTF-8" standalone="yes"?>
<Relationships xmlns="http://schemas.openxmlformats.org/package/2006/relationships"><Relationship Id="rId3" Type="http://schemas.openxmlformats.org/officeDocument/2006/relationships/image" Target="../media/image63.emf" /><Relationship Id="rId2" Type="http://schemas.openxmlformats.org/officeDocument/2006/relationships/notesSlide" Target="../notesSlides/notesSlide340.xml" /><Relationship Id="rId1" Type="http://schemas.openxmlformats.org/officeDocument/2006/relationships/slideLayout" Target="../slideLayouts/slideLayout41.xml" /></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1.xml" /><Relationship Id="rId1" Type="http://schemas.openxmlformats.org/officeDocument/2006/relationships/slideLayout" Target="../slideLayouts/slideLayout41.xml" /></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2.xml" /><Relationship Id="rId1" Type="http://schemas.openxmlformats.org/officeDocument/2006/relationships/slideLayout" Target="../slideLayouts/slideLayout41.xml" /></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3.xml" /><Relationship Id="rId1" Type="http://schemas.openxmlformats.org/officeDocument/2006/relationships/slideLayout" Target="../slideLayouts/slideLayout41.xml" /></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4.xml" /><Relationship Id="rId1" Type="http://schemas.openxmlformats.org/officeDocument/2006/relationships/slideLayout" Target="../slideLayouts/slideLayout41.xml" /></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5.xml" /><Relationship Id="rId1" Type="http://schemas.openxmlformats.org/officeDocument/2006/relationships/slideLayout" Target="../slideLayouts/slideLayout41.xml" /></Relationships>
</file>

<file path=ppt/slides/_rels/slide357.xml.rels><?xml version="1.0" encoding="UTF-8" standalone="yes"?>
<Relationships xmlns="http://schemas.openxmlformats.org/package/2006/relationships"><Relationship Id="rId3" Type="http://schemas.openxmlformats.org/officeDocument/2006/relationships/image" Target="../media/image64.emf" /><Relationship Id="rId2" Type="http://schemas.openxmlformats.org/officeDocument/2006/relationships/notesSlide" Target="../notesSlides/notesSlide346.xml" /><Relationship Id="rId1" Type="http://schemas.openxmlformats.org/officeDocument/2006/relationships/slideLayout" Target="../slideLayouts/slideLayout41.xml" /></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7.xml" /><Relationship Id="rId1" Type="http://schemas.openxmlformats.org/officeDocument/2006/relationships/slideLayout" Target="../slideLayouts/slideLayout41.xml" /></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8.xml" /><Relationship Id="rId1" Type="http://schemas.openxmlformats.org/officeDocument/2006/relationships/slideLayout" Target="../slideLayouts/slideLayout41.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9.xml" /><Relationship Id="rId1" Type="http://schemas.openxmlformats.org/officeDocument/2006/relationships/slideLayout" Target="../slideLayouts/slideLayout41.xml" /></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0.xml" /><Relationship Id="rId1" Type="http://schemas.openxmlformats.org/officeDocument/2006/relationships/slideLayout" Target="../slideLayouts/slideLayout41.xml" /></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1.xml" /><Relationship Id="rId1" Type="http://schemas.openxmlformats.org/officeDocument/2006/relationships/slideLayout" Target="../slideLayouts/slideLayout41.xml" /></Relationships>
</file>

<file path=ppt/slides/_rels/slide363.xml.rels><?xml version="1.0" encoding="UTF-8" standalone="yes"?>
<Relationships xmlns="http://schemas.openxmlformats.org/package/2006/relationships"><Relationship Id="rId3" Type="http://schemas.openxmlformats.org/officeDocument/2006/relationships/image" Target="../media/image65.emf" /><Relationship Id="rId2" Type="http://schemas.openxmlformats.org/officeDocument/2006/relationships/notesSlide" Target="../notesSlides/notesSlide352.xml" /><Relationship Id="rId1" Type="http://schemas.openxmlformats.org/officeDocument/2006/relationships/slideLayout" Target="../slideLayouts/slideLayout41.xml" /><Relationship Id="rId4" Type="http://schemas.openxmlformats.org/officeDocument/2006/relationships/image" Target="../media/image66.emf" /></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3.xml" /><Relationship Id="rId1" Type="http://schemas.openxmlformats.org/officeDocument/2006/relationships/slideLayout" Target="../slideLayouts/slideLayout41.xml" /></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4.xml" /><Relationship Id="rId1" Type="http://schemas.openxmlformats.org/officeDocument/2006/relationships/slideLayout" Target="../slideLayouts/slideLayout41.xml" /></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5.xml" /><Relationship Id="rId1" Type="http://schemas.openxmlformats.org/officeDocument/2006/relationships/slideLayout" Target="../slideLayouts/slideLayout41.xml" /></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6.xml" /><Relationship Id="rId1" Type="http://schemas.openxmlformats.org/officeDocument/2006/relationships/slideLayout" Target="../slideLayouts/slideLayout41.xml" /></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7.xml" /><Relationship Id="rId1" Type="http://schemas.openxmlformats.org/officeDocument/2006/relationships/slideLayout" Target="../slideLayouts/slideLayout41.xml" /></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8.xml" /><Relationship Id="rId1" Type="http://schemas.openxmlformats.org/officeDocument/2006/relationships/slideLayout" Target="../slideLayouts/slideLayout41.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9.xml" /><Relationship Id="rId1" Type="http://schemas.openxmlformats.org/officeDocument/2006/relationships/slideLayout" Target="../slideLayouts/slideLayout41.xml" /></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0.xml" /><Relationship Id="rId1" Type="http://schemas.openxmlformats.org/officeDocument/2006/relationships/slideLayout" Target="../slideLayouts/slideLayout41.xml" /></Relationships>
</file>

<file path=ppt/slides/_rels/slide372.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notesSlide" Target="../notesSlides/notesSlide361.xml" /><Relationship Id="rId1" Type="http://schemas.openxmlformats.org/officeDocument/2006/relationships/slideLayout" Target="../slideLayouts/slideLayout41.xml" /></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2.xml" /><Relationship Id="rId1" Type="http://schemas.openxmlformats.org/officeDocument/2006/relationships/slideLayout" Target="../slideLayouts/slideLayout41.xml" /></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63.xml" /><Relationship Id="rId1" Type="http://schemas.openxmlformats.org/officeDocument/2006/relationships/slideLayout" Target="../slideLayouts/slideLayout41.xml" /></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4.xml" /><Relationship Id="rId1" Type="http://schemas.openxmlformats.org/officeDocument/2006/relationships/slideLayout" Target="../slideLayouts/slideLayout41.xml" /></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5.xml" /><Relationship Id="rId1" Type="http://schemas.openxmlformats.org/officeDocument/2006/relationships/slideLayout" Target="../slideLayouts/slideLayout41.xml" /></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6.xml" /><Relationship Id="rId1" Type="http://schemas.openxmlformats.org/officeDocument/2006/relationships/slideLayout" Target="../slideLayouts/slideLayout41.xml" /></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7.xml" /><Relationship Id="rId1" Type="http://schemas.openxmlformats.org/officeDocument/2006/relationships/slideLayout" Target="../slideLayouts/slideLayout41.xml" /></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8.xml" /><Relationship Id="rId1" Type="http://schemas.openxmlformats.org/officeDocument/2006/relationships/slideLayout" Target="../slideLayouts/slideLayout41.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9.xml" /><Relationship Id="rId1" Type="http://schemas.openxmlformats.org/officeDocument/2006/relationships/slideLayout" Target="../slideLayouts/slideLayout41.xml" /></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0.xml" /><Relationship Id="rId1" Type="http://schemas.openxmlformats.org/officeDocument/2006/relationships/slideLayout" Target="../slideLayouts/slideLayout41.xml" /></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1.xml" /><Relationship Id="rId1" Type="http://schemas.openxmlformats.org/officeDocument/2006/relationships/slideLayout" Target="../slideLayouts/slideLayout41.xml" /></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2.xml" /><Relationship Id="rId1" Type="http://schemas.openxmlformats.org/officeDocument/2006/relationships/slideLayout" Target="../slideLayouts/slideLayout41.xml" /></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3.xml" /><Relationship Id="rId1" Type="http://schemas.openxmlformats.org/officeDocument/2006/relationships/slideLayout" Target="../slideLayouts/slideLayout41.xml" /></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4.xml" /><Relationship Id="rId1" Type="http://schemas.openxmlformats.org/officeDocument/2006/relationships/slideLayout" Target="../slideLayouts/slideLayout41.xml" /></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5.xml" /><Relationship Id="rId1" Type="http://schemas.openxmlformats.org/officeDocument/2006/relationships/slideLayout" Target="../slideLayouts/slideLayout41.xml" /></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6.xml" /><Relationship Id="rId1" Type="http://schemas.openxmlformats.org/officeDocument/2006/relationships/slideLayout" Target="../slideLayouts/slideLayout41.xml" /></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7.xml" /><Relationship Id="rId1" Type="http://schemas.openxmlformats.org/officeDocument/2006/relationships/slideLayout" Target="../slideLayouts/slideLayout41.xml" /></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8.xml" /><Relationship Id="rId1" Type="http://schemas.openxmlformats.org/officeDocument/2006/relationships/slideLayout" Target="../slideLayouts/slideLayout41.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9.xml" /><Relationship Id="rId1" Type="http://schemas.openxmlformats.org/officeDocument/2006/relationships/slideLayout" Target="../slideLayouts/slideLayout41.xml" /></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0.xml" /><Relationship Id="rId1" Type="http://schemas.openxmlformats.org/officeDocument/2006/relationships/slideLayout" Target="../slideLayouts/slideLayout41.xml" /></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1.xml" /><Relationship Id="rId1" Type="http://schemas.openxmlformats.org/officeDocument/2006/relationships/slideLayout" Target="../slideLayouts/slideLayout41.xml" /></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82.xml" /><Relationship Id="rId1" Type="http://schemas.openxmlformats.org/officeDocument/2006/relationships/slideLayout" Target="../slideLayouts/slideLayout41.xml" /></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83.xml" /><Relationship Id="rId1" Type="http://schemas.openxmlformats.org/officeDocument/2006/relationships/slideLayout" Target="../slideLayouts/slideLayout41.xml" /></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4.xml" /><Relationship Id="rId1" Type="http://schemas.openxmlformats.org/officeDocument/2006/relationships/slideLayout" Target="../slideLayouts/slideLayout41.xml" /></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85.xml" /><Relationship Id="rId1" Type="http://schemas.openxmlformats.org/officeDocument/2006/relationships/slideLayout" Target="../slideLayouts/slideLayout41.xml" /></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86.xml" /><Relationship Id="rId1" Type="http://schemas.openxmlformats.org/officeDocument/2006/relationships/slideLayout" Target="../slideLayouts/slideLayout41.xml" /></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87.xml" /><Relationship Id="rId1" Type="http://schemas.openxmlformats.org/officeDocument/2006/relationships/slideLayout" Target="../slideLayouts/slideLayout41.xml" /></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88.xml" /><Relationship Id="rId1" Type="http://schemas.openxmlformats.org/officeDocument/2006/relationships/slideLayout" Target="../slideLayouts/slideLayout4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89.xml" /><Relationship Id="rId1" Type="http://schemas.openxmlformats.org/officeDocument/2006/relationships/slideLayout" Target="../slideLayouts/slideLayout41.xml" /></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0.xml" /><Relationship Id="rId1" Type="http://schemas.openxmlformats.org/officeDocument/2006/relationships/slideLayout" Target="../slideLayouts/slideLayout41.xml" /></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1.xml" /><Relationship Id="rId1" Type="http://schemas.openxmlformats.org/officeDocument/2006/relationships/slideLayout" Target="../slideLayouts/slideLayout41.xml" /></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92.xml" /><Relationship Id="rId1" Type="http://schemas.openxmlformats.org/officeDocument/2006/relationships/slideLayout" Target="../slideLayouts/slideLayout41.xml" /></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93.xml" /><Relationship Id="rId1" Type="http://schemas.openxmlformats.org/officeDocument/2006/relationships/slideLayout" Target="../slideLayouts/slideLayout41.xml" /></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94.xml" /><Relationship Id="rId1" Type="http://schemas.openxmlformats.org/officeDocument/2006/relationships/slideLayout" Target="../slideLayouts/slideLayout41.xml" /></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95.xml" /><Relationship Id="rId1" Type="http://schemas.openxmlformats.org/officeDocument/2006/relationships/slideLayout" Target="../slideLayouts/slideLayout41.xml" /></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96.xml" /><Relationship Id="rId1" Type="http://schemas.openxmlformats.org/officeDocument/2006/relationships/slideLayout" Target="../slideLayouts/slideLayout41.xml" /></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97.xml" /><Relationship Id="rId1" Type="http://schemas.openxmlformats.org/officeDocument/2006/relationships/slideLayout" Target="../slideLayouts/slideLayout41.xml" /></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98.xml" /><Relationship Id="rId1" Type="http://schemas.openxmlformats.org/officeDocument/2006/relationships/slideLayout" Target="../slideLayouts/slideLayout41.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6.xml" /></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99.xml" /><Relationship Id="rId1" Type="http://schemas.openxmlformats.org/officeDocument/2006/relationships/slideLayout" Target="../slideLayouts/slideLayout41.xml" /></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00.xml" /><Relationship Id="rId1" Type="http://schemas.openxmlformats.org/officeDocument/2006/relationships/slideLayout" Target="../slideLayouts/slideLayout41.xml" /></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1.xml" /><Relationship Id="rId1" Type="http://schemas.openxmlformats.org/officeDocument/2006/relationships/slideLayout" Target="../slideLayouts/slideLayout41.xml" /></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02.xml" /><Relationship Id="rId1" Type="http://schemas.openxmlformats.org/officeDocument/2006/relationships/slideLayout" Target="../slideLayouts/slideLayout41.xml" /></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03.xml" /><Relationship Id="rId1" Type="http://schemas.openxmlformats.org/officeDocument/2006/relationships/slideLayout" Target="../slideLayouts/slideLayout41.xml" /></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04.xml" /><Relationship Id="rId1" Type="http://schemas.openxmlformats.org/officeDocument/2006/relationships/slideLayout" Target="../slideLayouts/slideLayout41.xml" /></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05.xml" /><Relationship Id="rId1" Type="http://schemas.openxmlformats.org/officeDocument/2006/relationships/slideLayout" Target="../slideLayouts/slideLayout41.xml" /></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06.xml" /><Relationship Id="rId1" Type="http://schemas.openxmlformats.org/officeDocument/2006/relationships/slideLayout" Target="../slideLayouts/slideLayout41.xml" /></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07.xml" /><Relationship Id="rId1" Type="http://schemas.openxmlformats.org/officeDocument/2006/relationships/slideLayout" Target="../slideLayouts/slideLayout41.xml" /></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08.xml" /><Relationship Id="rId1" Type="http://schemas.openxmlformats.org/officeDocument/2006/relationships/slideLayout" Target="../slideLayouts/slideLayout41.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09.xml" /><Relationship Id="rId1" Type="http://schemas.openxmlformats.org/officeDocument/2006/relationships/slideLayout" Target="../slideLayouts/slideLayout41.xml" /></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10.xml" /><Relationship Id="rId1" Type="http://schemas.openxmlformats.org/officeDocument/2006/relationships/slideLayout" Target="../slideLayouts/slideLayout41.xml" /></Relationships>
</file>

<file path=ppt/slides/_rels/slide422.xml.rels><?xml version="1.0" encoding="UTF-8" standalone="yes"?>
<Relationships xmlns="http://schemas.openxmlformats.org/package/2006/relationships"><Relationship Id="rId3" Type="http://schemas.openxmlformats.org/officeDocument/2006/relationships/image" Target="../media/image68.emf" /><Relationship Id="rId2" Type="http://schemas.openxmlformats.org/officeDocument/2006/relationships/notesSlide" Target="../notesSlides/notesSlide411.xml" /><Relationship Id="rId1" Type="http://schemas.openxmlformats.org/officeDocument/2006/relationships/slideLayout" Target="../slideLayouts/slideLayout41.xml" /></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12.xml" /><Relationship Id="rId1" Type="http://schemas.openxmlformats.org/officeDocument/2006/relationships/slideLayout" Target="../slideLayouts/slideLayout41.xml" /></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13.xml" /><Relationship Id="rId1" Type="http://schemas.openxmlformats.org/officeDocument/2006/relationships/slideLayout" Target="../slideLayouts/slideLayout41.xml" /></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14.xml" /><Relationship Id="rId1" Type="http://schemas.openxmlformats.org/officeDocument/2006/relationships/slideLayout" Target="../slideLayouts/slideLayout41.xml" /></Relationships>
</file>

<file path=ppt/slides/_rels/slide426.xml.rels><?xml version="1.0" encoding="UTF-8" standalone="yes"?>
<Relationships xmlns="http://schemas.openxmlformats.org/package/2006/relationships"><Relationship Id="rId3" Type="http://schemas.openxmlformats.org/officeDocument/2006/relationships/image" Target="../media/image69.emf" /><Relationship Id="rId2" Type="http://schemas.openxmlformats.org/officeDocument/2006/relationships/notesSlide" Target="../notesSlides/notesSlide415.xml" /><Relationship Id="rId1" Type="http://schemas.openxmlformats.org/officeDocument/2006/relationships/slideLayout" Target="../slideLayouts/slideLayout41.xml" /></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16.xml" /><Relationship Id="rId1" Type="http://schemas.openxmlformats.org/officeDocument/2006/relationships/slideLayout" Target="../slideLayouts/slideLayout41.xml" /></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17.xml" /><Relationship Id="rId1" Type="http://schemas.openxmlformats.org/officeDocument/2006/relationships/slideLayout" Target="../slideLayouts/slideLayout41.xml" /></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18.xml" /><Relationship Id="rId1" Type="http://schemas.openxmlformats.org/officeDocument/2006/relationships/slideLayout" Target="../slideLayouts/slideLayout41.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19.xml" /><Relationship Id="rId1" Type="http://schemas.openxmlformats.org/officeDocument/2006/relationships/slideLayout" Target="../slideLayouts/slideLayout2.xml" /></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1.xml"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55.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58.xml"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5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59.xml" /><Relationship Id="rId1" Type="http://schemas.openxmlformats.org/officeDocument/2006/relationships/slideLayout" Target="../slideLayouts/slideLayout2.xml" /><Relationship Id="rId4" Type="http://schemas.openxmlformats.org/officeDocument/2006/relationships/image" Target="../media/image19.pn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67.xml"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68.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69.xml" /><Relationship Id="rId1" Type="http://schemas.openxmlformats.org/officeDocument/2006/relationships/slideLayout" Target="../slideLayouts/slideLayout2.xml" /><Relationship Id="rId5" Type="http://schemas.openxmlformats.org/officeDocument/2006/relationships/image" Target="../media/image30.png" /><Relationship Id="rId4" Type="http://schemas.openxmlformats.org/officeDocument/2006/relationships/image" Target="../media/image29.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71.xml" /><Relationship Id="rId1" Type="http://schemas.openxmlformats.org/officeDocument/2006/relationships/slideLayout" Target="../slideLayouts/slideLayout2.xml" /><Relationship Id="rId4" Type="http://schemas.openxmlformats.org/officeDocument/2006/relationships/image" Target="../media/image33.png"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73.xml" /><Relationship Id="rId1" Type="http://schemas.openxmlformats.org/officeDocument/2006/relationships/slideLayout" Target="../slideLayouts/slideLayout2.xml" /><Relationship Id="rId4" Type="http://schemas.openxmlformats.org/officeDocument/2006/relationships/image" Target="../media/image35.png" /></Relationships>
</file>

<file path=ppt/slides/_rels/slide74.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77.xml" /><Relationship Id="rId1" Type="http://schemas.openxmlformats.org/officeDocument/2006/relationships/slideLayout" Target="../slideLayouts/slideLayout2.xml" /><Relationship Id="rId4" Type="http://schemas.openxmlformats.org/officeDocument/2006/relationships/image" Target="../media/image39.png"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79.xml" /><Relationship Id="rId1" Type="http://schemas.openxmlformats.org/officeDocument/2006/relationships/slideLayout" Target="../slideLayouts/slideLayout2.xml" /><Relationship Id="rId4" Type="http://schemas.openxmlformats.org/officeDocument/2006/relationships/image" Target="../media/image41.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87.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89.xml" /></Relationships>
</file>

<file path=ppt/slides/_rels/slide88.xml.rels><?xml version="1.0" encoding="UTF-8" standalone="yes"?>
<Relationships xmlns="http://schemas.openxmlformats.org/package/2006/relationships"><Relationship Id="rId3" Type="http://schemas.openxmlformats.org/officeDocument/2006/relationships/hyperlink" Target="http://dx.doi.org/10.1016/S0140-6736(02)07283-5" TargetMode="External" /><Relationship Id="rId2" Type="http://schemas.openxmlformats.org/officeDocument/2006/relationships/image" Target="../media/image43.png" /><Relationship Id="rId1" Type="http://schemas.openxmlformats.org/officeDocument/2006/relationships/slideLayout" Target="../slideLayouts/slideLayout68.xml" /></Relationships>
</file>

<file path=ppt/slides/_rels/slide89.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8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notesSlide" Target="../notesSlides/notesSlide89.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4.xml" /></Relationships>
</file>

<file path=ppt/slides/_rels/slide92.xml.rels><?xml version="1.0" encoding="UTF-8" standalone="yes"?>
<Relationships xmlns="http://schemas.openxmlformats.org/package/2006/relationships"><Relationship Id="rId2" Type="http://schemas.openxmlformats.org/officeDocument/2006/relationships/image" Target="../media/image46.emf" /><Relationship Id="rId1" Type="http://schemas.openxmlformats.org/officeDocument/2006/relationships/slideLayout" Target="../slideLayouts/slideLayout68.xml" /></Relationships>
</file>

<file path=ppt/slides/_rels/slide93.xml.rels><?xml version="1.0" encoding="UTF-8" standalone="yes"?>
<Relationships xmlns="http://schemas.openxmlformats.org/package/2006/relationships"><Relationship Id="rId3" Type="http://schemas.openxmlformats.org/officeDocument/2006/relationships/hyperlink" Target="http://taylorandfrancis.metapress.com/content/n708745v34251883/" TargetMode="External" /><Relationship Id="rId2" Type="http://schemas.openxmlformats.org/officeDocument/2006/relationships/image" Target="../media/image47.png" /><Relationship Id="rId1" Type="http://schemas.openxmlformats.org/officeDocument/2006/relationships/slideLayout" Target="../slideLayouts/slideLayout6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ctr">
              <a:lnSpc>
                <a:spcPct val="120000"/>
              </a:lnSpc>
              <a:spcBef>
                <a:spcPts val="0"/>
              </a:spcBef>
              <a:buClrTx/>
              <a:buNone/>
            </a:pPr>
            <a:r>
              <a:rPr lang="en-GB" sz="4300" b="1" dirty="0">
                <a:solidFill>
                  <a:schemeClr val="accent2"/>
                </a:solidFill>
              </a:rPr>
              <a:t>COMMUNITY HEALTH III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2</a:t>
            </a:r>
            <a:r>
              <a:rPr lang="en-US" sz="2800" b="1" baseline="30000" dirty="0"/>
              <a:t>ND</a:t>
            </a:r>
            <a:r>
              <a:rPr lang="en-US" sz="2800" b="1" dirty="0"/>
              <a:t> YEARS [YEAR 2 SEMESTER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37: COMMUNITY HEALTH III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223; Hours - 30; Credits – 3</a:t>
            </a:r>
          </a:p>
          <a:p>
            <a:pPr marL="0" indent="0" algn="just">
              <a:lnSpc>
                <a:spcPct val="120000"/>
              </a:lnSpc>
              <a:spcBef>
                <a:spcPts val="0"/>
              </a:spcBef>
              <a:buClrTx/>
              <a:buNone/>
            </a:pPr>
            <a:r>
              <a:rPr lang="en-US" sz="2800" b="1" dirty="0"/>
              <a:t>Pre-requisite(s): </a:t>
            </a:r>
            <a:r>
              <a:rPr lang="en-US" sz="2800" dirty="0"/>
              <a:t>successfully covered and passed all units in CHE 113 and CHE 213 (Community Health I &amp; II), Research and statistics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2" cy="6798094"/>
          </a:xfrm>
        </p:spPr>
        <p:txBody>
          <a:bodyPr>
            <a:normAutofit/>
          </a:bodyPr>
          <a:lstStyle/>
          <a:p>
            <a:pPr marL="0" indent="0" algn="just">
              <a:lnSpc>
                <a:spcPts val="1500"/>
              </a:lnSpc>
              <a:spcBef>
                <a:spcPts val="0"/>
              </a:spcBef>
              <a:buClrTx/>
              <a:buNone/>
            </a:pPr>
            <a:r>
              <a:rPr lang="en-US" sz="1600" b="1" dirty="0">
                <a:solidFill>
                  <a:schemeClr val="tx1"/>
                </a:solidFill>
                <a:latin typeface="Bookman Old Style" panose="02050604050505020204" pitchFamily="18" charset="0"/>
              </a:rPr>
              <a:t>Content Delivery: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3D965872-4EDB-45BC-99A2-57FA000BFA49}"/>
              </a:ext>
            </a:extLst>
          </p:cNvPr>
          <p:cNvGraphicFramePr>
            <a:graphicFrameLocks noGrp="1"/>
          </p:cNvGraphicFramePr>
          <p:nvPr>
            <p:extLst>
              <p:ext uri="{D42A27DB-BD31-4B8C-83A1-F6EECF244321}">
                <p14:modId xmlns:p14="http://schemas.microsoft.com/office/powerpoint/2010/main" val="586268860"/>
              </p:ext>
            </p:extLst>
          </p:nvPr>
        </p:nvGraphicFramePr>
        <p:xfrm>
          <a:off x="56844" y="252275"/>
          <a:ext cx="9105913" cy="6559360"/>
        </p:xfrm>
        <a:graphic>
          <a:graphicData uri="http://schemas.openxmlformats.org/drawingml/2006/table">
            <a:tbl>
              <a:tblPr firstRow="1" firstCol="1" bandRow="1">
                <a:tableStyleId>{5C22544A-7EE6-4342-B048-85BDC9FD1C3A}</a:tableStyleId>
              </a:tblPr>
              <a:tblGrid>
                <a:gridCol w="971556">
                  <a:extLst>
                    <a:ext uri="{9D8B030D-6E8A-4147-A177-3AD203B41FA5}">
                      <a16:colId xmlns:a16="http://schemas.microsoft.com/office/drawing/2014/main" val="3907392140"/>
                    </a:ext>
                  </a:extLst>
                </a:gridCol>
                <a:gridCol w="685800">
                  <a:extLst>
                    <a:ext uri="{9D8B030D-6E8A-4147-A177-3AD203B41FA5}">
                      <a16:colId xmlns:a16="http://schemas.microsoft.com/office/drawing/2014/main" val="3893740166"/>
                    </a:ext>
                  </a:extLst>
                </a:gridCol>
                <a:gridCol w="457200">
                  <a:extLst>
                    <a:ext uri="{9D8B030D-6E8A-4147-A177-3AD203B41FA5}">
                      <a16:colId xmlns:a16="http://schemas.microsoft.com/office/drawing/2014/main" val="301328035"/>
                    </a:ext>
                  </a:extLst>
                </a:gridCol>
                <a:gridCol w="6991357">
                  <a:extLst>
                    <a:ext uri="{9D8B030D-6E8A-4147-A177-3AD203B41FA5}">
                      <a16:colId xmlns:a16="http://schemas.microsoft.com/office/drawing/2014/main" val="1976749290"/>
                    </a:ext>
                  </a:extLst>
                </a:gridCol>
              </a:tblGrid>
              <a:tr h="105734">
                <a:tc rowSpan="2">
                  <a:txBody>
                    <a:bodyPr/>
                    <a:lstStyle/>
                    <a:p>
                      <a:pPr>
                        <a:lnSpc>
                          <a:spcPct val="107000"/>
                        </a:lnSpc>
                        <a:spcAft>
                          <a:spcPts val="800"/>
                        </a:spcAft>
                      </a:pPr>
                      <a:r>
                        <a:rPr lang="en-GB" sz="1450">
                          <a:effectLst/>
                          <a:latin typeface="Bookman Old Style" panose="02050604050505020204" pitchFamily="18" charset="0"/>
                        </a:rPr>
                        <a:t>Week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gridSpan="2">
                  <a:txBody>
                    <a:bodyPr/>
                    <a:lstStyle/>
                    <a:p>
                      <a:pPr>
                        <a:lnSpc>
                          <a:spcPct val="107000"/>
                        </a:lnSpc>
                        <a:spcAft>
                          <a:spcPts val="800"/>
                        </a:spcAft>
                      </a:pPr>
                      <a:r>
                        <a:rPr lang="en-GB" sz="1450">
                          <a:effectLst/>
                          <a:latin typeface="Bookman Old Style" panose="02050604050505020204" pitchFamily="18" charset="0"/>
                        </a:rPr>
                        <a:t>Dates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hMerge="1">
                  <a:txBody>
                    <a:bodyPr/>
                    <a:lstStyle/>
                    <a:p>
                      <a:endParaRPr lang="en-GB"/>
                    </a:p>
                  </a:txBody>
                  <a:tcPr/>
                </a:tc>
                <a:tc>
                  <a:txBody>
                    <a:bodyPr/>
                    <a:lstStyle/>
                    <a:p>
                      <a:pPr>
                        <a:lnSpc>
                          <a:spcPct val="107000"/>
                        </a:lnSpc>
                        <a:spcAft>
                          <a:spcPts val="800"/>
                        </a:spcAft>
                      </a:pPr>
                      <a:r>
                        <a:rPr lang="en-GB" sz="1450">
                          <a:effectLst/>
                          <a:latin typeface="Bookman Old Style" panose="02050604050505020204" pitchFamily="18" charset="0"/>
                        </a:rPr>
                        <a:t>Unit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455323240"/>
                  </a:ext>
                </a:extLst>
              </a:tr>
              <a:tr h="0">
                <a:tc vMerge="1">
                  <a:txBody>
                    <a:bodyPr/>
                    <a:lstStyle/>
                    <a:p>
                      <a:endParaRPr lang="en-GB"/>
                    </a:p>
                  </a:txBody>
                  <a:tcPr/>
                </a:tc>
                <a:tc>
                  <a:txBody>
                    <a:bodyPr/>
                    <a:lstStyle/>
                    <a:p>
                      <a:pPr>
                        <a:lnSpc>
                          <a:spcPct val="107000"/>
                        </a:lnSpc>
                        <a:spcAft>
                          <a:spcPts val="800"/>
                        </a:spcAft>
                      </a:pPr>
                      <a:r>
                        <a:rPr lang="en-GB" sz="1450">
                          <a:effectLst/>
                          <a:latin typeface="Bookman Old Style" panose="02050604050505020204" pitchFamily="18" charset="0"/>
                        </a:rPr>
                        <a:t>From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To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endParaRPr lang="en-GB" dirty="0"/>
                    </a:p>
                  </a:txBody>
                  <a:tcPr/>
                </a:tc>
                <a:extLst>
                  <a:ext uri="{0D108BD9-81ED-4DB2-BD59-A6C34878D82A}">
                    <a16:rowId xmlns:a16="http://schemas.microsoft.com/office/drawing/2014/main" val="2262489365"/>
                  </a:ext>
                </a:extLst>
              </a:tr>
              <a:tr h="394842">
                <a:tc>
                  <a:txBody>
                    <a:bodyPr/>
                    <a:lstStyle/>
                    <a:p>
                      <a:pPr>
                        <a:lnSpc>
                          <a:spcPct val="107000"/>
                        </a:lnSpc>
                        <a:spcAft>
                          <a:spcPts val="800"/>
                        </a:spcAft>
                      </a:pPr>
                      <a:r>
                        <a:rPr lang="en-GB" sz="1450">
                          <a:effectLst/>
                          <a:latin typeface="Bookman Old Style" panose="02050604050505020204" pitchFamily="18" charset="0"/>
                        </a:rPr>
                        <a:t>Week 1:</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Principles of epidemiology, introduction, definitions, purpose of epidemiology, epidemiological focus, clinical focus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420575476"/>
                  </a:ext>
                </a:extLst>
              </a:tr>
              <a:tr h="217015">
                <a:tc>
                  <a:txBody>
                    <a:bodyPr/>
                    <a:lstStyle/>
                    <a:p>
                      <a:pPr>
                        <a:lnSpc>
                          <a:spcPct val="107000"/>
                        </a:lnSpc>
                        <a:spcAft>
                          <a:spcPts val="800"/>
                        </a:spcAft>
                      </a:pPr>
                      <a:r>
                        <a:rPr lang="en-GB" sz="1450">
                          <a:effectLst/>
                          <a:latin typeface="Bookman Old Style" panose="02050604050505020204" pitchFamily="18" charset="0"/>
                        </a:rPr>
                        <a:t>Week 2:</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Objective of epidemiology, uses of epidemiology</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42923274"/>
                  </a:ext>
                </a:extLst>
              </a:tr>
              <a:tr h="217015">
                <a:tc>
                  <a:txBody>
                    <a:bodyPr/>
                    <a:lstStyle/>
                    <a:p>
                      <a:pPr>
                        <a:lnSpc>
                          <a:spcPct val="107000"/>
                        </a:lnSpc>
                        <a:spcAft>
                          <a:spcPts val="800"/>
                        </a:spcAft>
                      </a:pPr>
                      <a:r>
                        <a:rPr lang="en-GB" sz="1450">
                          <a:effectLst/>
                          <a:latin typeface="Bookman Old Style" panose="02050604050505020204" pitchFamily="18" charset="0"/>
                        </a:rPr>
                        <a:t>Week 3</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Sources of epidemiological data</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50842869"/>
                  </a:ext>
                </a:extLst>
              </a:tr>
              <a:tr h="175570">
                <a:tc>
                  <a:txBody>
                    <a:bodyPr/>
                    <a:lstStyle/>
                    <a:p>
                      <a:pPr>
                        <a:lnSpc>
                          <a:spcPct val="107000"/>
                        </a:lnSpc>
                        <a:spcAft>
                          <a:spcPts val="800"/>
                        </a:spcAft>
                      </a:pPr>
                      <a:r>
                        <a:rPr lang="en-GB" sz="1450">
                          <a:effectLst/>
                          <a:latin typeface="Bookman Old Style" panose="02050604050505020204" pitchFamily="18" charset="0"/>
                        </a:rPr>
                        <a:t>Week 4</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Mortality and morbidity statistics, epidemiological concept</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612556552"/>
                  </a:ext>
                </a:extLst>
              </a:tr>
              <a:tr h="105734">
                <a:tc>
                  <a:txBody>
                    <a:bodyPr/>
                    <a:lstStyle/>
                    <a:p>
                      <a:pPr>
                        <a:lnSpc>
                          <a:spcPct val="107000"/>
                        </a:lnSpc>
                        <a:spcAft>
                          <a:spcPts val="800"/>
                        </a:spcAft>
                      </a:pPr>
                      <a:r>
                        <a:rPr lang="en-GB" sz="1450">
                          <a:effectLst/>
                          <a:latin typeface="Bookman Old Style" panose="02050604050505020204" pitchFamily="18" charset="0"/>
                        </a:rPr>
                        <a:t>Week 5:</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Epidemiological studies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546814222"/>
                  </a:ext>
                </a:extLst>
              </a:tr>
              <a:tr h="187888">
                <a:tc>
                  <a:txBody>
                    <a:bodyPr/>
                    <a:lstStyle/>
                    <a:p>
                      <a:pPr>
                        <a:lnSpc>
                          <a:spcPct val="107000"/>
                        </a:lnSpc>
                        <a:spcAft>
                          <a:spcPts val="800"/>
                        </a:spcAft>
                      </a:pPr>
                      <a:r>
                        <a:rPr lang="en-GB" sz="1450">
                          <a:effectLst/>
                          <a:latin typeface="Bookman Old Style" panose="02050604050505020204" pitchFamily="18" charset="0"/>
                        </a:rPr>
                        <a:t>Week 6:</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Communicable diseases, definition, standard case definition, classification,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596120858"/>
                  </a:ext>
                </a:extLst>
              </a:tr>
              <a:tr h="417440">
                <a:tc>
                  <a:txBody>
                    <a:bodyPr/>
                    <a:lstStyle/>
                    <a:p>
                      <a:pPr>
                        <a:lnSpc>
                          <a:spcPct val="107000"/>
                        </a:lnSpc>
                        <a:spcAft>
                          <a:spcPts val="800"/>
                        </a:spcAft>
                      </a:pPr>
                      <a:r>
                        <a:rPr lang="en-GB" sz="1450">
                          <a:effectLst/>
                          <a:latin typeface="Bookman Old Style" panose="02050604050505020204" pitchFamily="18" charset="0"/>
                        </a:rPr>
                        <a:t>Week 7:</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Principles of management, management and control of an epidemic, </a:t>
                      </a:r>
                      <a:r>
                        <a:rPr lang="en-US" sz="1450">
                          <a:effectLst/>
                          <a:latin typeface="Bookman Old Style" panose="02050604050505020204" pitchFamily="18" charset="0"/>
                        </a:rPr>
                        <a:t>specific communicable diseases-faeco-oral route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574384698"/>
                  </a:ext>
                </a:extLst>
              </a:tr>
              <a:tr h="217015">
                <a:tc>
                  <a:txBody>
                    <a:bodyPr/>
                    <a:lstStyle/>
                    <a:p>
                      <a:pPr>
                        <a:lnSpc>
                          <a:spcPct val="107000"/>
                        </a:lnSpc>
                        <a:spcAft>
                          <a:spcPts val="800"/>
                        </a:spcAft>
                      </a:pPr>
                      <a:r>
                        <a:rPr lang="en-GB" sz="1450">
                          <a:effectLst/>
                          <a:latin typeface="Bookman Old Style" panose="02050604050505020204" pitchFamily="18" charset="0"/>
                        </a:rPr>
                        <a:t>Week 8:</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Emerging and re-emerging disease</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4214905465"/>
                  </a:ext>
                </a:extLst>
              </a:tr>
              <a:tr h="105734">
                <a:tc>
                  <a:txBody>
                    <a:bodyPr/>
                    <a:lstStyle/>
                    <a:p>
                      <a:pPr>
                        <a:lnSpc>
                          <a:spcPct val="107000"/>
                        </a:lnSpc>
                        <a:spcAft>
                          <a:spcPts val="800"/>
                        </a:spcAft>
                      </a:pPr>
                      <a:r>
                        <a:rPr lang="en-GB" sz="1450">
                          <a:effectLst/>
                          <a:latin typeface="Bookman Old Style" panose="02050604050505020204" pitchFamily="18" charset="0"/>
                        </a:rPr>
                        <a:t>Week 9:</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cats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3447156900"/>
                  </a:ext>
                </a:extLst>
              </a:tr>
              <a:tr h="217015">
                <a:tc>
                  <a:txBody>
                    <a:bodyPr/>
                    <a:lstStyle/>
                    <a:p>
                      <a:pPr>
                        <a:lnSpc>
                          <a:spcPct val="107000"/>
                        </a:lnSpc>
                        <a:spcAft>
                          <a:spcPts val="800"/>
                        </a:spcAft>
                      </a:pPr>
                      <a:r>
                        <a:rPr lang="en-GB" sz="1450">
                          <a:effectLst/>
                          <a:latin typeface="Bookman Old Style" panose="02050604050505020204" pitchFamily="18" charset="0"/>
                        </a:rPr>
                        <a:t>Week 10:</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gn="just">
                        <a:lnSpc>
                          <a:spcPct val="107000"/>
                        </a:lnSpc>
                        <a:spcAft>
                          <a:spcPts val="800"/>
                        </a:spcAft>
                      </a:pPr>
                      <a:r>
                        <a:rPr lang="en-US" sz="1450">
                          <a:effectLst/>
                          <a:latin typeface="Bookman Old Style" panose="02050604050505020204" pitchFamily="18" charset="0"/>
                        </a:rPr>
                        <a:t>specific communicable diseases-airborne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09370074"/>
                  </a:ext>
                </a:extLst>
              </a:tr>
              <a:tr h="139275">
                <a:tc>
                  <a:txBody>
                    <a:bodyPr/>
                    <a:lstStyle/>
                    <a:p>
                      <a:pPr>
                        <a:lnSpc>
                          <a:spcPct val="107000"/>
                        </a:lnSpc>
                        <a:spcAft>
                          <a:spcPts val="800"/>
                        </a:spcAft>
                      </a:pPr>
                      <a:r>
                        <a:rPr lang="en-GB" sz="1450">
                          <a:effectLst/>
                          <a:latin typeface="Bookman Old Style" panose="02050604050505020204" pitchFamily="18" charset="0"/>
                        </a:rPr>
                        <a:t>Week 11</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gn="just">
                        <a:lnSpc>
                          <a:spcPct val="150000"/>
                        </a:lnSpc>
                        <a:spcAft>
                          <a:spcPts val="800"/>
                        </a:spcAft>
                      </a:pPr>
                      <a:r>
                        <a:rPr lang="en-GB" sz="1450">
                          <a:effectLst/>
                          <a:latin typeface="Bookman Old Style" panose="02050604050505020204" pitchFamily="18" charset="0"/>
                        </a:rPr>
                        <a:t>Water-related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997203033"/>
                  </a:ext>
                </a:extLst>
              </a:tr>
              <a:tr h="180713">
                <a:tc>
                  <a:txBody>
                    <a:bodyPr/>
                    <a:lstStyle/>
                    <a:p>
                      <a:pPr>
                        <a:lnSpc>
                          <a:spcPct val="107000"/>
                        </a:lnSpc>
                        <a:spcAft>
                          <a:spcPts val="800"/>
                        </a:spcAft>
                      </a:pPr>
                      <a:r>
                        <a:rPr lang="en-GB" sz="1450">
                          <a:effectLst/>
                          <a:latin typeface="Bookman Old Style" panose="02050604050505020204" pitchFamily="18" charset="0"/>
                        </a:rPr>
                        <a:t>Week 12:</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a:effectLst/>
                          <a:latin typeface="Bookman Old Style" panose="02050604050505020204" pitchFamily="18" charset="0"/>
                        </a:rPr>
                        <a:t>Non-communicable diseases, Definitions, classification, causes, direct and risk factors,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621060364"/>
                  </a:ext>
                </a:extLst>
              </a:tr>
              <a:tr h="593979">
                <a:tc>
                  <a:txBody>
                    <a:bodyPr/>
                    <a:lstStyle/>
                    <a:p>
                      <a:pPr>
                        <a:lnSpc>
                          <a:spcPct val="107000"/>
                        </a:lnSpc>
                        <a:spcAft>
                          <a:spcPts val="800"/>
                        </a:spcAft>
                      </a:pPr>
                      <a:r>
                        <a:rPr lang="en-GB" sz="1450">
                          <a:effectLst/>
                          <a:latin typeface="Bookman Old Style" panose="02050604050505020204" pitchFamily="18" charset="0"/>
                        </a:rPr>
                        <a:t>Week 13:</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types of risk factors,  modifiable risk factors, shared risk factors, metabolic risk factors,  Social determinants of Health, Urbanization and its impact on </a:t>
                      </a:r>
                      <a:r>
                        <a:rPr lang="en-US" sz="1450" dirty="0" err="1">
                          <a:effectLst/>
                          <a:latin typeface="Bookman Old Style" panose="02050604050505020204" pitchFamily="18" charset="0"/>
                        </a:rPr>
                        <a:t>NCDs</a:t>
                      </a:r>
                      <a:r>
                        <a:rPr lang="en-US" sz="1450" dirty="0">
                          <a:effectLst/>
                          <a:latin typeface="Bookman Old Style" panose="02050604050505020204" pitchFamily="18" charset="0"/>
                        </a:rPr>
                        <a:t>, tobacco, alcohol, obesogenic environment, childhood obesity, the nutrition transition,</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809949959"/>
                  </a:ext>
                </a:extLst>
              </a:tr>
              <a:tr h="585153">
                <a:tc>
                  <a:txBody>
                    <a:bodyPr/>
                    <a:lstStyle/>
                    <a:p>
                      <a:pPr>
                        <a:lnSpc>
                          <a:spcPct val="107000"/>
                        </a:lnSpc>
                        <a:spcAft>
                          <a:spcPts val="800"/>
                        </a:spcAft>
                      </a:pPr>
                      <a:r>
                        <a:rPr lang="en-GB" sz="1450">
                          <a:effectLst/>
                          <a:latin typeface="Bookman Old Style" panose="02050604050505020204" pitchFamily="18" charset="0"/>
                        </a:rPr>
                        <a:t>Week 14:</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Food marketing and advertisements, Physical inactivity, Mental Health and other </a:t>
                      </a:r>
                      <a:r>
                        <a:rPr lang="en-US" sz="1450" dirty="0" err="1">
                          <a:effectLst/>
                          <a:latin typeface="Bookman Old Style" panose="02050604050505020204" pitchFamily="18" charset="0"/>
                        </a:rPr>
                        <a:t>NCDs</a:t>
                      </a:r>
                      <a:r>
                        <a:rPr lang="en-US" sz="1450" dirty="0">
                          <a:effectLst/>
                          <a:latin typeface="Bookman Old Style" panose="02050604050505020204" pitchFamily="18" charset="0"/>
                        </a:rPr>
                        <a:t>, Finances, The role of youth as a vulnerable group with an operational role, principles of management, prevention, control,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466514269"/>
                  </a:ext>
                </a:extLst>
              </a:tr>
              <a:tr h="217015">
                <a:tc>
                  <a:txBody>
                    <a:bodyPr/>
                    <a:lstStyle/>
                    <a:p>
                      <a:pPr>
                        <a:lnSpc>
                          <a:spcPct val="107000"/>
                        </a:lnSpc>
                        <a:spcAft>
                          <a:spcPts val="800"/>
                        </a:spcAft>
                      </a:pPr>
                      <a:r>
                        <a:rPr lang="en-GB" sz="1450">
                          <a:effectLst/>
                          <a:latin typeface="Bookman Old Style" panose="02050604050505020204" pitchFamily="18" charset="0"/>
                        </a:rPr>
                        <a:t>Week 15:</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Specific non-communicable diseases.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302782458"/>
                  </a:ext>
                </a:extLst>
              </a:tr>
              <a:tr h="217015">
                <a:tc>
                  <a:txBody>
                    <a:bodyPr/>
                    <a:lstStyle/>
                    <a:p>
                      <a:pPr>
                        <a:lnSpc>
                          <a:spcPct val="107000"/>
                        </a:lnSpc>
                        <a:spcAft>
                          <a:spcPts val="800"/>
                        </a:spcAft>
                      </a:pPr>
                      <a:r>
                        <a:rPr lang="en-GB" sz="1450">
                          <a:effectLst/>
                          <a:latin typeface="Bookman Old Style" panose="02050604050505020204" pitchFamily="18" charset="0"/>
                        </a:rPr>
                        <a:t>Week 16:</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Specific non-communicable diseases.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941088427"/>
                  </a:ext>
                </a:extLst>
              </a:tr>
              <a:tr h="105734">
                <a:tc>
                  <a:txBody>
                    <a:bodyPr/>
                    <a:lstStyle/>
                    <a:p>
                      <a:pPr>
                        <a:lnSpc>
                          <a:spcPct val="107000"/>
                        </a:lnSpc>
                        <a:spcAft>
                          <a:spcPts val="800"/>
                        </a:spcAft>
                      </a:pPr>
                      <a:r>
                        <a:rPr lang="en-GB" sz="1450">
                          <a:effectLst/>
                          <a:latin typeface="Bookman Old Style" panose="02050604050505020204" pitchFamily="18" charset="0"/>
                        </a:rPr>
                        <a:t>Week 17:</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Study week</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7214294"/>
                  </a:ext>
                </a:extLst>
              </a:tr>
              <a:tr h="217015">
                <a:tc>
                  <a:txBody>
                    <a:bodyPr/>
                    <a:lstStyle/>
                    <a:p>
                      <a:pPr>
                        <a:lnSpc>
                          <a:spcPct val="107000"/>
                        </a:lnSpc>
                        <a:spcAft>
                          <a:spcPts val="800"/>
                        </a:spcAft>
                      </a:pPr>
                      <a:r>
                        <a:rPr lang="en-GB" sz="1450">
                          <a:effectLst/>
                          <a:latin typeface="Bookman Old Style" panose="02050604050505020204" pitchFamily="18" charset="0"/>
                        </a:rPr>
                        <a:t>Week 18:</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End of Semester Examinations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98693376"/>
                  </a:ext>
                </a:extLst>
              </a:tr>
            </a:tbl>
          </a:graphicData>
        </a:graphic>
      </p:graphicFrame>
    </p:spTree>
    <p:extLst>
      <p:ext uri="{BB962C8B-B14F-4D97-AF65-F5344CB8AC3E}">
        <p14:creationId xmlns:p14="http://schemas.microsoft.com/office/powerpoint/2010/main" val="25028731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unit of analysis/observation in this study design is the individual. </a:t>
            </a:r>
          </a:p>
          <a:p>
            <a:pPr algn="just">
              <a:lnSpc>
                <a:spcPct val="120000"/>
              </a:lnSpc>
              <a:spcBef>
                <a:spcPts val="0"/>
              </a:spcBef>
              <a:buClrTx/>
              <a:buFont typeface="Wingdings" panose="05000000000000000000" pitchFamily="2" charset="2"/>
              <a:buChar char="q"/>
            </a:pPr>
            <a:r>
              <a:rPr lang="en-US" sz="2800" dirty="0">
                <a:solidFill>
                  <a:schemeClr val="tx1"/>
                </a:solidFill>
              </a:rPr>
              <a:t>They involve the use of primary data but secondary data may also be used.</a:t>
            </a:r>
          </a:p>
          <a:p>
            <a:pPr marL="0" indent="0" algn="just">
              <a:lnSpc>
                <a:spcPct val="120000"/>
              </a:lnSpc>
              <a:spcBef>
                <a:spcPts val="0"/>
              </a:spcBef>
              <a:buClrTx/>
              <a:buNone/>
            </a:pPr>
            <a:r>
              <a:rPr lang="en-US" sz="2800" b="1" dirty="0">
                <a:solidFill>
                  <a:schemeClr val="tx1"/>
                </a:solidFill>
              </a:rPr>
              <a:t>c) Case –Control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A case-control study design considers 2 groups i.e. case (people with the disease) and the controls (comparable group but are free from the disease).</a:t>
            </a:r>
          </a:p>
          <a:p>
            <a:pPr algn="just">
              <a:lnSpc>
                <a:spcPct val="120000"/>
              </a:lnSpc>
              <a:spcBef>
                <a:spcPts val="0"/>
              </a:spcBef>
              <a:buClrTx/>
              <a:buFont typeface="Wingdings" panose="05000000000000000000" pitchFamily="2" charset="2"/>
              <a:buChar char="q"/>
            </a:pPr>
            <a:r>
              <a:rPr lang="en-US" sz="2800" dirty="0">
                <a:solidFill>
                  <a:schemeClr val="tx1"/>
                </a:solidFill>
              </a:rPr>
              <a:t>This study design seeks to identify possible causes of the disease by finding out how the two groups differ. </a:t>
            </a:r>
          </a:p>
          <a:p>
            <a:pPr algn="just">
              <a:lnSpc>
                <a:spcPct val="120000"/>
              </a:lnSpc>
              <a:spcBef>
                <a:spcPts val="0"/>
              </a:spcBef>
              <a:buClrTx/>
              <a:buFont typeface="Wingdings" panose="05000000000000000000" pitchFamily="2" charset="2"/>
              <a:buChar char="q"/>
            </a:pPr>
            <a:r>
              <a:rPr lang="en-US" sz="2800" dirty="0">
                <a:solidFill>
                  <a:schemeClr val="tx1"/>
                </a:solidFill>
              </a:rPr>
              <a:t>This is because disease does not occur randomly; the case group must have been exposed to some factor either voluntary or involuntary that contributed to the causation of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1210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 In case control study design, one starts from effect to cause i.e. start with the people with disease and determine the past exposure to a risk factor.</a:t>
            </a:r>
          </a:p>
          <a:p>
            <a:pPr algn="just">
              <a:lnSpc>
                <a:spcPct val="120000"/>
              </a:lnSpc>
              <a:spcBef>
                <a:spcPts val="0"/>
              </a:spcBef>
              <a:buClrTx/>
              <a:buFont typeface="Wingdings" panose="05000000000000000000" pitchFamily="2" charset="2"/>
              <a:buChar char="q"/>
            </a:pPr>
            <a:r>
              <a:rPr lang="en-US" sz="2800" dirty="0">
                <a:solidFill>
                  <a:schemeClr val="tx1"/>
                </a:solidFill>
              </a:rPr>
              <a:t>In the recent years, case-control study design has proven to be useful and efficient for evaluation vaccine effectiveness, treatment effectiveness, evaluation of screening programs and outbreak investigation.</a:t>
            </a:r>
          </a:p>
          <a:p>
            <a:pPr marL="0" indent="0" algn="just">
              <a:lnSpc>
                <a:spcPct val="120000"/>
              </a:lnSpc>
              <a:spcBef>
                <a:spcPts val="0"/>
              </a:spcBef>
              <a:buClrTx/>
              <a:buNone/>
            </a:pPr>
            <a:r>
              <a:rPr lang="en-GB" sz="2800" b="1" dirty="0">
                <a:solidFill>
                  <a:srgbClr val="0070C0"/>
                </a:solidFill>
              </a:rPr>
              <a:t>Experimental studies</a:t>
            </a:r>
          </a:p>
          <a:p>
            <a:pPr algn="just">
              <a:lnSpc>
                <a:spcPct val="120000"/>
              </a:lnSpc>
              <a:spcBef>
                <a:spcPts val="0"/>
              </a:spcBef>
              <a:buClrTx/>
              <a:buFont typeface="Wingdings" panose="05000000000000000000" pitchFamily="2" charset="2"/>
              <a:buChar char="q"/>
            </a:pPr>
            <a:r>
              <a:rPr lang="en-US" sz="2800" dirty="0">
                <a:solidFill>
                  <a:schemeClr val="tx1"/>
                </a:solidFill>
              </a:rPr>
              <a:t>In this design, subjects are randomly assigned to an experimental group which receives the treatment or to a control group which receives standard of care or placebo or no treatment. </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Assuming the two groups were initially equivalent, the researcher can compare their performance.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9605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study designs used in experimental studies include:</a:t>
            </a:r>
          </a:p>
          <a:p>
            <a:pPr marL="457200" indent="-457200" algn="just">
              <a:lnSpc>
                <a:spcPct val="120000"/>
              </a:lnSpc>
              <a:spcBef>
                <a:spcPts val="0"/>
              </a:spcBef>
              <a:buClrTx/>
              <a:buFont typeface="+mj-lt"/>
              <a:buAutoNum type="arabicPeriod"/>
            </a:pPr>
            <a:r>
              <a:rPr lang="en-US" sz="2500" dirty="0">
                <a:solidFill>
                  <a:schemeClr val="tx1"/>
                </a:solidFill>
              </a:rPr>
              <a:t>Randomized Clinical Trial</a:t>
            </a:r>
          </a:p>
          <a:p>
            <a:pPr marL="457200" indent="-457200" algn="just">
              <a:lnSpc>
                <a:spcPct val="120000"/>
              </a:lnSpc>
              <a:spcBef>
                <a:spcPts val="0"/>
              </a:spcBef>
              <a:buClrTx/>
              <a:buFont typeface="+mj-lt"/>
              <a:buAutoNum type="arabicPeriod"/>
            </a:pPr>
            <a:r>
              <a:rPr lang="en-US" sz="2500" dirty="0">
                <a:solidFill>
                  <a:schemeClr val="tx1"/>
                </a:solidFill>
              </a:rPr>
              <a:t>Community Trial</a:t>
            </a:r>
          </a:p>
          <a:p>
            <a:pPr marL="0" indent="0" algn="just">
              <a:lnSpc>
                <a:spcPct val="120000"/>
              </a:lnSpc>
              <a:spcBef>
                <a:spcPts val="0"/>
              </a:spcBef>
              <a:buClrTx/>
              <a:buNone/>
            </a:pPr>
            <a:r>
              <a:rPr lang="en-GB" sz="2500" b="1" dirty="0">
                <a:solidFill>
                  <a:schemeClr val="tx1"/>
                </a:solidFill>
              </a:rPr>
              <a:t>a) Clinical trials</a:t>
            </a:r>
          </a:p>
          <a:p>
            <a:pPr algn="just">
              <a:lnSpc>
                <a:spcPct val="120000"/>
              </a:lnSpc>
              <a:spcBef>
                <a:spcPts val="0"/>
              </a:spcBef>
              <a:buClrTx/>
              <a:buFont typeface="Wingdings" panose="05000000000000000000" pitchFamily="2" charset="2"/>
              <a:buChar char="q"/>
            </a:pPr>
            <a:r>
              <a:rPr lang="en-US" sz="2500" dirty="0">
                <a:solidFill>
                  <a:schemeClr val="tx1"/>
                </a:solidFill>
              </a:rPr>
              <a:t>Is a planned experiment designed to assess the efficacy of a treatment in man by comparing the outcomes in a group of patients treated with the test treatment and those patients in the control treatment.</a:t>
            </a:r>
          </a:p>
          <a:p>
            <a:pPr algn="just">
              <a:lnSpc>
                <a:spcPct val="120000"/>
              </a:lnSpc>
              <a:spcBef>
                <a:spcPts val="0"/>
              </a:spcBef>
              <a:buClrTx/>
              <a:buFont typeface="Wingdings" panose="05000000000000000000" pitchFamily="2" charset="2"/>
              <a:buChar char="q"/>
            </a:pPr>
            <a:r>
              <a:rPr lang="en-US" sz="2500" dirty="0">
                <a:solidFill>
                  <a:schemeClr val="tx1"/>
                </a:solidFill>
              </a:rPr>
              <a:t>Once the eligible participants have agreed to participate, they are then randomly assigned to one of the study groups (test treatment group and control treatment group).</a:t>
            </a:r>
          </a:p>
          <a:p>
            <a:pPr algn="just">
              <a:lnSpc>
                <a:spcPct val="120000"/>
              </a:lnSpc>
              <a:spcBef>
                <a:spcPts val="0"/>
              </a:spcBef>
              <a:buClrTx/>
              <a:buFont typeface="Wingdings" panose="05000000000000000000" pitchFamily="2" charset="2"/>
              <a:buChar char="q"/>
            </a:pPr>
            <a:r>
              <a:rPr lang="en-US" sz="2500" dirty="0">
                <a:solidFill>
                  <a:schemeClr val="tx1"/>
                </a:solidFill>
              </a:rPr>
              <a:t>They are then observed over the same period of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38075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This Study Design has been used in testing drug or vaccine efficacy/effectiveness and effectiveness of a prevention program.</a:t>
            </a:r>
          </a:p>
          <a:p>
            <a:pPr marL="0" indent="0" algn="just">
              <a:lnSpc>
                <a:spcPct val="120000"/>
              </a:lnSpc>
              <a:spcBef>
                <a:spcPts val="0"/>
              </a:spcBef>
              <a:buClrTx/>
              <a:buNone/>
            </a:pPr>
            <a:r>
              <a:rPr lang="en-GB" sz="2500" b="1" dirty="0">
                <a:solidFill>
                  <a:schemeClr val="tx1"/>
                </a:solidFill>
              </a:rPr>
              <a:t>b) Community trials</a:t>
            </a:r>
          </a:p>
          <a:p>
            <a:pPr algn="just">
              <a:lnSpc>
                <a:spcPct val="120000"/>
              </a:lnSpc>
              <a:spcBef>
                <a:spcPts val="0"/>
              </a:spcBef>
              <a:buClrTx/>
              <a:buFont typeface="Wingdings" panose="05000000000000000000" pitchFamily="2" charset="2"/>
              <a:buChar char="q"/>
            </a:pPr>
            <a:r>
              <a:rPr lang="en-US" sz="2500" dirty="0">
                <a:solidFill>
                  <a:schemeClr val="tx1"/>
                </a:solidFill>
              </a:rPr>
              <a:t>Although clinical trials play an important part in efforts to improve health and delivery of medical care, they are limited in terms of scope of their potential impact. </a:t>
            </a:r>
          </a:p>
          <a:p>
            <a:pPr algn="just">
              <a:lnSpc>
                <a:spcPct val="120000"/>
              </a:lnSpc>
              <a:spcBef>
                <a:spcPts val="0"/>
              </a:spcBef>
              <a:buClrTx/>
              <a:buFont typeface="Wingdings" panose="05000000000000000000" pitchFamily="2" charset="2"/>
              <a:buChar char="q"/>
            </a:pPr>
            <a:r>
              <a:rPr lang="en-US" sz="2500" dirty="0">
                <a:solidFill>
                  <a:schemeClr val="tx1"/>
                </a:solidFill>
              </a:rPr>
              <a:t>They also require greatest control over the study subjects hence are not typically employed to evaluate the potential efficacy of large scale public health interventions. Community trials are therefore used in such cases.</a:t>
            </a:r>
          </a:p>
          <a:p>
            <a:pPr algn="just">
              <a:lnSpc>
                <a:spcPct val="120000"/>
              </a:lnSpc>
              <a:spcBef>
                <a:spcPts val="0"/>
              </a:spcBef>
              <a:buClrTx/>
              <a:buFont typeface="Wingdings" panose="05000000000000000000" pitchFamily="2" charset="2"/>
              <a:buChar char="q"/>
            </a:pPr>
            <a:r>
              <a:rPr lang="en-US" sz="2500" dirty="0">
                <a:solidFill>
                  <a:schemeClr val="tx1"/>
                </a:solidFill>
              </a:rPr>
              <a:t>The word community is used but is not literary referring to community but also mean a single unit e.g. a school, a country, a state or even a district.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5773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Like clinical trials, community trials start by determining eligible communities and their willingness to participate.</a:t>
            </a:r>
          </a:p>
          <a:p>
            <a:pPr algn="just">
              <a:lnSpc>
                <a:spcPct val="120000"/>
              </a:lnSpc>
              <a:spcBef>
                <a:spcPts val="0"/>
              </a:spcBef>
              <a:buClrTx/>
              <a:buFont typeface="Wingdings" panose="05000000000000000000" pitchFamily="2" charset="2"/>
              <a:buChar char="q"/>
            </a:pPr>
            <a:r>
              <a:rPr lang="en-US" sz="2500" dirty="0">
                <a:solidFill>
                  <a:schemeClr val="tx1"/>
                </a:solidFill>
              </a:rPr>
              <a:t>To evaluate the impact of the intervention or treatment, it is desirable to have a baseline measure of the problem to be addressed in the intervention community and control community. </a:t>
            </a:r>
          </a:p>
          <a:p>
            <a:pPr algn="just">
              <a:lnSpc>
                <a:spcPct val="120000"/>
              </a:lnSpc>
              <a:spcBef>
                <a:spcPts val="0"/>
              </a:spcBef>
              <a:buClrTx/>
              <a:buFont typeface="Wingdings" panose="05000000000000000000" pitchFamily="2" charset="2"/>
              <a:buChar char="q"/>
            </a:pPr>
            <a:r>
              <a:rPr lang="en-US" sz="2500" dirty="0">
                <a:solidFill>
                  <a:schemeClr val="tx1"/>
                </a:solidFill>
              </a:rPr>
              <a:t>The communities are then randomized to receive or not receive the intervention. The two groups i.e. control and treatment communities are followed for a period of time and the outcome of interest measured.</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1546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GB" sz="2500" b="1" dirty="0">
                <a:solidFill>
                  <a:schemeClr val="tx1"/>
                </a:solidFill>
              </a:rPr>
              <a:t>CASE SERIES </a:t>
            </a:r>
          </a:p>
          <a:p>
            <a:pPr>
              <a:lnSpc>
                <a:spcPct val="120000"/>
              </a:lnSpc>
              <a:spcBef>
                <a:spcPts val="0"/>
              </a:spcBef>
              <a:buClrTx/>
              <a:buFont typeface="Wingdings" panose="05000000000000000000" pitchFamily="2" charset="2"/>
              <a:buChar char="q"/>
            </a:pPr>
            <a:r>
              <a:rPr lang="en-US" sz="2500" dirty="0">
                <a:solidFill>
                  <a:schemeClr val="tx1"/>
                </a:solidFill>
              </a:rPr>
              <a:t>It is a sequence of case reports with common elements e.g. similar clinical features and suspected common exposures</a:t>
            </a:r>
          </a:p>
          <a:p>
            <a:pPr>
              <a:lnSpc>
                <a:spcPct val="120000"/>
              </a:lnSpc>
              <a:spcBef>
                <a:spcPts val="0"/>
              </a:spcBef>
              <a:buClrTx/>
              <a:buFont typeface="Wingdings" panose="05000000000000000000" pitchFamily="2" charset="2"/>
              <a:buChar char="q"/>
            </a:pPr>
            <a:r>
              <a:rPr lang="en-US" sz="2500" dirty="0">
                <a:solidFill>
                  <a:schemeClr val="tx1"/>
                </a:solidFill>
              </a:rPr>
              <a:t>Can form useful early evidence for associations between exposures and diseases</a:t>
            </a:r>
          </a:p>
          <a:p>
            <a:pPr>
              <a:lnSpc>
                <a:spcPct val="120000"/>
              </a:lnSpc>
              <a:spcBef>
                <a:spcPts val="0"/>
              </a:spcBef>
              <a:buClrTx/>
              <a:buFont typeface="Wingdings" panose="05000000000000000000" pitchFamily="2" charset="2"/>
              <a:buChar char="q"/>
            </a:pPr>
            <a:r>
              <a:rPr lang="en-US" sz="2500" dirty="0">
                <a:solidFill>
                  <a:schemeClr val="tx1"/>
                </a:solidFill>
              </a:rPr>
              <a:t>May  also refer to qualitative study of the experience of a single patient, small group of patients with a similar diagnosis, or to a statistical technique comparing periods during which pts are exposed to some factor with the potential to produce illness with periods when they are unexposed.</a:t>
            </a:r>
          </a:p>
          <a:p>
            <a:pPr>
              <a:lnSpc>
                <a:spcPct val="120000"/>
              </a:lnSpc>
              <a:spcBef>
                <a:spcPts val="0"/>
              </a:spcBef>
              <a:buClrTx/>
              <a:buFont typeface="Wingdings" panose="05000000000000000000" pitchFamily="2" charset="2"/>
              <a:buChar char="q"/>
            </a:pPr>
            <a:r>
              <a:rPr lang="en-US" sz="2500" dirty="0">
                <a:solidFill>
                  <a:schemeClr val="tx1"/>
                </a:solidFill>
              </a:rPr>
              <a:t>It does not have control subjects</a:t>
            </a:r>
          </a:p>
          <a:p>
            <a:pPr>
              <a:lnSpc>
                <a:spcPct val="120000"/>
              </a:lnSpc>
              <a:spcBef>
                <a:spcPts val="0"/>
              </a:spcBef>
              <a:buClrTx/>
              <a:buFont typeface="Wingdings" panose="05000000000000000000" pitchFamily="2" charset="2"/>
              <a:buChar char="q"/>
            </a:pPr>
            <a:endParaRPr lang="en-US" sz="2500" dirty="0">
              <a:solidFill>
                <a:schemeClr val="tx1"/>
              </a:solidFill>
            </a:endParaRPr>
          </a:p>
          <a:p>
            <a:pPr>
              <a:lnSpc>
                <a:spcPct val="120000"/>
              </a:lnSpc>
              <a:spcBef>
                <a:spcPts val="0"/>
              </a:spcBef>
              <a:buClrTx/>
              <a:buFont typeface="Wingdings" panose="05000000000000000000" pitchFamily="2" charset="2"/>
              <a:buChar char="q"/>
            </a:pPr>
            <a:endParaRPr lang="en-US" sz="2500" dirty="0">
              <a:solidFill>
                <a:schemeClr val="tx1"/>
              </a:solidFill>
            </a:endParaRPr>
          </a:p>
          <a:p>
            <a:pPr>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546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GB" sz="2500" b="1" dirty="0">
                <a:solidFill>
                  <a:schemeClr val="tx1"/>
                </a:solidFill>
              </a:rPr>
              <a:t>CASE CONTROL STUDIES</a:t>
            </a:r>
          </a:p>
          <a:p>
            <a:pPr marL="0" indent="0" algn="just">
              <a:lnSpc>
                <a:spcPct val="120000"/>
              </a:lnSpc>
              <a:spcBef>
                <a:spcPts val="0"/>
              </a:spcBef>
              <a:buClrTx/>
              <a:buNone/>
            </a:pPr>
            <a:r>
              <a:rPr lang="en-GB"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Quick and cheap</a:t>
            </a:r>
          </a:p>
          <a:p>
            <a:pPr algn="just">
              <a:lnSpc>
                <a:spcPct val="120000"/>
              </a:lnSpc>
              <a:spcBef>
                <a:spcPts val="0"/>
              </a:spcBef>
              <a:buClrTx/>
              <a:buFont typeface="Wingdings" panose="05000000000000000000" pitchFamily="2" charset="2"/>
              <a:buChar char="q"/>
            </a:pPr>
            <a:r>
              <a:rPr lang="en-US" sz="2500" dirty="0">
                <a:solidFill>
                  <a:schemeClr val="tx1"/>
                </a:solidFill>
              </a:rPr>
              <a:t>Only feasible method for very rare disorders or those with long lag between exposure and outcome</a:t>
            </a:r>
          </a:p>
          <a:p>
            <a:pPr algn="just">
              <a:lnSpc>
                <a:spcPct val="120000"/>
              </a:lnSpc>
              <a:spcBef>
                <a:spcPts val="0"/>
              </a:spcBef>
              <a:buClrTx/>
              <a:buFont typeface="Wingdings" panose="05000000000000000000" pitchFamily="2" charset="2"/>
              <a:buChar char="q"/>
            </a:pPr>
            <a:r>
              <a:rPr lang="en-US" sz="2500" dirty="0">
                <a:solidFill>
                  <a:schemeClr val="tx1"/>
                </a:solidFill>
              </a:rPr>
              <a:t>Fewer subjects needed than cross-sectional studies. </a:t>
            </a:r>
          </a:p>
          <a:p>
            <a:pPr marL="0" indent="0" algn="just">
              <a:lnSpc>
                <a:spcPct val="120000"/>
              </a:lnSpc>
              <a:spcBef>
                <a:spcPts val="0"/>
              </a:spcBef>
              <a:buClrTx/>
              <a:buNone/>
            </a:pPr>
            <a:r>
              <a:rPr lang="en-GB" sz="25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500" dirty="0">
                <a:solidFill>
                  <a:schemeClr val="tx1"/>
                </a:solidFill>
              </a:rPr>
              <a:t>Reliance on recall or records to determine exposure status</a:t>
            </a:r>
          </a:p>
          <a:p>
            <a:pPr algn="just">
              <a:lnSpc>
                <a:spcPct val="120000"/>
              </a:lnSpc>
              <a:spcBef>
                <a:spcPts val="0"/>
              </a:spcBef>
              <a:buClrTx/>
              <a:buFont typeface="Wingdings" panose="05000000000000000000" pitchFamily="2" charset="2"/>
              <a:buChar char="q"/>
            </a:pPr>
            <a:r>
              <a:rPr lang="en-US" sz="2500" dirty="0">
                <a:solidFill>
                  <a:schemeClr val="tx1"/>
                </a:solidFill>
              </a:rPr>
              <a:t>Confounders (a variable that can cause or prevent outcome of interest and is associated with the factor under investigation)</a:t>
            </a:r>
          </a:p>
          <a:p>
            <a:pPr algn="just">
              <a:lnSpc>
                <a:spcPct val="120000"/>
              </a:lnSpc>
              <a:spcBef>
                <a:spcPts val="0"/>
              </a:spcBef>
              <a:buClrTx/>
              <a:buFont typeface="Wingdings" panose="05000000000000000000" pitchFamily="2" charset="2"/>
              <a:buChar char="q"/>
            </a:pPr>
            <a:r>
              <a:rPr lang="en-US" sz="2500" dirty="0">
                <a:solidFill>
                  <a:schemeClr val="tx1"/>
                </a:solidFill>
              </a:rPr>
              <a:t>Selection of control groups is difficult</a:t>
            </a:r>
          </a:p>
          <a:p>
            <a:pPr algn="just">
              <a:lnSpc>
                <a:spcPct val="120000"/>
              </a:lnSpc>
              <a:spcBef>
                <a:spcPts val="0"/>
              </a:spcBef>
              <a:buClrTx/>
              <a:buFont typeface="Wingdings" panose="05000000000000000000" pitchFamily="2" charset="2"/>
              <a:buChar char="q"/>
            </a:pPr>
            <a:r>
              <a:rPr lang="en-US" sz="2500" dirty="0">
                <a:solidFill>
                  <a:schemeClr val="tx1"/>
                </a:solidFill>
              </a:rPr>
              <a:t>Potential bias (deviation of results from the truth) </a:t>
            </a:r>
            <a:r>
              <a:rPr lang="en-US" sz="2500" dirty="0" err="1">
                <a:solidFill>
                  <a:schemeClr val="tx1"/>
                </a:solidFill>
              </a:rPr>
              <a:t>eg</a:t>
            </a:r>
            <a:r>
              <a:rPr lang="en-US" sz="2500" dirty="0">
                <a:solidFill>
                  <a:schemeClr val="tx1"/>
                </a:solidFill>
              </a:rPr>
              <a:t> recall bias (Cases are more likely to remember exposure than controls), selection bias.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2415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500" b="1" dirty="0">
                <a:solidFill>
                  <a:schemeClr val="tx1"/>
                </a:solidFill>
              </a:rPr>
              <a:t>COHORT STUDIES</a:t>
            </a:r>
          </a:p>
          <a:p>
            <a:pPr marL="0" indent="0" algn="just">
              <a:lnSpc>
                <a:spcPct val="120000"/>
              </a:lnSpc>
              <a:spcBef>
                <a:spcPts val="0"/>
              </a:spcBef>
              <a:buClrTx/>
              <a:buNone/>
            </a:pPr>
            <a:r>
              <a:rPr lang="en-GB" sz="2500" b="1" dirty="0">
                <a:solidFill>
                  <a:schemeClr val="tx1"/>
                </a:solidFill>
              </a:rPr>
              <a:t>Advantages of cohort studies </a:t>
            </a:r>
          </a:p>
          <a:p>
            <a:pPr algn="just">
              <a:lnSpc>
                <a:spcPct val="120000"/>
              </a:lnSpc>
              <a:spcBef>
                <a:spcPts val="0"/>
              </a:spcBef>
              <a:buClrTx/>
              <a:buFont typeface="Wingdings" panose="05000000000000000000" pitchFamily="2" charset="2"/>
              <a:buChar char="q"/>
            </a:pPr>
            <a:r>
              <a:rPr lang="en-US" sz="2500" dirty="0">
                <a:solidFill>
                  <a:schemeClr val="tx1"/>
                </a:solidFill>
              </a:rPr>
              <a:t>Ethically safe</a:t>
            </a:r>
          </a:p>
          <a:p>
            <a:pPr algn="just">
              <a:lnSpc>
                <a:spcPct val="120000"/>
              </a:lnSpc>
              <a:spcBef>
                <a:spcPts val="0"/>
              </a:spcBef>
              <a:buClrTx/>
              <a:buFont typeface="Wingdings" panose="05000000000000000000" pitchFamily="2" charset="2"/>
              <a:buChar char="q"/>
            </a:pPr>
            <a:r>
              <a:rPr lang="en-US" sz="2500" dirty="0">
                <a:solidFill>
                  <a:schemeClr val="tx1"/>
                </a:solidFill>
              </a:rPr>
              <a:t>Subjects can be matched</a:t>
            </a:r>
          </a:p>
          <a:p>
            <a:pPr algn="just">
              <a:lnSpc>
                <a:spcPct val="120000"/>
              </a:lnSpc>
              <a:spcBef>
                <a:spcPts val="0"/>
              </a:spcBef>
              <a:buClrTx/>
              <a:buFont typeface="Wingdings" panose="05000000000000000000" pitchFamily="2" charset="2"/>
              <a:buChar char="q"/>
            </a:pPr>
            <a:r>
              <a:rPr lang="en-US" sz="2500" dirty="0">
                <a:solidFill>
                  <a:schemeClr val="tx1"/>
                </a:solidFill>
              </a:rPr>
              <a:t>Can establish timing and directionality of events </a:t>
            </a:r>
          </a:p>
          <a:p>
            <a:pPr algn="just">
              <a:lnSpc>
                <a:spcPct val="120000"/>
              </a:lnSpc>
              <a:spcBef>
                <a:spcPts val="0"/>
              </a:spcBef>
              <a:buClrTx/>
              <a:buFont typeface="Wingdings" panose="05000000000000000000" pitchFamily="2" charset="2"/>
              <a:buChar char="q"/>
            </a:pPr>
            <a:r>
              <a:rPr lang="en-US" sz="2500" dirty="0">
                <a:solidFill>
                  <a:schemeClr val="tx1"/>
                </a:solidFill>
              </a:rPr>
              <a:t>Eligibility criteria and outcome assessments can be </a:t>
            </a:r>
            <a:r>
              <a:rPr lang="en-US" sz="2500" dirty="0" err="1">
                <a:solidFill>
                  <a:schemeClr val="tx1"/>
                </a:solidFill>
              </a:rPr>
              <a:t>standardised</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Administratively easier and cheaper than randomized controlled trial. </a:t>
            </a:r>
          </a:p>
          <a:p>
            <a:pPr marL="0" indent="0" algn="just">
              <a:lnSpc>
                <a:spcPct val="120000"/>
              </a:lnSpc>
              <a:spcBef>
                <a:spcPts val="0"/>
              </a:spcBef>
              <a:buClrTx/>
              <a:buNone/>
            </a:pPr>
            <a:r>
              <a:rPr lang="en-US" sz="2500" b="1" dirty="0">
                <a:solidFill>
                  <a:schemeClr val="tx1"/>
                </a:solidFill>
              </a:rPr>
              <a:t>Disadvantages of cohort studies </a:t>
            </a:r>
          </a:p>
          <a:p>
            <a:pPr algn="just">
              <a:lnSpc>
                <a:spcPct val="120000"/>
              </a:lnSpc>
              <a:spcBef>
                <a:spcPts val="0"/>
              </a:spcBef>
              <a:buClrTx/>
              <a:buFont typeface="Wingdings" panose="05000000000000000000" pitchFamily="2" charset="2"/>
              <a:buChar char="q"/>
            </a:pPr>
            <a:r>
              <a:rPr lang="en-US" sz="2500" dirty="0">
                <a:solidFill>
                  <a:schemeClr val="tx1"/>
                </a:solidFill>
              </a:rPr>
              <a:t>Controls may be difficult to identify</a:t>
            </a:r>
          </a:p>
          <a:p>
            <a:pPr algn="just">
              <a:lnSpc>
                <a:spcPct val="120000"/>
              </a:lnSpc>
              <a:spcBef>
                <a:spcPts val="0"/>
              </a:spcBef>
              <a:buClrTx/>
              <a:buFont typeface="Wingdings" panose="05000000000000000000" pitchFamily="2" charset="2"/>
              <a:buChar char="q"/>
            </a:pPr>
            <a:r>
              <a:rPr lang="en-US" sz="2500" dirty="0">
                <a:solidFill>
                  <a:schemeClr val="tx1"/>
                </a:solidFill>
              </a:rPr>
              <a:t>Exposure may be linked to a hidden confounder</a:t>
            </a:r>
          </a:p>
          <a:p>
            <a:pPr algn="just">
              <a:lnSpc>
                <a:spcPct val="120000"/>
              </a:lnSpc>
              <a:spcBef>
                <a:spcPts val="0"/>
              </a:spcBef>
              <a:buClrTx/>
              <a:buFont typeface="Wingdings" panose="05000000000000000000" pitchFamily="2" charset="2"/>
              <a:buChar char="q"/>
            </a:pPr>
            <a:r>
              <a:rPr lang="en-US" sz="2500" dirty="0">
                <a:solidFill>
                  <a:schemeClr val="tx1"/>
                </a:solidFill>
              </a:rPr>
              <a:t>Blinding is difficult</a:t>
            </a:r>
          </a:p>
          <a:p>
            <a:pPr algn="just">
              <a:lnSpc>
                <a:spcPct val="120000"/>
              </a:lnSpc>
              <a:spcBef>
                <a:spcPts val="0"/>
              </a:spcBef>
              <a:buClrTx/>
              <a:buFont typeface="Wingdings" panose="05000000000000000000" pitchFamily="2" charset="2"/>
              <a:buChar char="q"/>
            </a:pPr>
            <a:r>
              <a:rPr lang="en-US" sz="2500" dirty="0" err="1">
                <a:solidFill>
                  <a:schemeClr val="tx1"/>
                </a:solidFill>
              </a:rPr>
              <a:t>Randomisation</a:t>
            </a:r>
            <a:r>
              <a:rPr lang="en-US" sz="2500" dirty="0">
                <a:solidFill>
                  <a:schemeClr val="tx1"/>
                </a:solidFill>
              </a:rPr>
              <a:t> not present</a:t>
            </a:r>
          </a:p>
          <a:p>
            <a:pPr algn="just">
              <a:lnSpc>
                <a:spcPct val="120000"/>
              </a:lnSpc>
              <a:spcBef>
                <a:spcPts val="0"/>
              </a:spcBef>
              <a:buClrTx/>
              <a:buFont typeface="Wingdings" panose="05000000000000000000" pitchFamily="2" charset="2"/>
              <a:buChar char="q"/>
            </a:pPr>
            <a:r>
              <a:rPr lang="en-US" sz="2500" dirty="0">
                <a:solidFill>
                  <a:schemeClr val="tx1"/>
                </a:solidFill>
              </a:rPr>
              <a:t>For rare disease, large sample sizes or long follow-up necessary.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0038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chemeClr val="tx1"/>
                </a:solidFill>
              </a:rPr>
              <a:t>CROSS-SECTIONAL STUDIES </a:t>
            </a:r>
          </a:p>
          <a:p>
            <a:pPr marL="0" indent="0" algn="just">
              <a:lnSpc>
                <a:spcPct val="120000"/>
              </a:lnSpc>
              <a:spcBef>
                <a:spcPts val="0"/>
              </a:spcBef>
              <a:buClrTx/>
              <a:buNone/>
            </a:pPr>
            <a:r>
              <a:rPr lang="en-US"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Cheap and simple;</a:t>
            </a:r>
          </a:p>
          <a:p>
            <a:pPr algn="just">
              <a:lnSpc>
                <a:spcPct val="120000"/>
              </a:lnSpc>
              <a:spcBef>
                <a:spcPts val="0"/>
              </a:spcBef>
              <a:buClrTx/>
              <a:buFont typeface="Wingdings" panose="05000000000000000000" pitchFamily="2" charset="2"/>
              <a:buChar char="q"/>
            </a:pPr>
            <a:r>
              <a:rPr lang="en-US" sz="2500" dirty="0">
                <a:solidFill>
                  <a:schemeClr val="tx1"/>
                </a:solidFill>
              </a:rPr>
              <a:t>Ethically safe. </a:t>
            </a:r>
          </a:p>
          <a:p>
            <a:pPr marL="0" indent="0" algn="just">
              <a:lnSpc>
                <a:spcPct val="120000"/>
              </a:lnSpc>
              <a:spcBef>
                <a:spcPts val="0"/>
              </a:spcBef>
              <a:buClrTx/>
              <a:buNone/>
            </a:pPr>
            <a:r>
              <a:rPr lang="en-US" sz="25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500" dirty="0">
                <a:solidFill>
                  <a:schemeClr val="tx1"/>
                </a:solidFill>
              </a:rPr>
              <a:t>Establishes association at most, not causality; </a:t>
            </a:r>
          </a:p>
          <a:p>
            <a:pPr algn="just">
              <a:lnSpc>
                <a:spcPct val="120000"/>
              </a:lnSpc>
              <a:spcBef>
                <a:spcPts val="0"/>
              </a:spcBef>
              <a:buClrTx/>
              <a:buFont typeface="Wingdings" panose="05000000000000000000" pitchFamily="2" charset="2"/>
              <a:buChar char="q"/>
            </a:pPr>
            <a:r>
              <a:rPr lang="en-US" sz="2500" dirty="0">
                <a:solidFill>
                  <a:schemeClr val="tx1"/>
                </a:solidFill>
              </a:rPr>
              <a:t>Recall bias susceptibility; </a:t>
            </a:r>
          </a:p>
          <a:p>
            <a:pPr algn="just">
              <a:lnSpc>
                <a:spcPct val="120000"/>
              </a:lnSpc>
              <a:spcBef>
                <a:spcPts val="0"/>
              </a:spcBef>
              <a:buClrTx/>
              <a:buFont typeface="Wingdings" panose="05000000000000000000" pitchFamily="2" charset="2"/>
              <a:buChar char="q"/>
            </a:pPr>
            <a:r>
              <a:rPr lang="en-US" sz="2500" dirty="0">
                <a:solidFill>
                  <a:schemeClr val="tx1"/>
                </a:solidFill>
              </a:rPr>
              <a:t>Confounders may be unequally distributed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rgbClr val="0070C0"/>
                </a:solidFill>
              </a:rPr>
              <a:t>Types of Clinical trials</a:t>
            </a:r>
          </a:p>
          <a:p>
            <a:pPr algn="just">
              <a:lnSpc>
                <a:spcPct val="120000"/>
              </a:lnSpc>
              <a:spcBef>
                <a:spcPts val="0"/>
              </a:spcBef>
              <a:buClrTx/>
              <a:buFont typeface="Wingdings" panose="05000000000000000000" pitchFamily="2" charset="2"/>
              <a:buChar char="q"/>
            </a:pPr>
            <a:r>
              <a:rPr lang="en-US" sz="2600" dirty="0">
                <a:solidFill>
                  <a:schemeClr val="tx1"/>
                </a:solidFill>
              </a:rPr>
              <a:t>Trials may be open, blind or double-blind.</a:t>
            </a:r>
          </a:p>
          <a:p>
            <a:pPr algn="just">
              <a:lnSpc>
                <a:spcPct val="120000"/>
              </a:lnSpc>
              <a:spcBef>
                <a:spcPts val="0"/>
              </a:spcBef>
              <a:buClrTx/>
              <a:buFont typeface="Wingdings" panose="05000000000000000000" pitchFamily="2" charset="2"/>
              <a:buChar char="q"/>
            </a:pPr>
            <a:r>
              <a:rPr lang="en-US" sz="2600" dirty="0">
                <a:solidFill>
                  <a:schemeClr val="tx1"/>
                </a:solidFill>
              </a:rPr>
              <a:t>Blind trials: (</a:t>
            </a:r>
            <a:r>
              <a:rPr lang="en-US" sz="2600" dirty="0" err="1">
                <a:solidFill>
                  <a:schemeClr val="tx1"/>
                </a:solidFill>
              </a:rPr>
              <a:t>i</a:t>
            </a:r>
            <a:r>
              <a:rPr lang="en-US" sz="2600" dirty="0">
                <a:solidFill>
                  <a:schemeClr val="tx1"/>
                </a:solidFill>
              </a:rPr>
              <a:t>) Single-blind trial; (ii) Double-blind trial; (iii) Triple-blind trial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5403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COMMUNICABLE DISEASES</a:t>
            </a:r>
            <a:r>
              <a:rPr lang="en-GB" sz="4400" dirty="0">
                <a:solidFill>
                  <a:schemeClr val="tx1"/>
                </a:solidFill>
              </a:rPr>
              <a:t> </a:t>
            </a:r>
            <a:endParaRPr lang="en-US" sz="44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399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586538"/>
          </a:xfrm>
        </p:spPr>
        <p:txBody>
          <a:bodyPr>
            <a:normAutofit/>
          </a:bodyPr>
          <a:lstStyle/>
          <a:p>
            <a:pPr marL="0" indent="0" algn="just">
              <a:lnSpc>
                <a:spcPct val="120000"/>
              </a:lnSpc>
              <a:spcBef>
                <a:spcPts val="0"/>
              </a:spcBef>
              <a:buClrTx/>
              <a:buNone/>
            </a:pPr>
            <a:r>
              <a:rPr lang="en-GB" sz="2600" b="1" dirty="0">
                <a:solidFill>
                  <a:srgbClr val="00B050"/>
                </a:solidFill>
              </a:rPr>
              <a:t>Introduction:</a:t>
            </a:r>
          </a:p>
          <a:p>
            <a:pPr marL="0" indent="0" algn="ctr">
              <a:lnSpc>
                <a:spcPct val="120000"/>
              </a:lnSpc>
              <a:spcBef>
                <a:spcPts val="0"/>
              </a:spcBef>
              <a:buClrTx/>
              <a:buNone/>
            </a:pPr>
            <a:r>
              <a:rPr lang="en-US" sz="2600" b="1" dirty="0">
                <a:solidFill>
                  <a:srgbClr val="00B050"/>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The word epidemiology comes from the Greek words </a:t>
            </a:r>
            <a:r>
              <a:rPr lang="en-US" sz="2500" b="1" dirty="0">
                <a:solidFill>
                  <a:schemeClr val="tx1"/>
                </a:solidFill>
              </a:rPr>
              <a:t>epi</a:t>
            </a:r>
            <a:r>
              <a:rPr lang="en-US" sz="2500" dirty="0">
                <a:solidFill>
                  <a:schemeClr val="tx1"/>
                </a:solidFill>
              </a:rPr>
              <a:t>, meaning on or upon, </a:t>
            </a:r>
            <a:r>
              <a:rPr lang="en-US" sz="2500" b="1" dirty="0">
                <a:solidFill>
                  <a:schemeClr val="tx1"/>
                </a:solidFill>
              </a:rPr>
              <a:t>demos</a:t>
            </a:r>
            <a:r>
              <a:rPr lang="en-US" sz="2500" dirty="0">
                <a:solidFill>
                  <a:schemeClr val="tx1"/>
                </a:solidFill>
              </a:rPr>
              <a:t>, meaning people, and </a:t>
            </a:r>
            <a:r>
              <a:rPr lang="en-US" sz="2500" b="1" dirty="0">
                <a:solidFill>
                  <a:schemeClr val="tx1"/>
                </a:solidFill>
              </a:rPr>
              <a:t>logos</a:t>
            </a:r>
            <a:r>
              <a:rPr lang="en-US" sz="2500" dirty="0">
                <a:solidFill>
                  <a:schemeClr val="tx1"/>
                </a:solidFill>
              </a:rPr>
              <a:t>, meaning the study of. </a:t>
            </a:r>
          </a:p>
          <a:p>
            <a:pPr algn="just">
              <a:lnSpc>
                <a:spcPct val="120000"/>
              </a:lnSpc>
              <a:spcBef>
                <a:spcPts val="0"/>
              </a:spcBef>
              <a:buClrTx/>
              <a:buFont typeface="Wingdings" panose="05000000000000000000" pitchFamily="2" charset="2"/>
              <a:buChar char="q"/>
            </a:pPr>
            <a:r>
              <a:rPr lang="en-US" sz="2500" dirty="0">
                <a:solidFill>
                  <a:schemeClr val="tx1"/>
                </a:solidFill>
              </a:rPr>
              <a:t>In other words, the word epidemiology has its roots in the study of what befalls a population. </a:t>
            </a:r>
          </a:p>
          <a:p>
            <a:pPr algn="just">
              <a:lnSpc>
                <a:spcPct val="120000"/>
              </a:lnSpc>
              <a:spcBef>
                <a:spcPts val="0"/>
              </a:spcBef>
              <a:buClrTx/>
              <a:buFont typeface="Wingdings" panose="05000000000000000000" pitchFamily="2" charset="2"/>
              <a:buChar char="q"/>
            </a:pPr>
            <a:r>
              <a:rPr lang="en-US" sz="2500" b="1" dirty="0">
                <a:solidFill>
                  <a:schemeClr val="tx1"/>
                </a:solidFill>
              </a:rPr>
              <a:t>Epidemiology is: </a:t>
            </a:r>
            <a:r>
              <a:rPr lang="en-US" sz="2500" dirty="0">
                <a:solidFill>
                  <a:schemeClr val="tx1"/>
                </a:solidFill>
              </a:rPr>
              <a:t>the branch of medicine that studies the patterns of disease occurrence in human population and the factors that influence these patterns. </a:t>
            </a:r>
          </a:p>
          <a:p>
            <a:pPr marL="0" indent="0" algn="ctr">
              <a:lnSpc>
                <a:spcPct val="120000"/>
              </a:lnSpc>
              <a:spcBef>
                <a:spcPts val="0"/>
              </a:spcBef>
              <a:buClrTx/>
              <a:buNone/>
            </a:pP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The study of distribution and determinants of disease in human population</a:t>
            </a:r>
          </a:p>
          <a:p>
            <a:pPr marL="0" indent="0" algn="ctr">
              <a:lnSpc>
                <a:spcPct val="120000"/>
              </a:lnSpc>
              <a:spcBef>
                <a:spcPts val="0"/>
              </a:spcBef>
              <a:buClrTx/>
              <a:buNone/>
            </a:pPr>
            <a:r>
              <a:rPr lang="en-GB" sz="2500" b="1" dirty="0">
                <a:solidFill>
                  <a:schemeClr val="tx1"/>
                </a:solidFill>
              </a:rPr>
              <a:t>OR</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rgbClr val="0070C0"/>
                </a:solidFill>
              </a:rPr>
              <a:t>Introduction:</a:t>
            </a:r>
          </a:p>
          <a:p>
            <a:pPr algn="just">
              <a:lnSpc>
                <a:spcPct val="120000"/>
              </a:lnSpc>
              <a:spcBef>
                <a:spcPts val="0"/>
              </a:spcBef>
              <a:buClrTx/>
              <a:buFont typeface="Wingdings" panose="05000000000000000000" pitchFamily="2" charset="2"/>
              <a:buChar char="q"/>
            </a:pPr>
            <a:r>
              <a:rPr lang="en-US" sz="2500" b="1" dirty="0">
                <a:solidFill>
                  <a:schemeClr val="tx1"/>
                </a:solidFill>
              </a:rPr>
              <a:t>A communicable disease </a:t>
            </a:r>
            <a:r>
              <a:rPr lang="en-US" sz="2500" dirty="0">
                <a:solidFill>
                  <a:schemeClr val="tx1"/>
                </a:solidFill>
              </a:rPr>
              <a:t>is one due to a specific agent or its product which arises through the transmission of that agent or its product from a reservoir to a susceptible host, either through the agent of an intermediate host, vector or inanimate environment.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 disease that is passed from one person to another person is called a communicable or transmissible disease. Transmissible diseases include: measles, HIV infection, tuberculosis, chickenpox, gonorrhea, scabies, malaria, cholera, and roundworms among others.</a:t>
            </a:r>
          </a:p>
          <a:p>
            <a:pPr algn="just">
              <a:lnSpc>
                <a:spcPct val="120000"/>
              </a:lnSpc>
              <a:spcBef>
                <a:spcPts val="0"/>
              </a:spcBef>
              <a:buClrTx/>
              <a:buFont typeface="Wingdings" panose="05000000000000000000" pitchFamily="2" charset="2"/>
              <a:buChar char="q"/>
            </a:pPr>
            <a:r>
              <a:rPr lang="en-US" sz="2500" dirty="0">
                <a:solidFill>
                  <a:schemeClr val="tx1"/>
                </a:solidFill>
              </a:rPr>
              <a:t>They are among the major cause of illnesses in Kenya and the entire Africa.</a:t>
            </a:r>
          </a:p>
          <a:p>
            <a:pPr algn="just">
              <a:lnSpc>
                <a:spcPct val="120000"/>
              </a:lnSpc>
              <a:spcBef>
                <a:spcPts val="0"/>
              </a:spcBef>
              <a:buClrTx/>
              <a:buFont typeface="Wingdings" panose="05000000000000000000" pitchFamily="2" charset="2"/>
              <a:buChar char="q"/>
            </a:pPr>
            <a:r>
              <a:rPr lang="en-US" sz="2500" dirty="0">
                <a:solidFill>
                  <a:schemeClr val="tx1"/>
                </a:solidFill>
              </a:rPr>
              <a:t>These diseases affect people of all ages but more so children  due to an increased intensity of exposure and a poorly developed immunity.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57156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Characteristics of communicable diseases</a:t>
            </a:r>
          </a:p>
          <a:p>
            <a:pPr marL="457200" indent="-457200" algn="just">
              <a:lnSpc>
                <a:spcPct val="120000"/>
              </a:lnSpc>
              <a:spcBef>
                <a:spcPts val="0"/>
              </a:spcBef>
              <a:buClrTx/>
              <a:buFont typeface="+mj-lt"/>
              <a:buAutoNum type="arabicPeriod"/>
            </a:pPr>
            <a:r>
              <a:rPr lang="en-US" sz="2500" dirty="0">
                <a:solidFill>
                  <a:schemeClr val="tx1"/>
                </a:solidFill>
              </a:rPr>
              <a:t>They are common</a:t>
            </a:r>
          </a:p>
          <a:p>
            <a:pPr marL="457200" indent="-457200" algn="just">
              <a:lnSpc>
                <a:spcPct val="120000"/>
              </a:lnSpc>
              <a:spcBef>
                <a:spcPts val="0"/>
              </a:spcBef>
              <a:buClrTx/>
              <a:buFont typeface="+mj-lt"/>
              <a:buAutoNum type="arabicPeriod"/>
            </a:pPr>
            <a:r>
              <a:rPr lang="en-US" sz="2500" dirty="0">
                <a:solidFill>
                  <a:schemeClr val="tx1"/>
                </a:solidFill>
              </a:rPr>
              <a:t>Some of them cause death (untreated complicated malaria) and disability (poliomyelitis)</a:t>
            </a:r>
          </a:p>
          <a:p>
            <a:pPr marL="457200" indent="-457200" algn="just">
              <a:lnSpc>
                <a:spcPct val="120000"/>
              </a:lnSpc>
              <a:spcBef>
                <a:spcPts val="0"/>
              </a:spcBef>
              <a:buClrTx/>
              <a:buFont typeface="+mj-lt"/>
              <a:buAutoNum type="arabicPeriod"/>
            </a:pPr>
            <a:r>
              <a:rPr lang="en-US" sz="2500" dirty="0">
                <a:solidFill>
                  <a:schemeClr val="tx1"/>
                </a:solidFill>
              </a:rPr>
              <a:t>Some of them cause epidemics ( sudden outbreak of Cholera)</a:t>
            </a:r>
          </a:p>
          <a:p>
            <a:pPr marL="457200" indent="-457200" algn="just">
              <a:lnSpc>
                <a:spcPct val="120000"/>
              </a:lnSpc>
              <a:spcBef>
                <a:spcPts val="0"/>
              </a:spcBef>
              <a:buClrTx/>
              <a:buFont typeface="+mj-lt"/>
              <a:buAutoNum type="arabicPeriod"/>
            </a:pPr>
            <a:r>
              <a:rPr lang="en-US" sz="2500" dirty="0">
                <a:solidFill>
                  <a:schemeClr val="tx1"/>
                </a:solidFill>
              </a:rPr>
              <a:t>Most of them are preventable when using fairly simple interventions. (Hand washing protects on from </a:t>
            </a:r>
            <a:r>
              <a:rPr lang="en-US" sz="2500" dirty="0" err="1">
                <a:solidFill>
                  <a:schemeClr val="tx1"/>
                </a:solidFill>
              </a:rPr>
              <a:t>diahorreal</a:t>
            </a:r>
            <a:r>
              <a:rPr lang="en-US" sz="2500" dirty="0">
                <a:solidFill>
                  <a:schemeClr val="tx1"/>
                </a:solidFill>
              </a:rPr>
              <a:t> disease)</a:t>
            </a:r>
          </a:p>
          <a:p>
            <a:pPr marL="457200" indent="-457200" algn="just">
              <a:lnSpc>
                <a:spcPct val="120000"/>
              </a:lnSpc>
              <a:spcBef>
                <a:spcPts val="0"/>
              </a:spcBef>
              <a:buClrTx/>
              <a:buFont typeface="+mj-lt"/>
              <a:buAutoNum type="arabicPeriod"/>
            </a:pPr>
            <a:r>
              <a:rPr lang="en-US" sz="2500" dirty="0">
                <a:solidFill>
                  <a:schemeClr val="tx1"/>
                </a:solidFill>
              </a:rPr>
              <a:t>Many of them affect infants and children(helminthic and airborne diseases)</a:t>
            </a:r>
          </a:p>
          <a:p>
            <a:pPr algn="just">
              <a:lnSpc>
                <a:spcPct val="120000"/>
              </a:lnSpc>
              <a:spcBef>
                <a:spcPts val="0"/>
              </a:spcBef>
              <a:buClrTx/>
              <a:buFont typeface="Wingdings" panose="05000000000000000000" pitchFamily="2" charset="2"/>
              <a:buChar char="q"/>
            </a:pPr>
            <a:r>
              <a:rPr lang="en-US" sz="2500" b="1" dirty="0">
                <a:solidFill>
                  <a:schemeClr val="tx1"/>
                </a:solidFill>
              </a:rPr>
              <a:t>N/B: </a:t>
            </a:r>
            <a:r>
              <a:rPr lang="en-US" sz="2500" dirty="0">
                <a:solidFill>
                  <a:schemeClr val="tx1"/>
                </a:solidFill>
              </a:rPr>
              <a:t>the above explains why communicable diseases are among the most important diseases in this country.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21393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ctr">
              <a:lnSpc>
                <a:spcPct val="120000"/>
              </a:lnSpc>
              <a:spcBef>
                <a:spcPts val="0"/>
              </a:spcBef>
              <a:buClrTx/>
              <a:buNone/>
            </a:pPr>
            <a:r>
              <a:rPr lang="en-GB" sz="3000" b="1" dirty="0">
                <a:solidFill>
                  <a:srgbClr val="0070C0"/>
                </a:solidFill>
              </a:rPr>
              <a:t>Classification of communicable diseases</a:t>
            </a:r>
          </a:p>
          <a:p>
            <a:pPr marL="0" indent="0" algn="just">
              <a:lnSpc>
                <a:spcPct val="120000"/>
              </a:lnSpc>
              <a:spcBef>
                <a:spcPts val="0"/>
              </a:spcBef>
              <a:buClrTx/>
              <a:buNone/>
            </a:pPr>
            <a:r>
              <a:rPr lang="en-US" sz="3000" dirty="0">
                <a:solidFill>
                  <a:schemeClr val="tx1"/>
                </a:solidFill>
              </a:rPr>
              <a:t>There are various ways of classifying communicable diseases:</a:t>
            </a:r>
            <a:endParaRPr lang="en-GB" sz="3000" dirty="0">
              <a:solidFill>
                <a:schemeClr val="tx1"/>
              </a:solidFill>
            </a:endParaRPr>
          </a:p>
          <a:p>
            <a:pPr algn="just">
              <a:lnSpc>
                <a:spcPct val="120000"/>
              </a:lnSpc>
              <a:spcBef>
                <a:spcPts val="0"/>
              </a:spcBef>
              <a:buClrTx/>
              <a:buFont typeface="Wingdings" panose="05000000000000000000" pitchFamily="2" charset="2"/>
              <a:buChar char="q"/>
            </a:pPr>
            <a:r>
              <a:rPr lang="en-GB" sz="3000" b="1" dirty="0">
                <a:solidFill>
                  <a:schemeClr val="tx1"/>
                </a:solidFill>
              </a:rPr>
              <a:t>Contact (contagious) diseases </a:t>
            </a:r>
            <a:r>
              <a:rPr lang="en-GB" sz="3000" dirty="0">
                <a:solidFill>
                  <a:schemeClr val="tx1"/>
                </a:solidFill>
              </a:rPr>
              <a:t>- parasitic and fungal skin infections, trachoma and acute bacterial conjunctivitis.</a:t>
            </a:r>
          </a:p>
          <a:p>
            <a:pPr algn="just">
              <a:lnSpc>
                <a:spcPct val="120000"/>
              </a:lnSpc>
              <a:spcBef>
                <a:spcPts val="0"/>
              </a:spcBef>
              <a:buClrTx/>
              <a:buFont typeface="Wingdings" panose="05000000000000000000" pitchFamily="2" charset="2"/>
              <a:buChar char="q"/>
            </a:pPr>
            <a:r>
              <a:rPr lang="en-GB" sz="3000" b="1" dirty="0">
                <a:solidFill>
                  <a:schemeClr val="tx1"/>
                </a:solidFill>
              </a:rPr>
              <a:t>Sexually transmitted diseases and HIV/AIDS</a:t>
            </a:r>
          </a:p>
          <a:p>
            <a:pPr algn="just">
              <a:lnSpc>
                <a:spcPct val="120000"/>
              </a:lnSpc>
              <a:spcBef>
                <a:spcPts val="0"/>
              </a:spcBef>
              <a:buClrTx/>
              <a:buFont typeface="Wingdings" panose="05000000000000000000" pitchFamily="2" charset="2"/>
              <a:buChar char="q"/>
            </a:pPr>
            <a:r>
              <a:rPr lang="en-GB" sz="3000" b="1" dirty="0">
                <a:solidFill>
                  <a:schemeClr val="tx1"/>
                </a:solidFill>
              </a:rPr>
              <a:t>Vector borne diseases </a:t>
            </a:r>
            <a:r>
              <a:rPr lang="en-GB" sz="3000" dirty="0">
                <a:solidFill>
                  <a:schemeClr val="tx1"/>
                </a:solidFill>
              </a:rPr>
              <a:t>- malaria, relapsing fever, Bancroftian filariasis, onchocerciasis, yellow fever, </a:t>
            </a:r>
            <a:r>
              <a:rPr lang="en-GB" sz="3000" dirty="0" err="1">
                <a:solidFill>
                  <a:schemeClr val="tx1"/>
                </a:solidFill>
              </a:rPr>
              <a:t>trypanosmiasis</a:t>
            </a:r>
            <a:r>
              <a:rPr lang="en-GB" sz="3000" dirty="0">
                <a:solidFill>
                  <a:schemeClr val="tx1"/>
                </a:solidFill>
              </a:rPr>
              <a:t>, plague, schistosomiasis, and </a:t>
            </a:r>
            <a:r>
              <a:rPr lang="en-GB" sz="3000" dirty="0" err="1">
                <a:solidFill>
                  <a:schemeClr val="tx1"/>
                </a:solidFill>
              </a:rPr>
              <a:t>drancunculosis</a:t>
            </a:r>
            <a:endParaRPr lang="en-GB" sz="3000" dirty="0">
              <a:solidFill>
                <a:schemeClr val="tx1"/>
              </a:solidFill>
            </a:endParaRPr>
          </a:p>
          <a:p>
            <a:pPr algn="just">
              <a:lnSpc>
                <a:spcPct val="120000"/>
              </a:lnSpc>
              <a:spcBef>
                <a:spcPts val="0"/>
              </a:spcBef>
              <a:buClrTx/>
              <a:buFont typeface="Wingdings" panose="05000000000000000000" pitchFamily="2" charset="2"/>
              <a:buChar char="q"/>
            </a:pPr>
            <a:r>
              <a:rPr lang="en-GB" sz="3000" b="1" dirty="0">
                <a:solidFill>
                  <a:schemeClr val="tx1"/>
                </a:solidFill>
              </a:rPr>
              <a:t>Diseases caused by </a:t>
            </a:r>
            <a:r>
              <a:rPr lang="en-GB" sz="3000" b="1" dirty="0" err="1">
                <a:solidFill>
                  <a:schemeClr val="tx1"/>
                </a:solidFill>
              </a:rPr>
              <a:t>Fecal</a:t>
            </a:r>
            <a:r>
              <a:rPr lang="en-GB" sz="3000" b="1" dirty="0">
                <a:solidFill>
                  <a:schemeClr val="tx1"/>
                </a:solidFill>
              </a:rPr>
              <a:t>-oral contamination </a:t>
            </a:r>
            <a:r>
              <a:rPr lang="en-GB" sz="3000" dirty="0">
                <a:solidFill>
                  <a:schemeClr val="tx1"/>
                </a:solidFill>
              </a:rPr>
              <a:t>- acute gastroenteritis, Trachoma, polio, bacillary dysentery, campylobacter </a:t>
            </a:r>
            <a:r>
              <a:rPr lang="en-GB" sz="3000" dirty="0" err="1">
                <a:solidFill>
                  <a:schemeClr val="tx1"/>
                </a:solidFill>
              </a:rPr>
              <a:t>jejuni</a:t>
            </a:r>
            <a:r>
              <a:rPr lang="en-GB" sz="3000" dirty="0">
                <a:solidFill>
                  <a:schemeClr val="tx1"/>
                </a:solidFill>
              </a:rPr>
              <a:t>, giardiasis, amoebiasis, cholera. Enteric fevers, food poisoning and viral hepatitis, Acute Bacterial Conjunctivitis</a:t>
            </a:r>
            <a:endParaRPr lang="en-US" sz="30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6146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500" b="1" dirty="0" err="1">
                <a:solidFill>
                  <a:schemeClr val="tx1"/>
                </a:solidFill>
              </a:rPr>
              <a:t>Helminithic</a:t>
            </a:r>
            <a:r>
              <a:rPr lang="en-GB" sz="2500" b="1" dirty="0">
                <a:solidFill>
                  <a:schemeClr val="tx1"/>
                </a:solidFill>
              </a:rPr>
              <a:t> diseases </a:t>
            </a:r>
            <a:r>
              <a:rPr lang="en-GB" sz="2500" dirty="0">
                <a:solidFill>
                  <a:schemeClr val="tx1"/>
                </a:solidFill>
              </a:rPr>
              <a:t>- ascariasis, </a:t>
            </a:r>
            <a:r>
              <a:rPr lang="en-GB" sz="2500" dirty="0" err="1">
                <a:solidFill>
                  <a:schemeClr val="tx1"/>
                </a:solidFill>
              </a:rPr>
              <a:t>enterobiasis</a:t>
            </a:r>
            <a:r>
              <a:rPr lang="en-GB" sz="2500" dirty="0">
                <a:solidFill>
                  <a:schemeClr val="tx1"/>
                </a:solidFill>
              </a:rPr>
              <a:t>, </a:t>
            </a:r>
            <a:r>
              <a:rPr lang="en-GB" sz="2500" dirty="0" err="1">
                <a:solidFill>
                  <a:schemeClr val="tx1"/>
                </a:solidFill>
              </a:rPr>
              <a:t>truchuriasis</a:t>
            </a:r>
            <a:r>
              <a:rPr lang="en-GB" sz="2500" dirty="0">
                <a:solidFill>
                  <a:schemeClr val="tx1"/>
                </a:solidFill>
              </a:rPr>
              <a:t>, </a:t>
            </a:r>
            <a:r>
              <a:rPr lang="en-GB" sz="2500" dirty="0" err="1">
                <a:solidFill>
                  <a:schemeClr val="tx1"/>
                </a:solidFill>
              </a:rPr>
              <a:t>strongyloidiasas</a:t>
            </a:r>
            <a:r>
              <a:rPr lang="en-GB" sz="2500" dirty="0">
                <a:solidFill>
                  <a:schemeClr val="tx1"/>
                </a:solidFill>
              </a:rPr>
              <a:t>, taeniasis, </a:t>
            </a:r>
            <a:r>
              <a:rPr lang="en-GB" sz="2500" dirty="0" err="1">
                <a:solidFill>
                  <a:schemeClr val="tx1"/>
                </a:solidFill>
              </a:rPr>
              <a:t>hydatidosis</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b="1" dirty="0">
                <a:solidFill>
                  <a:schemeClr val="tx1"/>
                </a:solidFill>
              </a:rPr>
              <a:t>Air borne diseases </a:t>
            </a:r>
            <a:r>
              <a:rPr lang="en-GB" sz="2500" dirty="0">
                <a:solidFill>
                  <a:schemeClr val="tx1"/>
                </a:solidFill>
              </a:rPr>
              <a:t>such as acute respiratory infections, meningitis tuberculosis and leprosy.</a:t>
            </a:r>
          </a:p>
          <a:p>
            <a:pPr algn="just">
              <a:lnSpc>
                <a:spcPct val="120000"/>
              </a:lnSpc>
              <a:spcBef>
                <a:spcPts val="0"/>
              </a:spcBef>
              <a:buClrTx/>
              <a:buFont typeface="Wingdings" panose="05000000000000000000" pitchFamily="2" charset="2"/>
              <a:buChar char="q"/>
            </a:pPr>
            <a:r>
              <a:rPr lang="en-GB" sz="2500" b="1" dirty="0">
                <a:solidFill>
                  <a:schemeClr val="tx1"/>
                </a:solidFill>
              </a:rPr>
              <a:t>Zoonotic diseases </a:t>
            </a:r>
            <a:r>
              <a:rPr lang="en-GB" sz="2500" dirty="0">
                <a:solidFill>
                  <a:schemeClr val="tx1"/>
                </a:solidFill>
              </a:rPr>
              <a:t>(diseases of contact with animals or animal products. Anthrax brucellosis, </a:t>
            </a:r>
            <a:r>
              <a:rPr lang="en-GB" sz="2500" dirty="0" err="1">
                <a:solidFill>
                  <a:schemeClr val="tx1"/>
                </a:solidFill>
              </a:rPr>
              <a:t>hydatidosis</a:t>
            </a:r>
            <a:r>
              <a:rPr lang="en-GB" sz="2500" dirty="0">
                <a:solidFill>
                  <a:schemeClr val="tx1"/>
                </a:solidFill>
              </a:rPr>
              <a:t>, tetanus.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5300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PATTERNS OF COMMUNICABLE DISEASES IN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Different diseases are common in different places and at different times. </a:t>
            </a:r>
          </a:p>
          <a:p>
            <a:pPr algn="just">
              <a:lnSpc>
                <a:spcPct val="120000"/>
              </a:lnSpc>
              <a:spcBef>
                <a:spcPts val="0"/>
              </a:spcBef>
              <a:buClrTx/>
              <a:buFont typeface="Wingdings" panose="05000000000000000000" pitchFamily="2" charset="2"/>
              <a:buChar char="q"/>
            </a:pPr>
            <a:r>
              <a:rPr lang="en-US" sz="2600" dirty="0">
                <a:solidFill>
                  <a:schemeClr val="tx1"/>
                </a:solidFill>
              </a:rPr>
              <a:t>To understand why this happens, you need to consider </a:t>
            </a:r>
            <a:r>
              <a:rPr lang="en-US" sz="2600" b="1" u="sng" dirty="0">
                <a:solidFill>
                  <a:schemeClr val="tx1"/>
                </a:solidFill>
              </a:rPr>
              <a:t>(a) </a:t>
            </a:r>
            <a:r>
              <a:rPr lang="en-US" sz="2600" dirty="0">
                <a:solidFill>
                  <a:schemeClr val="tx1"/>
                </a:solidFill>
              </a:rPr>
              <a:t>the disease causative organisms </a:t>
            </a:r>
            <a:r>
              <a:rPr lang="en-US" sz="2600" b="1" dirty="0">
                <a:solidFill>
                  <a:schemeClr val="tx1"/>
                </a:solidFill>
              </a:rPr>
              <a:t>(the agents); </a:t>
            </a:r>
            <a:r>
              <a:rPr lang="en-US" sz="2600" b="1" u="sng" dirty="0">
                <a:solidFill>
                  <a:schemeClr val="tx1"/>
                </a:solidFill>
              </a:rPr>
              <a:t>(b)</a:t>
            </a:r>
            <a:r>
              <a:rPr lang="en-US" sz="2600" b="1" dirty="0">
                <a:solidFill>
                  <a:schemeClr val="tx1"/>
                </a:solidFill>
              </a:rPr>
              <a:t> </a:t>
            </a:r>
            <a:r>
              <a:rPr lang="en-US" sz="2600" dirty="0">
                <a:solidFill>
                  <a:schemeClr val="tx1"/>
                </a:solidFill>
              </a:rPr>
              <a:t>the people they infect </a:t>
            </a:r>
            <a:r>
              <a:rPr lang="en-US" sz="2600" b="1" dirty="0">
                <a:solidFill>
                  <a:schemeClr val="tx1"/>
                </a:solidFill>
              </a:rPr>
              <a:t>(the hosts); </a:t>
            </a:r>
            <a:r>
              <a:rPr lang="en-US" sz="2600" dirty="0">
                <a:solidFill>
                  <a:schemeClr val="tx1"/>
                </a:solidFill>
              </a:rPr>
              <a:t>and </a:t>
            </a:r>
            <a:r>
              <a:rPr lang="en-US" sz="2600" b="1" u="sng" dirty="0">
                <a:solidFill>
                  <a:schemeClr val="tx1"/>
                </a:solidFill>
              </a:rPr>
              <a:t>(c)</a:t>
            </a:r>
            <a:r>
              <a:rPr lang="en-US" sz="2600" dirty="0">
                <a:solidFill>
                  <a:schemeClr val="tx1"/>
                </a:solidFill>
              </a:rPr>
              <a:t> the surroundings in which they live </a:t>
            </a:r>
            <a:r>
              <a:rPr lang="en-US" sz="2600" b="1" dirty="0">
                <a:solidFill>
                  <a:schemeClr val="tx1"/>
                </a:solidFill>
              </a:rPr>
              <a:t>(the environment) </a:t>
            </a:r>
            <a:r>
              <a:rPr lang="en-US" sz="2600" dirty="0">
                <a:solidFill>
                  <a:schemeClr val="tx1"/>
                </a:solidFill>
              </a:rPr>
              <a:t>that make it favourable or unfavourable for the transmission of the agent. </a:t>
            </a:r>
          </a:p>
          <a:p>
            <a:pPr algn="just">
              <a:lnSpc>
                <a:spcPct val="120000"/>
              </a:lnSpc>
              <a:spcBef>
                <a:spcPts val="0"/>
              </a:spcBef>
              <a:buClrTx/>
              <a:buFont typeface="Wingdings" panose="05000000000000000000" pitchFamily="2" charset="2"/>
              <a:buChar char="q"/>
            </a:pPr>
            <a:r>
              <a:rPr lang="en-US" sz="2600" dirty="0">
                <a:solidFill>
                  <a:schemeClr val="tx1"/>
                </a:solidFill>
              </a:rPr>
              <a:t>A delicate </a:t>
            </a:r>
            <a:r>
              <a:rPr lang="en-US" sz="2600" b="1" dirty="0">
                <a:solidFill>
                  <a:schemeClr val="tx1"/>
                </a:solidFill>
              </a:rPr>
              <a:t>balance</a:t>
            </a:r>
            <a:r>
              <a:rPr lang="en-US" sz="2600" dirty="0">
                <a:solidFill>
                  <a:schemeClr val="tx1"/>
                </a:solidFill>
              </a:rPr>
              <a:t> exists between the agent, the host and the environment and it can change in different ways.</a:t>
            </a:r>
          </a:p>
          <a:p>
            <a:pPr algn="just">
              <a:lnSpc>
                <a:spcPct val="120000"/>
              </a:lnSpc>
              <a:spcBef>
                <a:spcPts val="0"/>
              </a:spcBef>
              <a:buClrTx/>
              <a:buFont typeface="Wingdings" panose="05000000000000000000" pitchFamily="2" charset="2"/>
              <a:buChar char="q"/>
            </a:pPr>
            <a:r>
              <a:rPr lang="en-US" sz="2600" dirty="0">
                <a:solidFill>
                  <a:schemeClr val="tx1"/>
                </a:solidFill>
              </a:rPr>
              <a:t> For instance, </a:t>
            </a:r>
            <a:r>
              <a:rPr lang="en-US" sz="2600" b="1" dirty="0">
                <a:solidFill>
                  <a:schemeClr val="tx1"/>
                </a:solidFill>
              </a:rPr>
              <a:t>the agent </a:t>
            </a:r>
            <a:r>
              <a:rPr lang="en-US" sz="2600" dirty="0">
                <a:solidFill>
                  <a:schemeClr val="tx1"/>
                </a:solidFill>
              </a:rPr>
              <a:t>needs a suitable environment in which to grow and multiply and thus be able to spread and infect other hosts. If the environment does not support the agent it dies or transforms to a dormant state. </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b="1" dirty="0">
                <a:solidFill>
                  <a:schemeClr val="tx1"/>
                </a:solidFill>
              </a:rPr>
              <a:t>host</a:t>
            </a:r>
            <a:r>
              <a:rPr lang="en-US" sz="2600" dirty="0">
                <a:solidFill>
                  <a:schemeClr val="tx1"/>
                </a:solidFill>
              </a:rPr>
              <a:t> (person) is also affected by the environment. For example, a person may live in a hot, wet climate where there are many mosquitoes. </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48579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However they can change this environment by draining swamps, clearing the vegetation and adding competing hosts such as animals. </a:t>
            </a:r>
          </a:p>
          <a:p>
            <a:pPr algn="just">
              <a:lnSpc>
                <a:spcPct val="120000"/>
              </a:lnSpc>
              <a:spcBef>
                <a:spcPts val="0"/>
              </a:spcBef>
              <a:buClrTx/>
              <a:buFont typeface="Wingdings" panose="05000000000000000000" pitchFamily="2" charset="2"/>
              <a:buChar char="q"/>
            </a:pPr>
            <a:r>
              <a:rPr lang="en-US" sz="2500" dirty="0">
                <a:solidFill>
                  <a:schemeClr val="tx1"/>
                </a:solidFill>
              </a:rPr>
              <a:t>If the balance is shifted </a:t>
            </a:r>
            <a:r>
              <a:rPr lang="en-US" sz="2500" b="1" dirty="0">
                <a:solidFill>
                  <a:schemeClr val="tx1"/>
                </a:solidFill>
              </a:rPr>
              <a:t>against the agent</a:t>
            </a:r>
            <a:r>
              <a:rPr lang="en-US" sz="2500" dirty="0">
                <a:solidFill>
                  <a:schemeClr val="tx1"/>
                </a:solidFill>
              </a:rPr>
              <a:t>, the disease will be controlled and the number of cases will go down. </a:t>
            </a:r>
          </a:p>
          <a:p>
            <a:pPr algn="just">
              <a:lnSpc>
                <a:spcPct val="120000"/>
              </a:lnSpc>
              <a:spcBef>
                <a:spcPts val="0"/>
              </a:spcBef>
              <a:buClrTx/>
              <a:buFont typeface="Wingdings" panose="05000000000000000000" pitchFamily="2" charset="2"/>
              <a:buChar char="q"/>
            </a:pPr>
            <a:r>
              <a:rPr lang="en-US" sz="2500" dirty="0">
                <a:solidFill>
                  <a:schemeClr val="tx1"/>
                </a:solidFill>
              </a:rPr>
              <a:t>When the balance between the agent, the host and the environment is fairly constant, you tend to see approximately the same number of cases of the disease every month. When this happens the disease is said to be </a:t>
            </a:r>
            <a:r>
              <a:rPr lang="en-US" sz="2500" b="1" dirty="0">
                <a:solidFill>
                  <a:schemeClr val="tx1"/>
                </a:solidFill>
              </a:rPr>
              <a:t>endemic. </a:t>
            </a:r>
          </a:p>
          <a:p>
            <a:pPr algn="just">
              <a:lnSpc>
                <a:spcPct val="120000"/>
              </a:lnSpc>
              <a:spcBef>
                <a:spcPts val="0"/>
              </a:spcBef>
              <a:buClrTx/>
              <a:buFont typeface="Wingdings" panose="05000000000000000000" pitchFamily="2" charset="2"/>
              <a:buChar char="q"/>
            </a:pPr>
            <a:r>
              <a:rPr lang="en-US" sz="2500" dirty="0">
                <a:solidFill>
                  <a:schemeClr val="tx1"/>
                </a:solidFill>
              </a:rPr>
              <a:t>When the balance is shifted in </a:t>
            </a:r>
            <a:r>
              <a:rPr lang="en-US" sz="2500" b="1" dirty="0">
                <a:solidFill>
                  <a:schemeClr val="tx1"/>
                </a:solidFill>
              </a:rPr>
              <a:t>favour of the agent </a:t>
            </a:r>
            <a:r>
              <a:rPr lang="en-US" sz="2500" dirty="0">
                <a:solidFill>
                  <a:schemeClr val="tx1"/>
                </a:solidFill>
              </a:rPr>
              <a:t>(organism), for example, when many nonimmune children have been born in an area since the last measles epidemic, a large number of cases of measles may occur in a short time. This is called an </a:t>
            </a:r>
            <a:r>
              <a:rPr lang="en-US" sz="2500" b="1" dirty="0">
                <a:solidFill>
                  <a:schemeClr val="tx1"/>
                </a:solidFill>
              </a:rPr>
              <a:t>epidemic</a:t>
            </a:r>
            <a:r>
              <a:rPr lang="en-US" sz="2500" dirty="0">
                <a:solidFill>
                  <a:schemeClr val="tx1"/>
                </a:solidFill>
              </a:rPr>
              <a:t>. Epidemic diseases occur during certain periods or seasons and cause sudden deaths and much suffering in the community.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744037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An </a:t>
            </a:r>
            <a:r>
              <a:rPr lang="en-US" sz="2500" b="1" dirty="0">
                <a:solidFill>
                  <a:schemeClr val="tx1"/>
                </a:solidFill>
              </a:rPr>
              <a:t>endemic</a:t>
            </a:r>
            <a:r>
              <a:rPr lang="en-US" sz="2500" dirty="0">
                <a:solidFill>
                  <a:schemeClr val="tx1"/>
                </a:solidFill>
              </a:rPr>
              <a:t> disease can be termed as that which occurs in a given population at a constant rate over a period of several years.</a:t>
            </a:r>
          </a:p>
          <a:p>
            <a:pPr algn="just">
              <a:lnSpc>
                <a:spcPct val="120000"/>
              </a:lnSpc>
              <a:spcBef>
                <a:spcPts val="0"/>
              </a:spcBef>
              <a:buClrTx/>
              <a:buFont typeface="Wingdings" panose="05000000000000000000" pitchFamily="2" charset="2"/>
              <a:buChar char="q"/>
            </a:pPr>
            <a:r>
              <a:rPr lang="en-US" sz="2500" dirty="0">
                <a:solidFill>
                  <a:schemeClr val="tx1"/>
                </a:solidFill>
              </a:rPr>
              <a:t> An </a:t>
            </a:r>
            <a:r>
              <a:rPr lang="en-US" sz="2500" b="1" dirty="0">
                <a:solidFill>
                  <a:schemeClr val="tx1"/>
                </a:solidFill>
              </a:rPr>
              <a:t>epidemic</a:t>
            </a:r>
            <a:r>
              <a:rPr lang="en-US" sz="2500" dirty="0">
                <a:solidFill>
                  <a:schemeClr val="tx1"/>
                </a:solidFill>
              </a:rPr>
              <a:t> disease is that which occurs in a population at a higher rate than is usually the normal for that population over a given time interval. </a:t>
            </a:r>
          </a:p>
          <a:p>
            <a:pPr algn="just">
              <a:lnSpc>
                <a:spcPct val="120000"/>
              </a:lnSpc>
              <a:spcBef>
                <a:spcPts val="0"/>
              </a:spcBef>
              <a:buClrTx/>
              <a:buFont typeface="Wingdings" panose="05000000000000000000" pitchFamily="2" charset="2"/>
              <a:buChar char="q"/>
            </a:pPr>
            <a:r>
              <a:rPr lang="en-US" sz="2500" dirty="0">
                <a:solidFill>
                  <a:schemeClr val="tx1"/>
                </a:solidFill>
              </a:rPr>
              <a:t>Some Common Epidemic Diseases in Kenya </a:t>
            </a:r>
          </a:p>
          <a:p>
            <a:pPr algn="just">
              <a:lnSpc>
                <a:spcPct val="120000"/>
              </a:lnSpc>
              <a:spcBef>
                <a:spcPts val="0"/>
              </a:spcBef>
              <a:buClrTx/>
              <a:buFont typeface="Wingdings" panose="05000000000000000000" pitchFamily="2" charset="2"/>
              <a:buChar char="ü"/>
            </a:pPr>
            <a:r>
              <a:rPr lang="en-US" sz="2500" dirty="0">
                <a:solidFill>
                  <a:schemeClr val="tx1"/>
                </a:solidFill>
              </a:rPr>
              <a:t>Cholera </a:t>
            </a:r>
          </a:p>
          <a:p>
            <a:pPr algn="just">
              <a:lnSpc>
                <a:spcPct val="120000"/>
              </a:lnSpc>
              <a:spcBef>
                <a:spcPts val="0"/>
              </a:spcBef>
              <a:buClrTx/>
              <a:buFont typeface="Wingdings" panose="05000000000000000000" pitchFamily="2" charset="2"/>
              <a:buChar char="ü"/>
            </a:pPr>
            <a:r>
              <a:rPr lang="en-US" sz="2500" dirty="0">
                <a:solidFill>
                  <a:schemeClr val="tx1"/>
                </a:solidFill>
              </a:rPr>
              <a:t>Typhoid fever </a:t>
            </a:r>
          </a:p>
          <a:p>
            <a:pPr algn="just">
              <a:lnSpc>
                <a:spcPct val="120000"/>
              </a:lnSpc>
              <a:spcBef>
                <a:spcPts val="0"/>
              </a:spcBef>
              <a:buClrTx/>
              <a:buFont typeface="Wingdings" panose="05000000000000000000" pitchFamily="2" charset="2"/>
              <a:buChar char="ü"/>
            </a:pPr>
            <a:r>
              <a:rPr lang="en-US" sz="2500" dirty="0">
                <a:solidFill>
                  <a:schemeClr val="tx1"/>
                </a:solidFill>
              </a:rPr>
              <a:t> Highland malaria</a:t>
            </a:r>
          </a:p>
          <a:p>
            <a:pPr algn="just">
              <a:lnSpc>
                <a:spcPct val="120000"/>
              </a:lnSpc>
              <a:spcBef>
                <a:spcPts val="0"/>
              </a:spcBef>
              <a:buClrTx/>
              <a:buFont typeface="Wingdings" panose="05000000000000000000" pitchFamily="2" charset="2"/>
              <a:buChar char="ü"/>
            </a:pPr>
            <a:r>
              <a:rPr lang="en-US" sz="2500" dirty="0">
                <a:solidFill>
                  <a:schemeClr val="tx1"/>
                </a:solidFill>
              </a:rPr>
              <a:t> Acute bacterial meningitis </a:t>
            </a:r>
          </a:p>
          <a:p>
            <a:pPr algn="just">
              <a:lnSpc>
                <a:spcPct val="120000"/>
              </a:lnSpc>
              <a:spcBef>
                <a:spcPts val="0"/>
              </a:spcBef>
              <a:buClrTx/>
              <a:buFont typeface="Wingdings" panose="05000000000000000000" pitchFamily="2" charset="2"/>
              <a:buChar char="q"/>
            </a:pPr>
            <a:r>
              <a:rPr lang="en-US" sz="2500" dirty="0">
                <a:solidFill>
                  <a:schemeClr val="tx1"/>
                </a:solidFill>
              </a:rPr>
              <a:t>In Kenya, malaria is endemic in the lowlands, such as the Tana River basin, the coastal strip, and the Lake Victoria region.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6904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Schistosomiasis which is related to water use is endemic around the Lake Victoria region and the </a:t>
            </a:r>
            <a:r>
              <a:rPr lang="en-US" sz="2500" dirty="0" err="1">
                <a:solidFill>
                  <a:schemeClr val="tx1"/>
                </a:solidFill>
              </a:rPr>
              <a:t>Mwea</a:t>
            </a:r>
            <a:r>
              <a:rPr lang="en-US" sz="2500" dirty="0">
                <a:solidFill>
                  <a:schemeClr val="tx1"/>
                </a:solidFill>
              </a:rPr>
              <a:t> irrigation scheme. </a:t>
            </a:r>
          </a:p>
          <a:p>
            <a:pPr algn="just">
              <a:lnSpc>
                <a:spcPct val="120000"/>
              </a:lnSpc>
              <a:spcBef>
                <a:spcPts val="0"/>
              </a:spcBef>
              <a:buClrTx/>
              <a:buFont typeface="Wingdings" panose="05000000000000000000" pitchFamily="2" charset="2"/>
              <a:buChar char="q"/>
            </a:pPr>
            <a:r>
              <a:rPr lang="en-US" sz="2500" dirty="0">
                <a:solidFill>
                  <a:schemeClr val="tx1"/>
                </a:solidFill>
              </a:rPr>
              <a:t>Leishmaniasis is endemic in Baringo, along Tana River, and along the River Athi  in Machakos.  </a:t>
            </a:r>
          </a:p>
          <a:p>
            <a:pPr algn="just">
              <a:lnSpc>
                <a:spcPct val="120000"/>
              </a:lnSpc>
              <a:spcBef>
                <a:spcPts val="0"/>
              </a:spcBef>
              <a:buClrTx/>
              <a:buFont typeface="Wingdings" panose="05000000000000000000" pitchFamily="2" charset="2"/>
              <a:buChar char="q"/>
            </a:pPr>
            <a:r>
              <a:rPr lang="en-US" sz="2500" dirty="0">
                <a:solidFill>
                  <a:schemeClr val="tx1"/>
                </a:solidFill>
              </a:rPr>
              <a:t>In some parts of the country, some disease outbreaks occur only occasionally without a regular pattern. Such diseases are said to be </a:t>
            </a:r>
            <a:r>
              <a:rPr lang="en-US" sz="2500" b="1" dirty="0">
                <a:solidFill>
                  <a:schemeClr val="tx1"/>
                </a:solidFill>
              </a:rPr>
              <a:t>sporadic </a:t>
            </a:r>
            <a:r>
              <a:rPr lang="en-US" sz="2500" dirty="0">
                <a:solidFill>
                  <a:schemeClr val="tx1"/>
                </a:solidFill>
              </a:rPr>
              <a:t>in their occurrence. </a:t>
            </a:r>
          </a:p>
          <a:p>
            <a:pPr algn="just">
              <a:lnSpc>
                <a:spcPct val="120000"/>
              </a:lnSpc>
              <a:spcBef>
                <a:spcPts val="0"/>
              </a:spcBef>
              <a:buClrTx/>
              <a:buFont typeface="Wingdings" panose="05000000000000000000" pitchFamily="2" charset="2"/>
              <a:buChar char="q"/>
            </a:pPr>
            <a:r>
              <a:rPr lang="en-US" sz="2600" dirty="0">
                <a:solidFill>
                  <a:schemeClr val="tx1"/>
                </a:solidFill>
              </a:rPr>
              <a:t>NB: </a:t>
            </a:r>
            <a:r>
              <a:rPr lang="en-US" sz="2600" b="1" dirty="0">
                <a:solidFill>
                  <a:schemeClr val="tx1"/>
                </a:solidFill>
              </a:rPr>
              <a:t>Agent: </a:t>
            </a:r>
            <a:r>
              <a:rPr lang="en-US" sz="2600" dirty="0">
                <a:solidFill>
                  <a:schemeClr val="tx1"/>
                </a:solidFill>
              </a:rPr>
              <a:t>Is an organism mainly a micro-organism but including helminths that is capable of producing the disease.</a:t>
            </a:r>
          </a:p>
          <a:p>
            <a:pPr algn="just">
              <a:lnSpc>
                <a:spcPct val="120000"/>
              </a:lnSpc>
              <a:spcBef>
                <a:spcPts val="0"/>
              </a:spcBef>
              <a:buClrTx/>
              <a:buFont typeface="Wingdings" panose="05000000000000000000" pitchFamily="2" charset="2"/>
              <a:buChar char="q"/>
            </a:pPr>
            <a:r>
              <a:rPr lang="en-US" sz="2600" b="1" dirty="0">
                <a:solidFill>
                  <a:schemeClr val="tx1"/>
                </a:solidFill>
              </a:rPr>
              <a:t>Reservoir or definitive host: </a:t>
            </a:r>
            <a:r>
              <a:rPr lang="en-US" sz="2600" dirty="0">
                <a:solidFill>
                  <a:schemeClr val="tx1"/>
                </a:solidFill>
              </a:rPr>
              <a:t>Is any human, animal, arthropod, plant, or soil in which an agent normally lives and multiplies and on which it depends primarily for survival reproducing in such a manner that it can be transmitted to a susceptible host.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52333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HOST AND INFECTION</a:t>
            </a:r>
          </a:p>
          <a:p>
            <a:pPr algn="just">
              <a:lnSpc>
                <a:spcPct val="120000"/>
              </a:lnSpc>
              <a:spcBef>
                <a:spcPts val="0"/>
              </a:spcBef>
              <a:buClrTx/>
              <a:buFont typeface="Wingdings" panose="05000000000000000000" pitchFamily="2" charset="2"/>
              <a:buChar char="q"/>
            </a:pPr>
            <a:r>
              <a:rPr lang="en-US" sz="2500" dirty="0">
                <a:solidFill>
                  <a:schemeClr val="tx1"/>
                </a:solidFill>
              </a:rPr>
              <a:t>A person who is invaded by a disease micro-organism is called a </a:t>
            </a:r>
            <a:r>
              <a:rPr lang="en-US" sz="2500" b="1" dirty="0">
                <a:solidFill>
                  <a:schemeClr val="tx1"/>
                </a:solidFill>
              </a:rPr>
              <a:t>host. </a:t>
            </a:r>
          </a:p>
          <a:p>
            <a:pPr algn="just">
              <a:lnSpc>
                <a:spcPct val="120000"/>
              </a:lnSpc>
              <a:spcBef>
                <a:spcPts val="0"/>
              </a:spcBef>
              <a:buClrTx/>
              <a:buFont typeface="Wingdings" panose="05000000000000000000" pitchFamily="2" charset="2"/>
              <a:buChar char="q"/>
            </a:pPr>
            <a:r>
              <a:rPr lang="en-US" sz="2500" dirty="0">
                <a:solidFill>
                  <a:schemeClr val="tx1"/>
                </a:solidFill>
              </a:rPr>
              <a:t>An </a:t>
            </a:r>
            <a:r>
              <a:rPr lang="en-US" sz="2500" b="1" dirty="0">
                <a:solidFill>
                  <a:schemeClr val="tx1"/>
                </a:solidFill>
              </a:rPr>
              <a:t>infection</a:t>
            </a:r>
            <a:r>
              <a:rPr lang="en-US" sz="2500" dirty="0">
                <a:solidFill>
                  <a:schemeClr val="tx1"/>
                </a:solidFill>
              </a:rPr>
              <a:t> occurs when this micro-organism begins to reproduce (multiply) and grow. </a:t>
            </a:r>
          </a:p>
          <a:p>
            <a:pPr algn="just">
              <a:lnSpc>
                <a:spcPct val="120000"/>
              </a:lnSpc>
              <a:spcBef>
                <a:spcPts val="0"/>
              </a:spcBef>
              <a:buClrTx/>
              <a:buFont typeface="Wingdings" panose="05000000000000000000" pitchFamily="2" charset="2"/>
              <a:buChar char="q"/>
            </a:pPr>
            <a:r>
              <a:rPr lang="en-US" sz="2500" dirty="0">
                <a:solidFill>
                  <a:schemeClr val="tx1"/>
                </a:solidFill>
              </a:rPr>
              <a:t>When an organism infects a person, there are three possible </a:t>
            </a:r>
            <a:r>
              <a:rPr lang="en-US" sz="2500" b="1" dirty="0">
                <a:solidFill>
                  <a:schemeClr val="tx1"/>
                </a:solidFill>
              </a:rPr>
              <a:t>stages</a:t>
            </a:r>
            <a:r>
              <a:rPr lang="en-US" sz="2500" dirty="0">
                <a:solidFill>
                  <a:schemeClr val="tx1"/>
                </a:solidFill>
              </a:rPr>
              <a:t> to consider: </a:t>
            </a:r>
          </a:p>
          <a:p>
            <a:pPr marL="0" indent="0" algn="just">
              <a:lnSpc>
                <a:spcPct val="120000"/>
              </a:lnSpc>
              <a:spcBef>
                <a:spcPts val="0"/>
              </a:spcBef>
              <a:buClrTx/>
              <a:buNone/>
            </a:pPr>
            <a:r>
              <a:rPr lang="en-US" sz="2500" b="1" dirty="0">
                <a:solidFill>
                  <a:schemeClr val="tx1"/>
                </a:solidFill>
              </a:rPr>
              <a:t>Incubation Period  </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the time between infection and the appearance of symptoms and signs of an illness.</a:t>
            </a:r>
          </a:p>
          <a:p>
            <a:pPr algn="just">
              <a:lnSpc>
                <a:spcPct val="120000"/>
              </a:lnSpc>
              <a:spcBef>
                <a:spcPts val="0"/>
              </a:spcBef>
              <a:buClrTx/>
              <a:buFont typeface="Wingdings" panose="05000000000000000000" pitchFamily="2" charset="2"/>
              <a:buChar char="q"/>
            </a:pPr>
            <a:r>
              <a:rPr lang="en-US" sz="2500" dirty="0">
                <a:solidFill>
                  <a:schemeClr val="tx1"/>
                </a:solidFill>
              </a:rPr>
              <a:t>During the incubation period the host does not realize that they have an infection until several days later when detectable symptoms and signs of the illness occur.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26518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Sub-clinical Infection  </a:t>
            </a:r>
          </a:p>
          <a:p>
            <a:pPr algn="just">
              <a:lnSpc>
                <a:spcPct val="120000"/>
              </a:lnSpc>
              <a:spcBef>
                <a:spcPts val="0"/>
              </a:spcBef>
              <a:buClrTx/>
              <a:buFont typeface="Wingdings" panose="05000000000000000000" pitchFamily="2" charset="2"/>
              <a:buChar char="q"/>
            </a:pPr>
            <a:r>
              <a:rPr lang="en-US" sz="2500" dirty="0">
                <a:solidFill>
                  <a:schemeClr val="tx1"/>
                </a:solidFill>
              </a:rPr>
              <a:t>At this stage, infection does not produce clear signs and symptoms. The host's immune system is trying to fight off the agent. In some cases, the organism is overcome by the host immune cells hence no signs and symptoms are felt and the infection process is terminated.   </a:t>
            </a:r>
          </a:p>
          <a:p>
            <a:pPr marL="0" indent="0" algn="just">
              <a:lnSpc>
                <a:spcPct val="120000"/>
              </a:lnSpc>
              <a:spcBef>
                <a:spcPts val="0"/>
              </a:spcBef>
              <a:buClrTx/>
              <a:buNone/>
            </a:pPr>
            <a:r>
              <a:rPr lang="en-US" sz="2500" b="1" dirty="0">
                <a:solidFill>
                  <a:schemeClr val="tx1"/>
                </a:solidFill>
              </a:rPr>
              <a:t>Clinical Infection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period when the host develops detectable symptoms and signs of an illness. At this time the agent has multiplied within the host overcoming the host's immune system and has started causing abnormal functioning of some body cells and tissues. This produces overt signs and symptoms of the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480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study of distribution and determinants of health and disease states in human populations</a:t>
            </a:r>
          </a:p>
          <a:p>
            <a:pPr marL="0" indent="0" algn="ctr">
              <a:lnSpc>
                <a:spcPct val="120000"/>
              </a:lnSpc>
              <a:spcBef>
                <a:spcPts val="0"/>
              </a:spcBef>
              <a:buClrTx/>
              <a:buNone/>
            </a:pP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 The study of the factors that influence the occurrence and distribution of disease among the human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It studies the </a:t>
            </a:r>
            <a:r>
              <a:rPr lang="en-US" sz="2500" b="1" dirty="0">
                <a:solidFill>
                  <a:schemeClr val="tx1"/>
                </a:solidFill>
              </a:rPr>
              <a:t>disease distribution </a:t>
            </a:r>
            <a:r>
              <a:rPr lang="en-US" sz="2500" dirty="0">
                <a:solidFill>
                  <a:schemeClr val="tx1"/>
                </a:solidFill>
              </a:rPr>
              <a:t>and </a:t>
            </a:r>
            <a:r>
              <a:rPr lang="en-US" sz="2500" b="1" dirty="0">
                <a:solidFill>
                  <a:schemeClr val="tx1"/>
                </a:solidFill>
              </a:rPr>
              <a:t>determinants</a:t>
            </a:r>
            <a:r>
              <a:rPr lang="en-US" sz="2500" dirty="0">
                <a:solidFill>
                  <a:schemeClr val="tx1"/>
                </a:solidFill>
              </a:rPr>
              <a:t> in the populations. </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tend to use the 5 W’s in characterizing epidemiologic events: diagnosis or health event (</a:t>
            </a:r>
            <a:r>
              <a:rPr lang="en-US" sz="2500" b="1" dirty="0">
                <a:solidFill>
                  <a:schemeClr val="tx1"/>
                </a:solidFill>
              </a:rPr>
              <a:t>what</a:t>
            </a:r>
            <a:r>
              <a:rPr lang="en-US" sz="2500" dirty="0">
                <a:solidFill>
                  <a:schemeClr val="tx1"/>
                </a:solidFill>
              </a:rPr>
              <a:t>), person (</a:t>
            </a:r>
            <a:r>
              <a:rPr lang="en-US" sz="2500" b="1" dirty="0">
                <a:solidFill>
                  <a:schemeClr val="tx1"/>
                </a:solidFill>
              </a:rPr>
              <a:t>who</a:t>
            </a:r>
            <a:r>
              <a:rPr lang="en-US" sz="2500" dirty="0">
                <a:solidFill>
                  <a:schemeClr val="tx1"/>
                </a:solidFill>
              </a:rPr>
              <a:t>), place (</a:t>
            </a:r>
            <a:r>
              <a:rPr lang="en-US" sz="2500" b="1" dirty="0">
                <a:solidFill>
                  <a:schemeClr val="tx1"/>
                </a:solidFill>
              </a:rPr>
              <a:t>where</a:t>
            </a:r>
            <a:r>
              <a:rPr lang="en-US" sz="2500" dirty="0">
                <a:solidFill>
                  <a:schemeClr val="tx1"/>
                </a:solidFill>
              </a:rPr>
              <a:t>), time (</a:t>
            </a:r>
            <a:r>
              <a:rPr lang="en-US" sz="2500" b="1" dirty="0">
                <a:solidFill>
                  <a:schemeClr val="tx1"/>
                </a:solidFill>
              </a:rPr>
              <a:t>when</a:t>
            </a:r>
            <a:r>
              <a:rPr lang="en-US" sz="2500" dirty="0">
                <a:solidFill>
                  <a:schemeClr val="tx1"/>
                </a:solidFill>
              </a:rPr>
              <a:t>), and causes, risk factors, and modes of transmission (</a:t>
            </a:r>
            <a:r>
              <a:rPr lang="en-US" sz="2500" b="1" dirty="0">
                <a:solidFill>
                  <a:schemeClr val="tx1"/>
                </a:solidFill>
              </a:rPr>
              <a:t>why/how</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It is also important to note that although epidemiology is a discipline, it has an Historical Evolution. Epidemiology’s roots are nearly 2500 years old.</a:t>
            </a:r>
          </a:p>
          <a:p>
            <a:pPr algn="just">
              <a:lnSpc>
                <a:spcPct val="120000"/>
              </a:lnSpc>
              <a:spcBef>
                <a:spcPts val="0"/>
              </a:spcBef>
              <a:buClrTx/>
              <a:buFont typeface="Wingdings" panose="05000000000000000000" pitchFamily="2" charset="2"/>
              <a:buChar char="q"/>
            </a:pPr>
            <a:r>
              <a:rPr lang="en-US" sz="2500" b="1" dirty="0">
                <a:solidFill>
                  <a:schemeClr val="tx1"/>
                </a:solidFill>
              </a:rPr>
              <a:t>Disease</a:t>
            </a:r>
            <a:r>
              <a:rPr lang="en-US" sz="2500" dirty="0">
                <a:solidFill>
                  <a:schemeClr val="tx1"/>
                </a:solidFill>
              </a:rPr>
              <a:t> is the inability of the individual to function, physically, mentally and socially at a level that is both individually satisfying and appropriate to the stage of growth and development of the individual. (Hardley,1974).</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26968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It is important for you to understand these stages because:</a:t>
            </a:r>
          </a:p>
          <a:p>
            <a:pPr algn="just">
              <a:lnSpc>
                <a:spcPct val="120000"/>
              </a:lnSpc>
              <a:spcBef>
                <a:spcPts val="0"/>
              </a:spcBef>
              <a:buClrTx/>
              <a:buFont typeface="Wingdings" panose="05000000000000000000" pitchFamily="2" charset="2"/>
              <a:buChar char="q"/>
            </a:pPr>
            <a:r>
              <a:rPr lang="en-US" sz="2500" dirty="0">
                <a:solidFill>
                  <a:schemeClr val="tx1"/>
                </a:solidFill>
              </a:rPr>
              <a:t>People with symptoms are easier to identify as they come to your health facilities for treatment. </a:t>
            </a:r>
          </a:p>
          <a:p>
            <a:pPr algn="just">
              <a:lnSpc>
                <a:spcPct val="120000"/>
              </a:lnSpc>
              <a:spcBef>
                <a:spcPts val="0"/>
              </a:spcBef>
              <a:buClrTx/>
              <a:buFont typeface="Wingdings" panose="05000000000000000000" pitchFamily="2" charset="2"/>
              <a:buChar char="q"/>
            </a:pPr>
            <a:r>
              <a:rPr lang="en-US" sz="2500" dirty="0">
                <a:solidFill>
                  <a:schemeClr val="tx1"/>
                </a:solidFill>
              </a:rPr>
              <a:t>People with subclinical infections do not always know they are infected and hence are a danger to other people. They are also difficult to detect in the general population without special tests. </a:t>
            </a:r>
          </a:p>
          <a:p>
            <a:pPr algn="just">
              <a:lnSpc>
                <a:spcPct val="120000"/>
              </a:lnSpc>
              <a:spcBef>
                <a:spcPts val="0"/>
              </a:spcBef>
              <a:buClrTx/>
              <a:buFont typeface="Wingdings" panose="05000000000000000000" pitchFamily="2" charset="2"/>
              <a:buChar char="q"/>
            </a:pPr>
            <a:r>
              <a:rPr lang="en-US" sz="2500" dirty="0">
                <a:solidFill>
                  <a:schemeClr val="tx1"/>
                </a:solidFill>
              </a:rPr>
              <a:t>An individual who is suffering from a subclinical infection is also likely to infect others, as in the case of HIV infection. They are therefore known as </a:t>
            </a:r>
            <a:r>
              <a:rPr lang="en-US" sz="2500" b="1" dirty="0">
                <a:solidFill>
                  <a:schemeClr val="tx1"/>
                </a:solidFill>
              </a:rPr>
              <a:t>carriers. </a:t>
            </a:r>
          </a:p>
          <a:p>
            <a:pPr algn="just">
              <a:lnSpc>
                <a:spcPct val="120000"/>
              </a:lnSpc>
              <a:spcBef>
                <a:spcPts val="0"/>
              </a:spcBef>
              <a:buClrTx/>
              <a:buFont typeface="Wingdings" panose="05000000000000000000" pitchFamily="2" charset="2"/>
              <a:buChar char="q"/>
            </a:pPr>
            <a:r>
              <a:rPr lang="en-US" sz="2500" dirty="0">
                <a:solidFill>
                  <a:schemeClr val="tx1"/>
                </a:solidFill>
              </a:rPr>
              <a:t>An individual who develops a clinical or subclinical infection is said to be </a:t>
            </a:r>
            <a:r>
              <a:rPr lang="en-US" sz="2500" b="1" dirty="0">
                <a:solidFill>
                  <a:schemeClr val="tx1"/>
                </a:solidFill>
              </a:rPr>
              <a:t>susceptible</a:t>
            </a:r>
            <a:r>
              <a:rPr lang="en-US" sz="2500" dirty="0">
                <a:solidFill>
                  <a:schemeClr val="tx1"/>
                </a:solidFill>
              </a:rPr>
              <a:t> to the disease. A susceptible individual is one whose body lacks resistance to the disease. Resistance of the body to a disease occurs due to various immunity mechanisms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1115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DISEASE CAUSATION CYCLE</a:t>
            </a:r>
          </a:p>
          <a:p>
            <a:pPr algn="just">
              <a:lnSpc>
                <a:spcPct val="120000"/>
              </a:lnSpc>
              <a:spcBef>
                <a:spcPts val="0"/>
              </a:spcBef>
              <a:buClrTx/>
              <a:buFont typeface="Wingdings" panose="05000000000000000000" pitchFamily="2" charset="2"/>
              <a:buChar char="q"/>
            </a:pPr>
            <a:r>
              <a:rPr lang="en-US" sz="2500" dirty="0">
                <a:solidFill>
                  <a:schemeClr val="tx1"/>
                </a:solidFill>
              </a:rPr>
              <a:t>It is also referred to as an </a:t>
            </a:r>
            <a:r>
              <a:rPr lang="en-US" sz="2500" b="1" dirty="0">
                <a:solidFill>
                  <a:schemeClr val="tx1"/>
                </a:solidFill>
              </a:rPr>
              <a:t>epidemiologic cycle, epidemiologic triangle.</a:t>
            </a:r>
          </a:p>
          <a:p>
            <a:pPr algn="just">
              <a:lnSpc>
                <a:spcPct val="120000"/>
              </a:lnSpc>
              <a:spcBef>
                <a:spcPts val="0"/>
              </a:spcBef>
              <a:buClrTx/>
              <a:buFont typeface="Wingdings" panose="05000000000000000000" pitchFamily="2" charset="2"/>
              <a:buChar char="q"/>
            </a:pPr>
            <a:r>
              <a:rPr lang="en-US" sz="2500" dirty="0">
                <a:solidFill>
                  <a:schemeClr val="tx1"/>
                </a:solidFill>
              </a:rPr>
              <a:t>It is an illustration of the interaction between disease determinant factors.</a:t>
            </a:r>
          </a:p>
          <a:p>
            <a:pPr algn="just">
              <a:lnSpc>
                <a:spcPct val="120000"/>
              </a:lnSpc>
              <a:spcBef>
                <a:spcPts val="0"/>
              </a:spcBef>
              <a:buClrTx/>
              <a:buFont typeface="Wingdings" panose="05000000000000000000" pitchFamily="2" charset="2"/>
              <a:buChar char="q"/>
            </a:pPr>
            <a:r>
              <a:rPr lang="en-US" sz="2500" dirty="0">
                <a:solidFill>
                  <a:schemeClr val="tx1"/>
                </a:solidFill>
              </a:rPr>
              <a:t>The determinant factors are; </a:t>
            </a:r>
            <a:r>
              <a:rPr lang="en-US" sz="2500" u="sng" dirty="0">
                <a:solidFill>
                  <a:schemeClr val="tx1"/>
                </a:solidFill>
              </a:rPr>
              <a:t>the host</a:t>
            </a:r>
            <a:r>
              <a:rPr lang="en-US" sz="2500" dirty="0">
                <a:solidFill>
                  <a:schemeClr val="tx1"/>
                </a:solidFill>
              </a:rPr>
              <a:t>, </a:t>
            </a:r>
            <a:r>
              <a:rPr lang="en-US" sz="2500" u="sng" dirty="0">
                <a:solidFill>
                  <a:schemeClr val="tx1"/>
                </a:solidFill>
              </a:rPr>
              <a:t>agent</a:t>
            </a:r>
            <a:r>
              <a:rPr lang="en-US" sz="2500" dirty="0">
                <a:solidFill>
                  <a:schemeClr val="tx1"/>
                </a:solidFill>
              </a:rPr>
              <a:t> and </a:t>
            </a:r>
            <a:r>
              <a:rPr lang="en-US" sz="2500" u="sng" dirty="0">
                <a:solidFill>
                  <a:schemeClr val="tx1"/>
                </a:solidFill>
              </a:rPr>
              <a:t>environment</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These factors have to be conducive for the disease to occur. </a:t>
            </a:r>
          </a:p>
          <a:p>
            <a:pPr algn="just">
              <a:lnSpc>
                <a:spcPct val="120000"/>
              </a:lnSpc>
              <a:spcBef>
                <a:spcPts val="0"/>
              </a:spcBef>
              <a:buClrTx/>
              <a:buFont typeface="Wingdings" panose="05000000000000000000" pitchFamily="2" charset="2"/>
              <a:buChar char="q"/>
            </a:pPr>
            <a:r>
              <a:rPr lang="en-US" sz="2500" dirty="0">
                <a:solidFill>
                  <a:schemeClr val="tx1"/>
                </a:solidFill>
              </a:rPr>
              <a:t>All communicable diseases require that the 3 factors are present for individuals to be affected.</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571483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457201"/>
            <a:ext cx="6172200" cy="571500"/>
          </a:xfrm>
        </p:spPr>
        <p:txBody>
          <a:bodyPr>
            <a:normAutofit fontScale="90000"/>
          </a:bodyPr>
          <a:lstStyle/>
          <a:p>
            <a:pPr>
              <a:defRPr/>
            </a:pPr>
            <a:r>
              <a:rPr lang="en-US" b="1" dirty="0">
                <a:latin typeface="Trebuchet MS" panose="020B0603020202020204" pitchFamily="34" charset="0"/>
              </a:rPr>
              <a:t>THE DISEASE CAUSATIVE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2152047"/>
              </p:ext>
            </p:extLst>
          </p:nvPr>
        </p:nvGraphicFramePr>
        <p:xfrm>
          <a:off x="457200" y="1028701"/>
          <a:ext cx="8077200" cy="53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3829050"/>
            <a:ext cx="13144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1600" dirty="0">
                <a:solidFill>
                  <a:prstClr val="white"/>
                </a:solidFill>
                <a:latin typeface="Calibri" panose="020F0502020204030204"/>
              </a:rPr>
              <a:t>Vector</a:t>
            </a:r>
          </a:p>
          <a:p>
            <a:pPr algn="ctr" defTabSz="685800">
              <a:defRPr/>
            </a:pPr>
            <a:r>
              <a:rPr lang="en-US" sz="1600" dirty="0">
                <a:solidFill>
                  <a:prstClr val="white"/>
                </a:solidFill>
                <a:latin typeface="Calibri" panose="020F0502020204030204"/>
              </a:rPr>
              <a:t> </a:t>
            </a:r>
          </a:p>
        </p:txBody>
      </p:sp>
      <p:cxnSp>
        <p:nvCxnSpPr>
          <p:cNvPr id="10" name="Straight Connector 9"/>
          <p:cNvCxnSpPr/>
          <p:nvPr/>
        </p:nvCxnSpPr>
        <p:spPr>
          <a:xfrm rot="16200000" flipH="1">
            <a:off x="5029200" y="4229100"/>
            <a:ext cx="514350" cy="514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657600" y="4286250"/>
            <a:ext cx="457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201121" y="3514130"/>
            <a:ext cx="74295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04" name="TextBox 7"/>
          <p:cNvSpPr txBox="1">
            <a:spLocks noChangeArrowheads="1"/>
          </p:cNvSpPr>
          <p:nvPr/>
        </p:nvSpPr>
        <p:spPr bwMode="auto">
          <a:xfrm>
            <a:off x="800100" y="2603401"/>
            <a:ext cx="17145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a:spcBef>
                <a:spcPct val="0"/>
              </a:spcBef>
              <a:buClrTx/>
              <a:buSzTx/>
              <a:buNone/>
            </a:pPr>
            <a:r>
              <a:rPr lang="en-US" altLang="en-US" sz="1350" b="1" dirty="0">
                <a:solidFill>
                  <a:prstClr val="black"/>
                </a:solidFill>
              </a:rPr>
              <a:t>VECTOR</a:t>
            </a:r>
            <a:r>
              <a:rPr lang="en-US" altLang="en-US" sz="1350" dirty="0">
                <a:solidFill>
                  <a:prstClr val="black"/>
                </a:solidFill>
              </a:rPr>
              <a:t>: the vehicle that some agents require so as to be moved from one point to another.</a:t>
            </a:r>
          </a:p>
        </p:txBody>
      </p:sp>
    </p:spTree>
    <p:extLst>
      <p:ext uri="{BB962C8B-B14F-4D97-AF65-F5344CB8AC3E}">
        <p14:creationId xmlns:p14="http://schemas.microsoft.com/office/powerpoint/2010/main" val="365270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dirty="0">
                <a:solidFill>
                  <a:srgbClr val="0070C0"/>
                </a:solidFill>
              </a:rPr>
              <a:t>Types of hosts:</a:t>
            </a:r>
          </a:p>
          <a:p>
            <a:pPr algn="just">
              <a:lnSpc>
                <a:spcPct val="120000"/>
              </a:lnSpc>
              <a:spcBef>
                <a:spcPts val="0"/>
              </a:spcBef>
              <a:buClrTx/>
              <a:buFont typeface="Wingdings" panose="05000000000000000000" pitchFamily="2" charset="2"/>
              <a:buChar char="q"/>
            </a:pPr>
            <a:r>
              <a:rPr lang="en-US" sz="2500" b="1" dirty="0">
                <a:solidFill>
                  <a:schemeClr val="tx1"/>
                </a:solidFill>
              </a:rPr>
              <a:t>Definitive / primary - </a:t>
            </a:r>
            <a:r>
              <a:rPr lang="en-US" sz="2500" dirty="0">
                <a:solidFill>
                  <a:schemeClr val="tx1"/>
                </a:solidFill>
              </a:rPr>
              <a:t>host in which the agent reaches maturity and if applicable reproduces sexually</a:t>
            </a:r>
          </a:p>
          <a:p>
            <a:pPr algn="just">
              <a:lnSpc>
                <a:spcPct val="120000"/>
              </a:lnSpc>
              <a:spcBef>
                <a:spcPts val="0"/>
              </a:spcBef>
              <a:buClrTx/>
              <a:buFont typeface="Wingdings" panose="05000000000000000000" pitchFamily="2" charset="2"/>
              <a:buChar char="q"/>
            </a:pPr>
            <a:r>
              <a:rPr lang="en-US" sz="2500" b="1" dirty="0">
                <a:solidFill>
                  <a:schemeClr val="tx1"/>
                </a:solidFill>
              </a:rPr>
              <a:t>Intermediate /secondary </a:t>
            </a:r>
            <a:r>
              <a:rPr lang="en-US" sz="2500" dirty="0">
                <a:solidFill>
                  <a:schemeClr val="tx1"/>
                </a:solidFill>
              </a:rPr>
              <a:t>- host that harbors agent for a short transition period during which some developmental stage is complete. For trypanosomes, the cause of sleeping sickness, humans are the intermediate host, while the tsetse fly is the definitive host</a:t>
            </a:r>
          </a:p>
          <a:p>
            <a:pPr algn="just">
              <a:lnSpc>
                <a:spcPct val="120000"/>
              </a:lnSpc>
              <a:spcBef>
                <a:spcPts val="0"/>
              </a:spcBef>
              <a:buClrTx/>
              <a:buFont typeface="Wingdings" panose="05000000000000000000" pitchFamily="2" charset="2"/>
              <a:buChar char="q"/>
            </a:pPr>
            <a:r>
              <a:rPr lang="en-US" sz="2500" b="1" dirty="0">
                <a:solidFill>
                  <a:schemeClr val="tx1"/>
                </a:solidFill>
              </a:rPr>
              <a:t>Paratenic / reservoir - </a:t>
            </a:r>
            <a:r>
              <a:rPr lang="en-US" sz="2500" dirty="0">
                <a:solidFill>
                  <a:schemeClr val="tx1"/>
                </a:solidFill>
              </a:rPr>
              <a:t>similar to intermediate but there is no developmental cycle  of the agent. </a:t>
            </a:r>
          </a:p>
          <a:p>
            <a:pPr algn="just">
              <a:lnSpc>
                <a:spcPct val="120000"/>
              </a:lnSpc>
              <a:spcBef>
                <a:spcPts val="0"/>
              </a:spcBef>
              <a:buClrTx/>
              <a:buFont typeface="Wingdings" panose="05000000000000000000" pitchFamily="2" charset="2"/>
              <a:buChar char="q"/>
            </a:pPr>
            <a:r>
              <a:rPr lang="en-US" sz="2500" b="1" dirty="0">
                <a:solidFill>
                  <a:schemeClr val="tx1"/>
                </a:solidFill>
              </a:rPr>
              <a:t>Dead end host / incidental - </a:t>
            </a:r>
            <a:r>
              <a:rPr lang="en-US" sz="2500" dirty="0">
                <a:solidFill>
                  <a:schemeClr val="tx1"/>
                </a:solidFill>
              </a:rPr>
              <a:t>an intermediate host that does not allow transmission to definitive host. humans are dead-end hosts for Echinococcus canine tapeworms. As infected humans are not usually eaten by dogs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12275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THE DISEASE TRANSMISSION CYCLE</a:t>
            </a:r>
          </a:p>
          <a:p>
            <a:pPr algn="just">
              <a:lnSpc>
                <a:spcPct val="120000"/>
              </a:lnSpc>
              <a:spcBef>
                <a:spcPts val="0"/>
              </a:spcBef>
              <a:buClrTx/>
              <a:buFont typeface="Wingdings" panose="05000000000000000000" pitchFamily="2" charset="2"/>
              <a:buChar char="q"/>
            </a:pPr>
            <a:r>
              <a:rPr lang="en-US" sz="2500" dirty="0">
                <a:solidFill>
                  <a:schemeClr val="tx1"/>
                </a:solidFill>
              </a:rPr>
              <a:t>It’s a series of steps that a disease-causing organism undergoes in its disease-causing process.</a:t>
            </a:r>
          </a:p>
          <a:p>
            <a:pPr algn="just">
              <a:lnSpc>
                <a:spcPct val="120000"/>
              </a:lnSpc>
              <a:spcBef>
                <a:spcPts val="0"/>
              </a:spcBef>
              <a:buClrTx/>
              <a:buFont typeface="Wingdings" panose="05000000000000000000" pitchFamily="2" charset="2"/>
              <a:buChar char="q"/>
            </a:pPr>
            <a:r>
              <a:rPr lang="en-US" sz="2500" dirty="0">
                <a:solidFill>
                  <a:schemeClr val="tx1"/>
                </a:solidFill>
              </a:rPr>
              <a:t>It describes how an organism grows, multiplies and spreads.</a:t>
            </a:r>
          </a:p>
          <a:p>
            <a:pPr algn="just">
              <a:lnSpc>
                <a:spcPct val="120000"/>
              </a:lnSpc>
              <a:spcBef>
                <a:spcPts val="0"/>
              </a:spcBef>
              <a:buClrTx/>
              <a:buFont typeface="Wingdings" panose="05000000000000000000" pitchFamily="2" charset="2"/>
              <a:buChar char="q"/>
            </a:pPr>
            <a:r>
              <a:rPr lang="en-US" sz="2500" dirty="0">
                <a:solidFill>
                  <a:schemeClr val="tx1"/>
                </a:solidFill>
              </a:rPr>
              <a:t>It has 3 components; the </a:t>
            </a:r>
            <a:r>
              <a:rPr lang="en-US" sz="2500" b="1" dirty="0">
                <a:solidFill>
                  <a:schemeClr val="tx1"/>
                </a:solidFill>
              </a:rPr>
              <a:t>source</a:t>
            </a:r>
            <a:r>
              <a:rPr lang="en-US" sz="2500" dirty="0">
                <a:solidFill>
                  <a:schemeClr val="tx1"/>
                </a:solidFill>
              </a:rPr>
              <a:t>, </a:t>
            </a:r>
            <a:r>
              <a:rPr lang="en-US" sz="2500" b="1" dirty="0">
                <a:solidFill>
                  <a:schemeClr val="tx1"/>
                </a:solidFill>
              </a:rPr>
              <a:t>transmission</a:t>
            </a:r>
            <a:r>
              <a:rPr lang="en-US" sz="2500" dirty="0">
                <a:solidFill>
                  <a:schemeClr val="tx1"/>
                </a:solidFill>
              </a:rPr>
              <a:t> route and susceptible </a:t>
            </a:r>
            <a:r>
              <a:rPr lang="en-US" sz="2500" b="1" dirty="0">
                <a:solidFill>
                  <a:schemeClr val="tx1"/>
                </a:solidFill>
              </a:rPr>
              <a:t>host</a:t>
            </a:r>
            <a:r>
              <a:rPr lang="en-US" sz="2500" dirty="0">
                <a:solidFill>
                  <a:schemeClr val="tx1"/>
                </a:solidFill>
              </a:rPr>
              <a:t>.</a:t>
            </a:r>
          </a:p>
          <a:p>
            <a:pPr marL="0" indent="0" algn="just">
              <a:lnSpc>
                <a:spcPct val="120000"/>
              </a:lnSpc>
              <a:spcBef>
                <a:spcPts val="0"/>
              </a:spcBef>
              <a:buClrTx/>
              <a:buNone/>
            </a:pPr>
            <a:r>
              <a:rPr lang="en-US" sz="2500" b="1" dirty="0">
                <a:solidFill>
                  <a:schemeClr val="tx1"/>
                </a:solidFill>
              </a:rPr>
              <a:t>The source (spreads from)</a:t>
            </a:r>
          </a:p>
          <a:p>
            <a:pPr algn="just">
              <a:lnSpc>
                <a:spcPct val="120000"/>
              </a:lnSpc>
              <a:spcBef>
                <a:spcPts val="0"/>
              </a:spcBef>
              <a:buClrTx/>
              <a:buFont typeface="Wingdings" panose="05000000000000000000" pitchFamily="2" charset="2"/>
              <a:buChar char="q"/>
            </a:pPr>
            <a:r>
              <a:rPr lang="en-US" sz="2500" dirty="0">
                <a:solidFill>
                  <a:schemeClr val="tx1"/>
                </a:solidFill>
              </a:rPr>
              <a:t>It is the origin of the diseases causing organism. This could be the infected person, animal, place or  object.</a:t>
            </a:r>
          </a:p>
          <a:p>
            <a:pPr marL="0" indent="0" algn="just">
              <a:lnSpc>
                <a:spcPct val="120000"/>
              </a:lnSpc>
              <a:spcBef>
                <a:spcPts val="0"/>
              </a:spcBef>
              <a:buClrTx/>
              <a:buNone/>
            </a:pPr>
            <a:r>
              <a:rPr lang="en-US" sz="2500" b="1" dirty="0">
                <a:solidFill>
                  <a:schemeClr val="tx1"/>
                </a:solidFill>
              </a:rPr>
              <a:t>Transmission routes </a:t>
            </a:r>
            <a:r>
              <a:rPr lang="en-US" sz="2500" dirty="0">
                <a:solidFill>
                  <a:schemeClr val="tx1"/>
                </a:solidFill>
              </a:rPr>
              <a:t>include; (way in which an organism leaves the source and passes to a new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Direct contact</a:t>
            </a:r>
          </a:p>
          <a:p>
            <a:pPr algn="just">
              <a:lnSpc>
                <a:spcPct val="120000"/>
              </a:lnSpc>
              <a:spcBef>
                <a:spcPts val="0"/>
              </a:spcBef>
              <a:buClrTx/>
              <a:buFont typeface="Wingdings" panose="05000000000000000000" pitchFamily="2" charset="2"/>
              <a:buChar char="q"/>
            </a:pPr>
            <a:r>
              <a:rPr lang="en-US" sz="2500" dirty="0">
                <a:solidFill>
                  <a:schemeClr val="tx1"/>
                </a:solidFill>
              </a:rPr>
              <a:t>Vectors such as mosquitoes</a:t>
            </a:r>
          </a:p>
          <a:p>
            <a:pPr algn="just">
              <a:lnSpc>
                <a:spcPct val="120000"/>
              </a:lnSpc>
              <a:spcBef>
                <a:spcPts val="0"/>
              </a:spcBef>
              <a:buClrTx/>
              <a:buFont typeface="Wingdings" panose="05000000000000000000" pitchFamily="2" charset="2"/>
              <a:buChar char="q"/>
            </a:pPr>
            <a:r>
              <a:rPr lang="en-US" sz="2500" dirty="0">
                <a:solidFill>
                  <a:schemeClr val="tx1"/>
                </a:solidFill>
              </a:rPr>
              <a:t>Fecal-oral</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50426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Transmission routes-</a:t>
            </a:r>
          </a:p>
          <a:p>
            <a:pPr algn="just">
              <a:lnSpc>
                <a:spcPct val="120000"/>
              </a:lnSpc>
              <a:spcBef>
                <a:spcPts val="0"/>
              </a:spcBef>
              <a:buClrTx/>
              <a:buFont typeface="Wingdings" panose="05000000000000000000" pitchFamily="2" charset="2"/>
              <a:buChar char="q"/>
            </a:pPr>
            <a:r>
              <a:rPr lang="en-US" sz="2500" dirty="0">
                <a:solidFill>
                  <a:schemeClr val="tx1"/>
                </a:solidFill>
              </a:rPr>
              <a:t>Airborne</a:t>
            </a:r>
          </a:p>
          <a:p>
            <a:pPr algn="just">
              <a:lnSpc>
                <a:spcPct val="120000"/>
              </a:lnSpc>
              <a:spcBef>
                <a:spcPts val="0"/>
              </a:spcBef>
              <a:buClrTx/>
              <a:buFont typeface="Wingdings" panose="05000000000000000000" pitchFamily="2" charset="2"/>
              <a:buChar char="q"/>
            </a:pPr>
            <a:r>
              <a:rPr lang="en-US" sz="2500" dirty="0">
                <a:solidFill>
                  <a:schemeClr val="tx1"/>
                </a:solidFill>
              </a:rPr>
              <a:t>Trans-placental</a:t>
            </a:r>
          </a:p>
          <a:p>
            <a:pPr algn="just">
              <a:lnSpc>
                <a:spcPct val="120000"/>
              </a:lnSpc>
              <a:spcBef>
                <a:spcPts val="0"/>
              </a:spcBef>
              <a:buClrTx/>
              <a:buFont typeface="Wingdings" panose="05000000000000000000" pitchFamily="2" charset="2"/>
              <a:buChar char="q"/>
            </a:pPr>
            <a:r>
              <a:rPr lang="en-US" sz="2500" dirty="0">
                <a:solidFill>
                  <a:schemeClr val="tx1"/>
                </a:solidFill>
              </a:rPr>
              <a:t>Blood contact (transfusion, surgery, injection)</a:t>
            </a:r>
          </a:p>
          <a:p>
            <a:pPr algn="just">
              <a:lnSpc>
                <a:spcPct val="120000"/>
              </a:lnSpc>
              <a:spcBef>
                <a:spcPts val="0"/>
              </a:spcBef>
              <a:buClrTx/>
              <a:buFont typeface="Wingdings" panose="05000000000000000000" pitchFamily="2" charset="2"/>
              <a:buChar char="q"/>
            </a:pPr>
            <a:r>
              <a:rPr lang="en-US" sz="2500" dirty="0">
                <a:solidFill>
                  <a:schemeClr val="tx1"/>
                </a:solidFill>
              </a:rPr>
              <a:t>Contact with animals or their products</a:t>
            </a:r>
          </a:p>
          <a:p>
            <a:pPr marL="0" indent="0" algn="just">
              <a:lnSpc>
                <a:spcPct val="120000"/>
              </a:lnSpc>
              <a:spcBef>
                <a:spcPts val="0"/>
              </a:spcBef>
              <a:buClrTx/>
              <a:buNone/>
            </a:pPr>
            <a:r>
              <a:rPr lang="en-US" sz="2500" b="1" dirty="0">
                <a:solidFill>
                  <a:schemeClr val="tx1"/>
                </a:solidFill>
              </a:rPr>
              <a:t>A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This is an individual who has low resistance to a particular disease. This may be due to various factors such as:</a:t>
            </a:r>
          </a:p>
          <a:p>
            <a:pPr algn="just">
              <a:lnSpc>
                <a:spcPct val="120000"/>
              </a:lnSpc>
              <a:spcBef>
                <a:spcPts val="0"/>
              </a:spcBef>
              <a:buClrTx/>
              <a:buFont typeface="Wingdings" panose="05000000000000000000" pitchFamily="2" charset="2"/>
              <a:buChar char="ü"/>
            </a:pPr>
            <a:r>
              <a:rPr lang="en-US" sz="2500" dirty="0">
                <a:solidFill>
                  <a:schemeClr val="tx1"/>
                </a:solidFill>
              </a:rPr>
              <a:t>Lack of previous contact with the disease hence no immune cells</a:t>
            </a:r>
          </a:p>
          <a:p>
            <a:pPr algn="just">
              <a:lnSpc>
                <a:spcPct val="120000"/>
              </a:lnSpc>
              <a:spcBef>
                <a:spcPts val="0"/>
              </a:spcBef>
              <a:buClrTx/>
              <a:buFont typeface="Wingdings" panose="05000000000000000000" pitchFamily="2" charset="2"/>
              <a:buChar char="ü"/>
            </a:pPr>
            <a:r>
              <a:rPr lang="en-US" sz="2500" dirty="0">
                <a:solidFill>
                  <a:schemeClr val="tx1"/>
                </a:solidFill>
              </a:rPr>
              <a:t>Immunosuppression</a:t>
            </a:r>
          </a:p>
          <a:p>
            <a:pPr algn="just">
              <a:lnSpc>
                <a:spcPct val="120000"/>
              </a:lnSpc>
              <a:spcBef>
                <a:spcPts val="0"/>
              </a:spcBef>
              <a:buClrTx/>
              <a:buFont typeface="Wingdings" panose="05000000000000000000" pitchFamily="2" charset="2"/>
              <a:buChar char="ü"/>
            </a:pPr>
            <a:r>
              <a:rPr lang="en-US" sz="2500" dirty="0">
                <a:solidFill>
                  <a:schemeClr val="tx1"/>
                </a:solidFill>
              </a:rPr>
              <a:t>Malnutrition</a:t>
            </a:r>
          </a:p>
          <a:p>
            <a:pPr algn="just">
              <a:lnSpc>
                <a:spcPct val="120000"/>
              </a:lnSpc>
              <a:spcBef>
                <a:spcPts val="0"/>
              </a:spcBef>
              <a:buClrTx/>
              <a:buFont typeface="Wingdings" panose="05000000000000000000" pitchFamily="2" charset="2"/>
              <a:buChar char="ü"/>
            </a:pPr>
            <a:r>
              <a:rPr lang="en-US" sz="2500" dirty="0">
                <a:solidFill>
                  <a:schemeClr val="tx1"/>
                </a:solidFill>
              </a:rPr>
              <a:t>Drugs that a person may be consuming.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717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PRINCIPLES OF COMMUNICABLE DISEASE CONTROL</a:t>
            </a:r>
          </a:p>
          <a:p>
            <a:pPr marL="0" indent="0" algn="just">
              <a:lnSpc>
                <a:spcPct val="120000"/>
              </a:lnSpc>
              <a:spcBef>
                <a:spcPts val="0"/>
              </a:spcBef>
              <a:buClrTx/>
              <a:buNone/>
            </a:pPr>
            <a:r>
              <a:rPr lang="en-US" sz="2500" b="1" dirty="0">
                <a:solidFill>
                  <a:schemeClr val="tx1"/>
                </a:solidFill>
              </a:rPr>
              <a:t>Principles in Management, prevention and control (</a:t>
            </a:r>
            <a:r>
              <a:rPr lang="en-GB" sz="2500" b="1" dirty="0">
                <a:solidFill>
                  <a:schemeClr val="tx1"/>
                </a:solidFill>
              </a:rPr>
              <a:t>CONTROL AND PREVENTION PRINCIPLES / MEASURES)</a:t>
            </a:r>
          </a:p>
          <a:p>
            <a:pPr algn="just">
              <a:lnSpc>
                <a:spcPct val="120000"/>
              </a:lnSpc>
              <a:spcBef>
                <a:spcPts val="0"/>
              </a:spcBef>
              <a:buClrTx/>
              <a:buFont typeface="Wingdings" panose="05000000000000000000" pitchFamily="2" charset="2"/>
              <a:buChar char="q"/>
            </a:pPr>
            <a:r>
              <a:rPr lang="en-US" sz="2500" dirty="0">
                <a:solidFill>
                  <a:schemeClr val="tx1"/>
                </a:solidFill>
              </a:rPr>
              <a:t>Each and every communicable disease has its own unique source, route of transmission and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and control principles are geared towards;</a:t>
            </a:r>
          </a:p>
          <a:p>
            <a:pPr marL="457200" indent="-457200" algn="just">
              <a:lnSpc>
                <a:spcPct val="120000"/>
              </a:lnSpc>
              <a:spcBef>
                <a:spcPts val="0"/>
              </a:spcBef>
              <a:buClrTx/>
              <a:buFont typeface="+mj-lt"/>
              <a:buAutoNum type="arabicPeriod"/>
            </a:pPr>
            <a:r>
              <a:rPr lang="en-US" sz="2500" u="sng" dirty="0">
                <a:solidFill>
                  <a:schemeClr val="tx1"/>
                </a:solidFill>
              </a:rPr>
              <a:t>Attacking the source </a:t>
            </a:r>
            <a:r>
              <a:rPr lang="en-US" sz="2500" dirty="0">
                <a:solidFill>
                  <a:schemeClr val="tx1"/>
                </a:solidFill>
              </a:rPr>
              <a:t>of the disease causing organism(clearing &amp; spraying mosquito breeding sites).</a:t>
            </a:r>
          </a:p>
          <a:p>
            <a:pPr marL="457200" indent="-457200" algn="just">
              <a:lnSpc>
                <a:spcPct val="120000"/>
              </a:lnSpc>
              <a:spcBef>
                <a:spcPts val="0"/>
              </a:spcBef>
              <a:buClrTx/>
              <a:buFont typeface="+mj-lt"/>
              <a:buAutoNum type="arabicPeriod"/>
            </a:pPr>
            <a:r>
              <a:rPr lang="en-US" sz="2500" u="sng" dirty="0">
                <a:solidFill>
                  <a:schemeClr val="tx1"/>
                </a:solidFill>
              </a:rPr>
              <a:t>Interrupting the transmission cycle </a:t>
            </a:r>
            <a:r>
              <a:rPr lang="en-US" sz="2500" dirty="0">
                <a:solidFill>
                  <a:schemeClr val="tx1"/>
                </a:solidFill>
              </a:rPr>
              <a:t>(spraying and killing the mosquitoes).</a:t>
            </a:r>
          </a:p>
          <a:p>
            <a:pPr marL="457200" indent="-457200" algn="just">
              <a:lnSpc>
                <a:spcPct val="120000"/>
              </a:lnSpc>
              <a:spcBef>
                <a:spcPts val="0"/>
              </a:spcBef>
              <a:buClrTx/>
              <a:buFont typeface="+mj-lt"/>
              <a:buAutoNum type="arabicPeriod"/>
            </a:pPr>
            <a:r>
              <a:rPr lang="en-US" sz="2500" u="sng" dirty="0">
                <a:solidFill>
                  <a:schemeClr val="tx1"/>
                </a:solidFill>
              </a:rPr>
              <a:t>Protecting the susceptible host </a:t>
            </a:r>
            <a:r>
              <a:rPr lang="en-US" sz="2500" dirty="0">
                <a:solidFill>
                  <a:schemeClr val="tx1"/>
                </a:solidFill>
              </a:rPr>
              <a:t>(</a:t>
            </a:r>
            <a:r>
              <a:rPr lang="en-US" sz="2500" dirty="0" err="1">
                <a:solidFill>
                  <a:schemeClr val="tx1"/>
                </a:solidFill>
              </a:rPr>
              <a:t>LLTN</a:t>
            </a:r>
            <a:r>
              <a:rPr lang="en-US" sz="2500" dirty="0">
                <a:solidFill>
                  <a:schemeClr val="tx1"/>
                </a:solidFill>
              </a:rPr>
              <a:t>, prophylactic treatment)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31460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u="sng" dirty="0">
                <a:solidFill>
                  <a:schemeClr val="tx1"/>
                </a:solidFill>
              </a:rPr>
              <a:t>Attacking the Source:</a:t>
            </a:r>
          </a:p>
          <a:p>
            <a:pPr algn="just">
              <a:lnSpc>
                <a:spcPct val="120000"/>
              </a:lnSpc>
              <a:spcBef>
                <a:spcPts val="0"/>
              </a:spcBef>
              <a:buClrTx/>
              <a:buFont typeface="Wingdings" panose="05000000000000000000" pitchFamily="2" charset="2"/>
              <a:buChar char="q"/>
            </a:pPr>
            <a:r>
              <a:rPr lang="en-US" sz="2500" dirty="0">
                <a:solidFill>
                  <a:schemeClr val="tx1"/>
                </a:solidFill>
              </a:rPr>
              <a:t>There are various specific measures which can be used to control the spread of an infectious disease.      </a:t>
            </a:r>
          </a:p>
          <a:p>
            <a:pPr marL="0" indent="0" algn="just">
              <a:lnSpc>
                <a:spcPct val="120000"/>
              </a:lnSpc>
              <a:spcBef>
                <a:spcPts val="0"/>
              </a:spcBef>
              <a:buClrTx/>
              <a:buNone/>
            </a:pPr>
            <a:r>
              <a:rPr lang="en-US" sz="2500" dirty="0">
                <a:solidFill>
                  <a:schemeClr val="tx1"/>
                </a:solidFill>
              </a:rPr>
              <a:t>They include: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carrier </a:t>
            </a:r>
          </a:p>
          <a:p>
            <a:pPr algn="just">
              <a:lnSpc>
                <a:spcPct val="120000"/>
              </a:lnSpc>
              <a:spcBef>
                <a:spcPts val="0"/>
              </a:spcBef>
              <a:buClrTx/>
              <a:buFont typeface="Wingdings" panose="05000000000000000000" pitchFamily="2" charset="2"/>
              <a:buChar char="q"/>
            </a:pPr>
            <a:r>
              <a:rPr lang="en-US" sz="2500" dirty="0">
                <a:solidFill>
                  <a:schemeClr val="tx1"/>
                </a:solidFill>
              </a:rPr>
              <a:t>Mass treatment of persons at risk (chemoprophylaxis) </a:t>
            </a:r>
          </a:p>
          <a:p>
            <a:pPr algn="just">
              <a:lnSpc>
                <a:spcPct val="120000"/>
              </a:lnSpc>
              <a:spcBef>
                <a:spcPts val="0"/>
              </a:spcBef>
              <a:buClrTx/>
              <a:buFont typeface="Wingdings" panose="05000000000000000000" pitchFamily="2" charset="2"/>
              <a:buChar char="q"/>
            </a:pPr>
            <a:r>
              <a:rPr lang="en-US" sz="2500" dirty="0">
                <a:solidFill>
                  <a:schemeClr val="tx1"/>
                </a:solidFill>
              </a:rPr>
              <a:t>Isolating the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sick animal such as cows</a:t>
            </a:r>
          </a:p>
          <a:p>
            <a:pPr algn="just">
              <a:lnSpc>
                <a:spcPct val="120000"/>
              </a:lnSpc>
              <a:spcBef>
                <a:spcPts val="0"/>
              </a:spcBef>
              <a:buClrTx/>
              <a:buFont typeface="Wingdings" panose="05000000000000000000" pitchFamily="2" charset="2"/>
              <a:buChar char="q"/>
            </a:pPr>
            <a:r>
              <a:rPr lang="en-US" sz="2500" dirty="0">
                <a:solidFill>
                  <a:schemeClr val="tx1"/>
                </a:solidFill>
              </a:rPr>
              <a:t>Immunizing animals such as dogs and cattle </a:t>
            </a:r>
          </a:p>
          <a:p>
            <a:pPr algn="just">
              <a:lnSpc>
                <a:spcPct val="120000"/>
              </a:lnSpc>
              <a:spcBef>
                <a:spcPts val="0"/>
              </a:spcBef>
              <a:buClrTx/>
              <a:buFont typeface="Wingdings" panose="05000000000000000000" pitchFamily="2" charset="2"/>
              <a:buChar char="q"/>
            </a:pPr>
            <a:r>
              <a:rPr lang="en-US" sz="2500" dirty="0">
                <a:solidFill>
                  <a:schemeClr val="tx1"/>
                </a:solidFill>
              </a:rPr>
              <a:t>Killing the animal reservoir such as rats </a:t>
            </a:r>
          </a:p>
          <a:p>
            <a:pPr algn="just">
              <a:lnSpc>
                <a:spcPct val="120000"/>
              </a:lnSpc>
              <a:spcBef>
                <a:spcPts val="0"/>
              </a:spcBef>
              <a:buClrTx/>
              <a:buFont typeface="Wingdings" panose="05000000000000000000" pitchFamily="2" charset="2"/>
              <a:buChar char="q"/>
            </a:pPr>
            <a:r>
              <a:rPr lang="en-US" sz="2500" dirty="0">
                <a:solidFill>
                  <a:schemeClr val="tx1"/>
                </a:solidFill>
              </a:rPr>
              <a:t>Separating humans and animals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to local health authorities</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747207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u="sng" dirty="0">
                <a:solidFill>
                  <a:schemeClr val="tx1"/>
                </a:solidFill>
              </a:rPr>
              <a:t>Interrupting the Transmission Cycle</a:t>
            </a:r>
          </a:p>
          <a:p>
            <a:pPr algn="just">
              <a:lnSpc>
                <a:spcPct val="120000"/>
              </a:lnSpc>
              <a:spcBef>
                <a:spcPts val="0"/>
              </a:spcBef>
              <a:buClrTx/>
              <a:buFont typeface="Wingdings" panose="05000000000000000000" pitchFamily="2" charset="2"/>
              <a:buChar char="q"/>
            </a:pPr>
            <a:r>
              <a:rPr lang="en-US" sz="2500" dirty="0">
                <a:solidFill>
                  <a:schemeClr val="tx1"/>
                </a:solidFill>
              </a:rPr>
              <a:t>A number of methods are used to interrupt the transmission cycle. </a:t>
            </a:r>
          </a:p>
          <a:p>
            <a:pPr marL="0" indent="0" algn="just">
              <a:lnSpc>
                <a:spcPct val="120000"/>
              </a:lnSpc>
              <a:spcBef>
                <a:spcPts val="0"/>
              </a:spcBef>
              <a:buClrTx/>
              <a:buNone/>
            </a:pPr>
            <a:r>
              <a:rPr lang="en-US" sz="2500" dirty="0">
                <a:solidFill>
                  <a:schemeClr val="tx1"/>
                </a:solidFill>
              </a:rPr>
              <a:t>They include the following: </a:t>
            </a:r>
          </a:p>
          <a:p>
            <a:pPr algn="just">
              <a:lnSpc>
                <a:spcPct val="120000"/>
              </a:lnSpc>
              <a:spcBef>
                <a:spcPts val="0"/>
              </a:spcBef>
              <a:buClrTx/>
              <a:buFont typeface="Wingdings" panose="05000000000000000000" pitchFamily="2" charset="2"/>
              <a:buChar char="q"/>
            </a:pPr>
            <a:r>
              <a:rPr lang="en-US" sz="2500" dirty="0">
                <a:solidFill>
                  <a:schemeClr val="tx1"/>
                </a:solidFill>
              </a:rPr>
              <a:t>Personal hygiene 	-Immunization	-behaviour change</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health – (environmental sanitation, etc.)</a:t>
            </a:r>
          </a:p>
          <a:p>
            <a:pPr algn="just">
              <a:lnSpc>
                <a:spcPct val="120000"/>
              </a:lnSpc>
              <a:spcBef>
                <a:spcPts val="0"/>
              </a:spcBef>
              <a:buClrTx/>
              <a:buFont typeface="Wingdings" panose="05000000000000000000" pitchFamily="2" charset="2"/>
              <a:buChar char="q"/>
            </a:pPr>
            <a:r>
              <a:rPr lang="en-US" sz="2500" dirty="0">
                <a:solidFill>
                  <a:schemeClr val="tx1"/>
                </a:solidFill>
              </a:rPr>
              <a:t>Water and sanitation </a:t>
            </a:r>
          </a:p>
          <a:p>
            <a:pPr algn="just">
              <a:lnSpc>
                <a:spcPct val="120000"/>
              </a:lnSpc>
              <a:spcBef>
                <a:spcPts val="0"/>
              </a:spcBef>
              <a:buClrTx/>
              <a:buFont typeface="Wingdings" panose="05000000000000000000" pitchFamily="2" charset="2"/>
              <a:buChar char="q"/>
            </a:pPr>
            <a:r>
              <a:rPr lang="en-US" sz="2500" dirty="0">
                <a:solidFill>
                  <a:schemeClr val="tx1"/>
                </a:solidFill>
              </a:rPr>
              <a:t>Vector control </a:t>
            </a:r>
          </a:p>
          <a:p>
            <a:pPr algn="just">
              <a:lnSpc>
                <a:spcPct val="120000"/>
              </a:lnSpc>
              <a:spcBef>
                <a:spcPts val="0"/>
              </a:spcBef>
              <a:buClrTx/>
              <a:buFont typeface="Wingdings" panose="05000000000000000000" pitchFamily="2" charset="2"/>
              <a:buChar char="q"/>
            </a:pPr>
            <a:r>
              <a:rPr lang="en-US" sz="2500" dirty="0">
                <a:solidFill>
                  <a:schemeClr val="tx1"/>
                </a:solidFill>
              </a:rPr>
              <a:t>Good and adequate housing </a:t>
            </a:r>
          </a:p>
          <a:p>
            <a:pPr algn="just">
              <a:lnSpc>
                <a:spcPct val="120000"/>
              </a:lnSpc>
              <a:spcBef>
                <a:spcPts val="0"/>
              </a:spcBef>
              <a:buClrTx/>
              <a:buFont typeface="Wingdings" panose="05000000000000000000" pitchFamily="2" charset="2"/>
              <a:buChar char="q"/>
            </a:pPr>
            <a:r>
              <a:rPr lang="en-US" sz="2500" dirty="0">
                <a:solidFill>
                  <a:schemeClr val="tx1"/>
                </a:solidFill>
              </a:rPr>
              <a:t>Effective food handling and adequate nutrition </a:t>
            </a:r>
          </a:p>
          <a:p>
            <a:pPr algn="just">
              <a:lnSpc>
                <a:spcPct val="120000"/>
              </a:lnSpc>
              <a:spcBef>
                <a:spcPts val="0"/>
              </a:spcBef>
              <a:buClrTx/>
              <a:buFont typeface="Wingdings" panose="05000000000000000000" pitchFamily="2" charset="2"/>
              <a:buChar char="q"/>
            </a:pPr>
            <a:r>
              <a:rPr lang="en-US" sz="2500" dirty="0">
                <a:solidFill>
                  <a:schemeClr val="tx1"/>
                </a:solidFill>
              </a:rPr>
              <a:t>Sterilization of medical equipment an use of sterile surgical equipment (Disinfection and sterilization)</a:t>
            </a:r>
          </a:p>
          <a:p>
            <a:pPr marL="0" indent="0" algn="just">
              <a:lnSpc>
                <a:spcPct val="120000"/>
              </a:lnSpc>
              <a:spcBef>
                <a:spcPts val="0"/>
              </a:spcBef>
              <a:buClrTx/>
              <a:buNone/>
            </a:pPr>
            <a:r>
              <a:rPr lang="en-US" sz="2500" b="1" dirty="0">
                <a:solidFill>
                  <a:schemeClr val="tx1"/>
                </a:solidFill>
              </a:rPr>
              <a:t>Remember: </a:t>
            </a:r>
            <a:r>
              <a:rPr lang="en-US" sz="2500" dirty="0">
                <a:solidFill>
                  <a:schemeClr val="tx1"/>
                </a:solidFill>
              </a:rPr>
              <a:t>A clean environment and good personal hygiene are the most important measures in the primary prevention of diseases.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03171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u="sng" dirty="0">
                <a:solidFill>
                  <a:schemeClr val="tx1"/>
                </a:solidFill>
              </a:rPr>
              <a:t>Protecting the Host</a:t>
            </a:r>
          </a:p>
          <a:p>
            <a:pPr algn="just">
              <a:lnSpc>
                <a:spcPct val="120000"/>
              </a:lnSpc>
              <a:spcBef>
                <a:spcPts val="0"/>
              </a:spcBef>
              <a:buClrTx/>
              <a:buFont typeface="Wingdings" panose="05000000000000000000" pitchFamily="2" charset="2"/>
              <a:buChar char="q"/>
            </a:pPr>
            <a:r>
              <a:rPr lang="en-US" sz="2500" dirty="0">
                <a:solidFill>
                  <a:schemeClr val="tx1"/>
                </a:solidFill>
              </a:rPr>
              <a:t>All susceptible hosts must be protected from contracting the infection.  </a:t>
            </a:r>
          </a:p>
          <a:p>
            <a:pPr algn="just">
              <a:lnSpc>
                <a:spcPct val="120000"/>
              </a:lnSpc>
              <a:spcBef>
                <a:spcPts val="0"/>
              </a:spcBef>
              <a:buClrTx/>
              <a:buFont typeface="Wingdings" panose="05000000000000000000" pitchFamily="2" charset="2"/>
              <a:buChar char="q"/>
            </a:pPr>
            <a:r>
              <a:rPr lang="en-US" sz="2500" b="1" dirty="0">
                <a:solidFill>
                  <a:schemeClr val="tx1"/>
                </a:solidFill>
              </a:rPr>
              <a:t>Remember: </a:t>
            </a:r>
            <a:r>
              <a:rPr lang="en-US" sz="2500" dirty="0">
                <a:solidFill>
                  <a:schemeClr val="tx1"/>
                </a:solidFill>
              </a:rPr>
              <a:t>The most effective way of controlling communicable diseases is to use a combination of methods: attacking the source of the infecting organism, interrupting the route of transmission, and protecting the susceptible host.  </a:t>
            </a:r>
          </a:p>
          <a:p>
            <a:pPr algn="just">
              <a:lnSpc>
                <a:spcPct val="120000"/>
              </a:lnSpc>
              <a:spcBef>
                <a:spcPts val="0"/>
              </a:spcBef>
              <a:buClrTx/>
              <a:buFont typeface="Wingdings" panose="05000000000000000000" pitchFamily="2" charset="2"/>
              <a:buChar char="q"/>
            </a:pPr>
            <a:r>
              <a:rPr lang="en-US" sz="2500" dirty="0">
                <a:solidFill>
                  <a:schemeClr val="tx1"/>
                </a:solidFill>
              </a:rPr>
              <a:t>There are various specific and general measures for protecting the host.  </a:t>
            </a:r>
          </a:p>
          <a:p>
            <a:pPr marL="0" indent="0" algn="just">
              <a:lnSpc>
                <a:spcPct val="120000"/>
              </a:lnSpc>
              <a:spcBef>
                <a:spcPts val="0"/>
              </a:spcBef>
              <a:buClrTx/>
              <a:buNone/>
            </a:pPr>
            <a:r>
              <a:rPr lang="en-US" sz="2500" b="1" dirty="0">
                <a:solidFill>
                  <a:schemeClr val="tx1"/>
                </a:solidFill>
              </a:rPr>
              <a:t>Specific Measures </a:t>
            </a:r>
          </a:p>
          <a:p>
            <a:pPr algn="just">
              <a:lnSpc>
                <a:spcPct val="120000"/>
              </a:lnSpc>
              <a:spcBef>
                <a:spcPts val="0"/>
              </a:spcBef>
              <a:buClrTx/>
              <a:buFont typeface="Wingdings" panose="05000000000000000000" pitchFamily="2" charset="2"/>
              <a:buChar char="q"/>
            </a:pPr>
            <a:r>
              <a:rPr lang="en-US" sz="2500" dirty="0" err="1">
                <a:solidFill>
                  <a:schemeClr val="tx1"/>
                </a:solidFill>
              </a:rPr>
              <a:t>Immunisation</a:t>
            </a:r>
            <a:r>
              <a:rPr lang="en-US" sz="2500" dirty="0">
                <a:solidFill>
                  <a:schemeClr val="tx1"/>
                </a:solidFill>
              </a:rPr>
              <a:t> using vaccines such as the KEPI vaccine </a:t>
            </a:r>
          </a:p>
          <a:p>
            <a:pPr algn="just">
              <a:lnSpc>
                <a:spcPct val="120000"/>
              </a:lnSpc>
              <a:spcBef>
                <a:spcPts val="0"/>
              </a:spcBef>
              <a:buClrTx/>
              <a:buFont typeface="Wingdings" panose="05000000000000000000" pitchFamily="2" charset="2"/>
              <a:buChar char="q"/>
            </a:pPr>
            <a:r>
              <a:rPr lang="en-US" sz="2500" dirty="0">
                <a:solidFill>
                  <a:schemeClr val="tx1"/>
                </a:solidFill>
              </a:rPr>
              <a:t>Chemoprophylaxis using for example: - Proguanil (</a:t>
            </a:r>
            <a:r>
              <a:rPr lang="en-US" sz="2500" dirty="0" err="1">
                <a:solidFill>
                  <a:schemeClr val="tx1"/>
                </a:solidFill>
              </a:rPr>
              <a:t>PaludrineR</a:t>
            </a:r>
            <a:r>
              <a:rPr lang="en-US" sz="2500" dirty="0">
                <a:solidFill>
                  <a:schemeClr val="tx1"/>
                </a:solidFill>
              </a:rPr>
              <a:t>) to suppress malaria parasites  - Tetracycline during cholera outbreaks - Cotrimoxazole during plague outbreaks</a:t>
            </a:r>
          </a:p>
          <a:p>
            <a:pPr algn="just">
              <a:lnSpc>
                <a:spcPct val="120000"/>
              </a:lnSpc>
              <a:spcBef>
                <a:spcPts val="0"/>
              </a:spcBef>
              <a:buClrTx/>
              <a:buFont typeface="Wingdings" panose="05000000000000000000" pitchFamily="2" charset="2"/>
              <a:buChar char="q"/>
            </a:pPr>
            <a:r>
              <a:rPr lang="en-US" sz="2500" dirty="0">
                <a:solidFill>
                  <a:schemeClr val="tx1"/>
                </a:solidFill>
              </a:rPr>
              <a:t>Personal protection</a:t>
            </a:r>
          </a:p>
          <a:p>
            <a:pPr algn="just">
              <a:lnSpc>
                <a:spcPct val="120000"/>
              </a:lnSpc>
              <a:spcBef>
                <a:spcPts val="0"/>
              </a:spcBef>
              <a:buClrTx/>
              <a:buFont typeface="Wingdings" panose="05000000000000000000" pitchFamily="2" charset="2"/>
              <a:buChar char="q"/>
            </a:pPr>
            <a:r>
              <a:rPr lang="en-US" sz="2500" dirty="0">
                <a:solidFill>
                  <a:schemeClr val="tx1"/>
                </a:solidFill>
              </a:rPr>
              <a:t>Better nutrition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098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400" b="1" dirty="0">
                <a:solidFill>
                  <a:srgbClr val="00B050"/>
                </a:solidFill>
              </a:rPr>
              <a:t>Definitions: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Epidemiology</a:t>
            </a:r>
            <a:r>
              <a:rPr lang="en-US" sz="2500" dirty="0">
                <a:solidFill>
                  <a:schemeClr val="tx1"/>
                </a:solidFill>
              </a:rPr>
              <a:t> is the </a:t>
            </a:r>
            <a:r>
              <a:rPr lang="en-US" sz="2500" b="1" dirty="0">
                <a:solidFill>
                  <a:schemeClr val="tx1"/>
                </a:solidFill>
              </a:rPr>
              <a:t>study</a:t>
            </a:r>
            <a:r>
              <a:rPr lang="en-US" sz="2500" dirty="0">
                <a:solidFill>
                  <a:schemeClr val="tx1"/>
                </a:solidFill>
              </a:rPr>
              <a:t> of the </a:t>
            </a:r>
            <a:r>
              <a:rPr lang="en-US" sz="2500" b="1" dirty="0">
                <a:solidFill>
                  <a:schemeClr val="tx1"/>
                </a:solidFill>
              </a:rPr>
              <a:t>distribution</a:t>
            </a:r>
            <a:r>
              <a:rPr lang="en-US" sz="2500" dirty="0">
                <a:solidFill>
                  <a:schemeClr val="tx1"/>
                </a:solidFill>
              </a:rPr>
              <a:t> and </a:t>
            </a:r>
            <a:r>
              <a:rPr lang="en-US" sz="2500" b="1" dirty="0">
                <a:solidFill>
                  <a:schemeClr val="tx1"/>
                </a:solidFill>
              </a:rPr>
              <a:t>determinants</a:t>
            </a:r>
            <a:r>
              <a:rPr lang="en-US" sz="2500" dirty="0">
                <a:solidFill>
                  <a:schemeClr val="tx1"/>
                </a:solidFill>
              </a:rPr>
              <a:t> of </a:t>
            </a:r>
            <a:r>
              <a:rPr lang="en-US" sz="2500" b="1" dirty="0">
                <a:solidFill>
                  <a:schemeClr val="tx1"/>
                </a:solidFill>
              </a:rPr>
              <a:t>health-related states or events </a:t>
            </a:r>
            <a:r>
              <a:rPr lang="en-US" sz="2500" dirty="0">
                <a:solidFill>
                  <a:schemeClr val="tx1"/>
                </a:solidFill>
              </a:rPr>
              <a:t>in </a:t>
            </a:r>
            <a:r>
              <a:rPr lang="en-US" sz="2500" b="1" dirty="0">
                <a:solidFill>
                  <a:schemeClr val="tx1"/>
                </a:solidFill>
              </a:rPr>
              <a:t>specified populations</a:t>
            </a:r>
            <a:r>
              <a:rPr lang="en-US" sz="2500" dirty="0">
                <a:solidFill>
                  <a:schemeClr val="tx1"/>
                </a:solidFill>
              </a:rPr>
              <a:t>, and the </a:t>
            </a:r>
            <a:r>
              <a:rPr lang="en-US" sz="2500" b="1" dirty="0">
                <a:solidFill>
                  <a:schemeClr val="tx1"/>
                </a:solidFill>
              </a:rPr>
              <a:t>application</a:t>
            </a:r>
            <a:r>
              <a:rPr lang="en-US" sz="2500" dirty="0">
                <a:solidFill>
                  <a:schemeClr val="tx1"/>
                </a:solidFill>
              </a:rPr>
              <a:t> of this study to the control of health problems</a:t>
            </a:r>
          </a:p>
          <a:p>
            <a:pPr algn="just">
              <a:lnSpc>
                <a:spcPct val="120000"/>
              </a:lnSpc>
              <a:spcBef>
                <a:spcPts val="0"/>
              </a:spcBef>
              <a:buClrTx/>
              <a:buFont typeface="Wingdings" panose="05000000000000000000" pitchFamily="2" charset="2"/>
              <a:buChar char="q"/>
            </a:pPr>
            <a:r>
              <a:rPr lang="en-US" sz="2500" dirty="0">
                <a:solidFill>
                  <a:schemeClr val="tx1"/>
                </a:solidFill>
              </a:rPr>
              <a:t>Major components of the definition</a:t>
            </a:r>
          </a:p>
          <a:p>
            <a:pPr lvl="1" algn="just">
              <a:lnSpc>
                <a:spcPct val="120000"/>
              </a:lnSpc>
              <a:spcBef>
                <a:spcPts val="0"/>
              </a:spcBef>
              <a:buClrTx/>
              <a:buFont typeface="Wingdings" panose="05000000000000000000" pitchFamily="2" charset="2"/>
              <a:buChar char="§"/>
            </a:pPr>
            <a:r>
              <a:rPr lang="en-US" sz="2300" dirty="0">
                <a:solidFill>
                  <a:schemeClr val="tx1"/>
                </a:solidFill>
              </a:rPr>
              <a:t>Key terms in this definition reflect some of the important principles of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 </a:t>
            </a:r>
            <a:r>
              <a:rPr lang="en-US" sz="2500" b="1" dirty="0">
                <a:solidFill>
                  <a:schemeClr val="tx1"/>
                </a:solidFill>
              </a:rPr>
              <a:t>Study: </a:t>
            </a:r>
            <a:r>
              <a:rPr lang="en-US" sz="2500" dirty="0">
                <a:solidFill>
                  <a:schemeClr val="tx1"/>
                </a:solidFill>
              </a:rPr>
              <a:t>Epidemiology is a scientific discipline with sound methods of scientific inquiry at its foundation. Epidemiology is data-driven and relies on a systematic and unbiased approach to the collection, analysis, and interpretation of data.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91963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200" u="sng" dirty="0">
                <a:solidFill>
                  <a:schemeClr val="tx1"/>
                </a:solidFill>
              </a:rPr>
              <a:t>General Measures </a:t>
            </a:r>
          </a:p>
          <a:p>
            <a:pPr algn="just">
              <a:lnSpc>
                <a:spcPct val="120000"/>
              </a:lnSpc>
              <a:spcBef>
                <a:spcPts val="0"/>
              </a:spcBef>
              <a:buClrTx/>
              <a:buFont typeface="Wingdings" panose="05000000000000000000" pitchFamily="2" charset="2"/>
              <a:buChar char="q"/>
            </a:pPr>
            <a:r>
              <a:rPr lang="en-US" sz="3200" dirty="0">
                <a:solidFill>
                  <a:schemeClr val="tx1"/>
                </a:solidFill>
              </a:rPr>
              <a:t> Use of barriers such as bed nets, gowns, gloves to prevent insect  bites (especially mosquitoes)</a:t>
            </a:r>
          </a:p>
          <a:p>
            <a:pPr algn="just">
              <a:lnSpc>
                <a:spcPct val="120000"/>
              </a:lnSpc>
              <a:spcBef>
                <a:spcPts val="0"/>
              </a:spcBef>
              <a:buClrTx/>
              <a:buFont typeface="Wingdings" panose="05000000000000000000" pitchFamily="2" charset="2"/>
              <a:buChar char="q"/>
            </a:pPr>
            <a:r>
              <a:rPr lang="en-US" sz="3200" dirty="0">
                <a:solidFill>
                  <a:schemeClr val="tx1"/>
                </a:solidFill>
              </a:rPr>
              <a:t>Use of chemicals for example insect repellents to prevent mosquito bites </a:t>
            </a:r>
          </a:p>
          <a:p>
            <a:pPr algn="just">
              <a:lnSpc>
                <a:spcPct val="120000"/>
              </a:lnSpc>
              <a:spcBef>
                <a:spcPts val="0"/>
              </a:spcBef>
              <a:buClrTx/>
              <a:buFont typeface="Wingdings" panose="05000000000000000000" pitchFamily="2" charset="2"/>
              <a:buChar char="q"/>
            </a:pPr>
            <a:r>
              <a:rPr lang="en-US" sz="3200" dirty="0">
                <a:solidFill>
                  <a:schemeClr val="tx1"/>
                </a:solidFill>
              </a:rPr>
              <a:t>Wearing shoes to prevent penetration by hookworms  from the soil</a:t>
            </a:r>
          </a:p>
          <a:p>
            <a:pPr algn="just">
              <a:lnSpc>
                <a:spcPct val="120000"/>
              </a:lnSpc>
              <a:spcBef>
                <a:spcPts val="0"/>
              </a:spcBef>
              <a:buClrTx/>
              <a:buFont typeface="Wingdings" panose="05000000000000000000" pitchFamily="2" charset="2"/>
              <a:buChar char="q"/>
            </a:pPr>
            <a:r>
              <a:rPr lang="en-US" sz="3200" dirty="0">
                <a:solidFill>
                  <a:schemeClr val="tx1"/>
                </a:solidFill>
              </a:rPr>
              <a:t>Adequate housing to reduce overcrowding </a:t>
            </a:r>
          </a:p>
          <a:p>
            <a:pPr algn="just">
              <a:lnSpc>
                <a:spcPct val="120000"/>
              </a:lnSpc>
              <a:spcBef>
                <a:spcPts val="0"/>
              </a:spcBef>
              <a:buClrTx/>
              <a:buFont typeface="Wingdings" panose="05000000000000000000" pitchFamily="2" charset="2"/>
              <a:buChar char="q"/>
            </a:pPr>
            <a:r>
              <a:rPr lang="en-US" sz="3200" dirty="0">
                <a:solidFill>
                  <a:schemeClr val="tx1"/>
                </a:solidFill>
              </a:rPr>
              <a:t>Improved nutrition </a:t>
            </a:r>
          </a:p>
          <a:p>
            <a:pPr algn="just">
              <a:lnSpc>
                <a:spcPct val="120000"/>
              </a:lnSpc>
              <a:spcBef>
                <a:spcPts val="0"/>
              </a:spcBef>
              <a:buClrTx/>
              <a:buFont typeface="Wingdings" panose="05000000000000000000" pitchFamily="2" charset="2"/>
              <a:buChar char="q"/>
            </a:pPr>
            <a:r>
              <a:rPr lang="en-US" sz="3200" dirty="0">
                <a:solidFill>
                  <a:schemeClr val="tx1"/>
                </a:solidFill>
              </a:rPr>
              <a:t>Adequate ventilation</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79858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u="sng" dirty="0">
                <a:solidFill>
                  <a:schemeClr val="tx1"/>
                </a:solidFill>
              </a:rPr>
              <a:t>Other Control Measures</a:t>
            </a:r>
          </a:p>
          <a:p>
            <a:pPr algn="just">
              <a:lnSpc>
                <a:spcPct val="120000"/>
              </a:lnSpc>
              <a:spcBef>
                <a:spcPts val="0"/>
              </a:spcBef>
              <a:buClrTx/>
              <a:buFont typeface="Wingdings" panose="05000000000000000000" pitchFamily="2" charset="2"/>
              <a:buChar char="q"/>
            </a:pPr>
            <a:r>
              <a:rPr lang="en-US" sz="2500" dirty="0">
                <a:solidFill>
                  <a:schemeClr val="tx1"/>
                </a:solidFill>
              </a:rPr>
              <a:t>There are other useful measures that can be taken to control the spread of communicable disease. Among these is the </a:t>
            </a:r>
            <a:r>
              <a:rPr lang="en-US" sz="2500" b="1" dirty="0">
                <a:solidFill>
                  <a:schemeClr val="tx1"/>
                </a:solidFill>
              </a:rPr>
              <a:t>notification</a:t>
            </a:r>
            <a:r>
              <a:rPr lang="en-US" sz="2500" dirty="0">
                <a:solidFill>
                  <a:schemeClr val="tx1"/>
                </a:solidFill>
              </a:rPr>
              <a:t> of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requires you to keep watch </a:t>
            </a:r>
            <a:r>
              <a:rPr lang="en-US" sz="2500" b="1" dirty="0">
                <a:solidFill>
                  <a:schemeClr val="tx1"/>
                </a:solidFill>
              </a:rPr>
              <a:t>(surveillance) </a:t>
            </a:r>
            <a:r>
              <a:rPr lang="en-US" sz="2500" dirty="0">
                <a:solidFill>
                  <a:schemeClr val="tx1"/>
                </a:solidFill>
              </a:rPr>
              <a:t>on the number of new cases of communicable diseases in your area of work and to immediately inform the local health authority when you come across a patient suffering from an infectious disease. </a:t>
            </a:r>
          </a:p>
          <a:p>
            <a:pPr algn="just">
              <a:lnSpc>
                <a:spcPct val="120000"/>
              </a:lnSpc>
              <a:spcBef>
                <a:spcPts val="0"/>
              </a:spcBef>
              <a:buClrTx/>
              <a:buFont typeface="Wingdings" panose="05000000000000000000" pitchFamily="2" charset="2"/>
              <a:buChar char="q"/>
            </a:pPr>
            <a:r>
              <a:rPr lang="en-US" sz="2500" dirty="0">
                <a:solidFill>
                  <a:schemeClr val="tx1"/>
                </a:solidFill>
              </a:rPr>
              <a:t>One of the </a:t>
            </a:r>
            <a:r>
              <a:rPr lang="en-US" sz="2500" b="1" dirty="0">
                <a:solidFill>
                  <a:schemeClr val="tx1"/>
                </a:solidFill>
              </a:rPr>
              <a:t>main reasons </a:t>
            </a:r>
            <a:r>
              <a:rPr lang="en-US" sz="2500" dirty="0">
                <a:solidFill>
                  <a:schemeClr val="tx1"/>
                </a:solidFill>
              </a:rPr>
              <a:t>for notification is to help the health authorities take measures to confirm your suspicion and to control the spread of the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of infectious communicable diseases is the responsibility of all health care workers. It is also a legal requirement according to the Public Health Act, Chapter (cap) 242, section eight of the laws of Kenya.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09128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Remember: It is your responsibility to notify your local health authority immediately should you suspect the presence of an infectious disease</a:t>
            </a:r>
          </a:p>
          <a:p>
            <a:pPr marL="0" indent="0" algn="just">
              <a:lnSpc>
                <a:spcPct val="120000"/>
              </a:lnSpc>
              <a:spcBef>
                <a:spcPts val="0"/>
              </a:spcBef>
              <a:buClrTx/>
              <a:buNone/>
            </a:pPr>
            <a:r>
              <a:rPr lang="en-US" sz="2500" b="1" dirty="0">
                <a:solidFill>
                  <a:schemeClr val="tx1"/>
                </a:solidFill>
              </a:rPr>
              <a:t>Notifiable Diseases in Kenya </a:t>
            </a:r>
          </a:p>
          <a:p>
            <a:pPr algn="just">
              <a:lnSpc>
                <a:spcPct val="120000"/>
              </a:lnSpc>
              <a:spcBef>
                <a:spcPts val="0"/>
              </a:spcBef>
              <a:buClrTx/>
              <a:buFont typeface="Wingdings" panose="05000000000000000000" pitchFamily="2" charset="2"/>
              <a:buChar char="q"/>
            </a:pPr>
            <a:r>
              <a:rPr lang="en-US" sz="2500" b="1" dirty="0">
                <a:solidFill>
                  <a:schemeClr val="tx1"/>
                </a:solidFill>
              </a:rPr>
              <a:t>Plague </a:t>
            </a:r>
          </a:p>
          <a:p>
            <a:pPr algn="just">
              <a:lnSpc>
                <a:spcPct val="120000"/>
              </a:lnSpc>
              <a:spcBef>
                <a:spcPts val="0"/>
              </a:spcBef>
              <a:buClrTx/>
              <a:buFont typeface="Wingdings" panose="05000000000000000000" pitchFamily="2" charset="2"/>
              <a:buChar char="q"/>
            </a:pPr>
            <a:r>
              <a:rPr lang="en-US" sz="2500" b="1" dirty="0">
                <a:solidFill>
                  <a:schemeClr val="tx1"/>
                </a:solidFill>
              </a:rPr>
              <a:t>Cholera </a:t>
            </a:r>
          </a:p>
          <a:p>
            <a:pPr algn="just">
              <a:lnSpc>
                <a:spcPct val="120000"/>
              </a:lnSpc>
              <a:spcBef>
                <a:spcPts val="0"/>
              </a:spcBef>
              <a:buClrTx/>
              <a:buFont typeface="Wingdings" panose="05000000000000000000" pitchFamily="2" charset="2"/>
              <a:buChar char="q"/>
            </a:pPr>
            <a:r>
              <a:rPr lang="en-US" sz="2500" dirty="0">
                <a:solidFill>
                  <a:schemeClr val="tx1"/>
                </a:solidFill>
              </a:rPr>
              <a:t>Measles </a:t>
            </a:r>
          </a:p>
          <a:p>
            <a:pPr algn="just">
              <a:lnSpc>
                <a:spcPct val="120000"/>
              </a:lnSpc>
              <a:spcBef>
                <a:spcPts val="0"/>
              </a:spcBef>
              <a:buClrTx/>
              <a:buFont typeface="Wingdings" panose="05000000000000000000" pitchFamily="2" charset="2"/>
              <a:buChar char="q"/>
            </a:pPr>
            <a:r>
              <a:rPr lang="en-US"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US" sz="2500" dirty="0">
                <a:solidFill>
                  <a:schemeClr val="tx1"/>
                </a:solidFill>
              </a:rPr>
              <a:t>Diphtheria </a:t>
            </a:r>
          </a:p>
          <a:p>
            <a:pPr algn="just">
              <a:lnSpc>
                <a:spcPct val="120000"/>
              </a:lnSpc>
              <a:spcBef>
                <a:spcPts val="0"/>
              </a:spcBef>
              <a:buClrTx/>
              <a:buFont typeface="Wingdings" panose="05000000000000000000" pitchFamily="2" charset="2"/>
              <a:buChar char="q"/>
            </a:pPr>
            <a:r>
              <a:rPr lang="en-US" sz="2500" dirty="0">
                <a:solidFill>
                  <a:schemeClr val="tx1"/>
                </a:solidFill>
              </a:rPr>
              <a:t>Tuberculosis </a:t>
            </a:r>
          </a:p>
          <a:p>
            <a:pPr algn="just">
              <a:lnSpc>
                <a:spcPct val="120000"/>
              </a:lnSpc>
              <a:spcBef>
                <a:spcPts val="0"/>
              </a:spcBef>
              <a:buClrTx/>
              <a:buFont typeface="Wingdings" panose="05000000000000000000" pitchFamily="2" charset="2"/>
              <a:buChar char="q"/>
            </a:pPr>
            <a:r>
              <a:rPr lang="en-US" sz="2500" dirty="0">
                <a:solidFill>
                  <a:schemeClr val="tx1"/>
                </a:solidFill>
              </a:rPr>
              <a:t>Anthrax </a:t>
            </a:r>
          </a:p>
          <a:p>
            <a:pPr algn="just">
              <a:lnSpc>
                <a:spcPct val="120000"/>
              </a:lnSpc>
              <a:spcBef>
                <a:spcPts val="0"/>
              </a:spcBef>
              <a:buClrTx/>
              <a:buFont typeface="Wingdings" panose="05000000000000000000" pitchFamily="2" charset="2"/>
              <a:buChar char="q"/>
            </a:pPr>
            <a:r>
              <a:rPr lang="en-US" sz="2500" dirty="0" err="1">
                <a:solidFill>
                  <a:schemeClr val="tx1"/>
                </a:solidFill>
              </a:rPr>
              <a:t>Trypanasomiasis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Typhoid fever</a:t>
            </a:r>
          </a:p>
          <a:p>
            <a:pPr algn="just">
              <a:lnSpc>
                <a:spcPct val="120000"/>
              </a:lnSpc>
              <a:spcBef>
                <a:spcPts val="0"/>
              </a:spcBef>
              <a:buClrTx/>
              <a:buFont typeface="Wingdings" panose="05000000000000000000" pitchFamily="2" charset="2"/>
              <a:buChar char="q"/>
            </a:pPr>
            <a:r>
              <a:rPr lang="en-US" sz="2500" dirty="0">
                <a:solidFill>
                  <a:schemeClr val="tx1"/>
                </a:solidFill>
              </a:rPr>
              <a:t>Whooping cough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97567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Meningococcal meningitis </a:t>
            </a:r>
          </a:p>
          <a:p>
            <a:pPr algn="just">
              <a:lnSpc>
                <a:spcPct val="120000"/>
              </a:lnSpc>
              <a:spcBef>
                <a:spcPts val="0"/>
              </a:spcBef>
              <a:buClrTx/>
              <a:buFont typeface="Wingdings" panose="05000000000000000000" pitchFamily="2" charset="2"/>
              <a:buChar char="q"/>
            </a:pPr>
            <a:r>
              <a:rPr lang="en-US" sz="2500" dirty="0">
                <a:solidFill>
                  <a:schemeClr val="tx1"/>
                </a:solidFill>
              </a:rPr>
              <a:t>Rabies  </a:t>
            </a:r>
          </a:p>
          <a:p>
            <a:pPr algn="just">
              <a:lnSpc>
                <a:spcPct val="120000"/>
              </a:lnSpc>
              <a:spcBef>
                <a:spcPts val="0"/>
              </a:spcBef>
              <a:buClrTx/>
              <a:buFont typeface="Wingdings" panose="05000000000000000000" pitchFamily="2" charset="2"/>
              <a:buChar char="q"/>
            </a:pPr>
            <a:r>
              <a:rPr lang="en-US" sz="2500" b="1" dirty="0">
                <a:solidFill>
                  <a:schemeClr val="tx1"/>
                </a:solidFill>
              </a:rPr>
              <a:t>Yellow fever </a:t>
            </a:r>
          </a:p>
          <a:p>
            <a:pPr marL="0" indent="0" algn="just">
              <a:lnSpc>
                <a:spcPct val="120000"/>
              </a:lnSpc>
              <a:spcBef>
                <a:spcPts val="0"/>
              </a:spcBef>
              <a:buClrTx/>
              <a:buNone/>
            </a:pPr>
            <a:r>
              <a:rPr lang="en-US" sz="2500" b="1" dirty="0">
                <a:solidFill>
                  <a:schemeClr val="tx1"/>
                </a:solidFill>
              </a:rPr>
              <a:t>NB: </a:t>
            </a:r>
            <a:r>
              <a:rPr lang="en-US" sz="2500" dirty="0">
                <a:solidFill>
                  <a:schemeClr val="tx1"/>
                </a:solidFill>
              </a:rPr>
              <a:t>The diseases in bold spread so quickly that they need international control  measures. These diseases are reported by the Ministry of Health to the World  Health Organisation (WHO).</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32294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Application of communicable disease control measures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actual application of the control methods can be undertaken by different groups of people and institutions at various levels. </a:t>
            </a:r>
          </a:p>
          <a:p>
            <a:pPr algn="just">
              <a:lnSpc>
                <a:spcPct val="120000"/>
              </a:lnSpc>
              <a:spcBef>
                <a:spcPts val="0"/>
              </a:spcBef>
              <a:buClrTx/>
              <a:buFont typeface="Wingdings" panose="05000000000000000000" pitchFamily="2" charset="2"/>
              <a:buChar char="q"/>
            </a:pPr>
            <a:r>
              <a:rPr lang="en-US" sz="2500" dirty="0">
                <a:solidFill>
                  <a:schemeClr val="tx1"/>
                </a:solidFill>
              </a:rPr>
              <a:t>These include </a:t>
            </a:r>
            <a:r>
              <a:rPr lang="en-US" sz="2500" b="1" dirty="0">
                <a:solidFill>
                  <a:schemeClr val="tx1"/>
                </a:solidFill>
              </a:rPr>
              <a:t>individuals and village level</a:t>
            </a:r>
            <a:r>
              <a:rPr lang="en-US" sz="2500" dirty="0">
                <a:solidFill>
                  <a:schemeClr val="tx1"/>
                </a:solidFill>
              </a:rPr>
              <a:t>, </a:t>
            </a:r>
            <a:r>
              <a:rPr lang="en-US" sz="2500" b="1" dirty="0">
                <a:solidFill>
                  <a:schemeClr val="tx1"/>
                </a:solidFill>
              </a:rPr>
              <a:t>dispensary and health centre level</a:t>
            </a:r>
            <a:r>
              <a:rPr lang="en-US" sz="2500" dirty="0">
                <a:solidFill>
                  <a:schemeClr val="tx1"/>
                </a:solidFill>
              </a:rPr>
              <a:t>, </a:t>
            </a:r>
            <a:r>
              <a:rPr lang="en-US" sz="2500" b="1" dirty="0">
                <a:solidFill>
                  <a:schemeClr val="tx1"/>
                </a:solidFill>
              </a:rPr>
              <a:t>the sub county and county level</a:t>
            </a:r>
            <a:r>
              <a:rPr lang="en-US" sz="2500" dirty="0">
                <a:solidFill>
                  <a:schemeClr val="tx1"/>
                </a:solidFill>
              </a:rPr>
              <a:t> and </a:t>
            </a:r>
            <a:r>
              <a:rPr lang="en-US" sz="2500" b="1" dirty="0">
                <a:solidFill>
                  <a:schemeClr val="tx1"/>
                </a:solidFill>
              </a:rPr>
              <a:t>central government (Ministry of Health) level</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b="1" dirty="0">
                <a:solidFill>
                  <a:schemeClr val="tx1"/>
                </a:solidFill>
              </a:rPr>
              <a:t>Remember: </a:t>
            </a:r>
            <a:r>
              <a:rPr lang="en-US" sz="2500" dirty="0">
                <a:solidFill>
                  <a:schemeClr val="tx1"/>
                </a:solidFill>
              </a:rPr>
              <a:t>A successful communicable disease control program is the one that involves members of the community.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45875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Control measures at individual and village level</a:t>
            </a:r>
            <a:endParaRPr lang="en-GB" sz="2500" b="1" dirty="0">
              <a:solidFill>
                <a:schemeClr val="tx1"/>
              </a:solidFill>
            </a:endParaRPr>
          </a:p>
          <a:p>
            <a:pPr marL="0" indent="0" algn="just">
              <a:lnSpc>
                <a:spcPct val="120000"/>
              </a:lnSpc>
              <a:spcBef>
                <a:spcPts val="0"/>
              </a:spcBef>
              <a:buClrTx/>
              <a:buNone/>
            </a:pPr>
            <a:r>
              <a:rPr lang="en-US" sz="2500" dirty="0">
                <a:solidFill>
                  <a:schemeClr val="tx1"/>
                </a:solidFill>
              </a:rPr>
              <a:t>At this level, each person and indeed every member of the village is responsible for: </a:t>
            </a:r>
          </a:p>
          <a:p>
            <a:pPr algn="just">
              <a:lnSpc>
                <a:spcPct val="120000"/>
              </a:lnSpc>
              <a:spcBef>
                <a:spcPts val="0"/>
              </a:spcBef>
              <a:buClrTx/>
              <a:buFont typeface="Wingdings" panose="05000000000000000000" pitchFamily="2" charset="2"/>
              <a:buChar char="q"/>
            </a:pPr>
            <a:r>
              <a:rPr lang="en-US" sz="2500" dirty="0">
                <a:solidFill>
                  <a:schemeClr val="tx1"/>
                </a:solidFill>
              </a:rPr>
              <a:t>Completing the </a:t>
            </a:r>
            <a:r>
              <a:rPr lang="en-US" sz="2500" dirty="0" err="1">
                <a:solidFill>
                  <a:schemeClr val="tx1"/>
                </a:solidFill>
              </a:rPr>
              <a:t>immunisation</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Personal and environmental hygiene </a:t>
            </a:r>
          </a:p>
          <a:p>
            <a:pPr algn="just">
              <a:lnSpc>
                <a:spcPct val="120000"/>
              </a:lnSpc>
              <a:spcBef>
                <a:spcPts val="0"/>
              </a:spcBef>
              <a:buClrTx/>
              <a:buFont typeface="Wingdings" panose="05000000000000000000" pitchFamily="2" charset="2"/>
              <a:buChar char="q"/>
            </a:pPr>
            <a:r>
              <a:rPr lang="en-US" sz="2500" dirty="0">
                <a:solidFill>
                  <a:schemeClr val="tx1"/>
                </a:solidFill>
              </a:rPr>
              <a:t>Food hygiene and adequate nutrition </a:t>
            </a:r>
          </a:p>
          <a:p>
            <a:pPr algn="just">
              <a:lnSpc>
                <a:spcPct val="120000"/>
              </a:lnSpc>
              <a:spcBef>
                <a:spcPts val="0"/>
              </a:spcBef>
              <a:buClrTx/>
              <a:buFont typeface="Wingdings" panose="05000000000000000000" pitchFamily="2" charset="2"/>
              <a:buChar char="q"/>
            </a:pPr>
            <a:r>
              <a:rPr lang="en-US" sz="2500" dirty="0">
                <a:solidFill>
                  <a:schemeClr val="tx1"/>
                </a:solidFill>
              </a:rPr>
              <a:t>Using bed nets and protective wear </a:t>
            </a:r>
          </a:p>
          <a:p>
            <a:pPr algn="just">
              <a:lnSpc>
                <a:spcPct val="120000"/>
              </a:lnSpc>
              <a:spcBef>
                <a:spcPts val="0"/>
              </a:spcBef>
              <a:buClrTx/>
              <a:buFont typeface="Wingdings" panose="05000000000000000000" pitchFamily="2" charset="2"/>
              <a:buChar char="q"/>
            </a:pPr>
            <a:r>
              <a:rPr lang="en-US" sz="2500" dirty="0">
                <a:solidFill>
                  <a:schemeClr val="tx1"/>
                </a:solidFill>
              </a:rPr>
              <a:t>Abstaining from casual sex, being faithful to one sexual partner or using condoms </a:t>
            </a:r>
          </a:p>
          <a:p>
            <a:pPr algn="just">
              <a:lnSpc>
                <a:spcPct val="120000"/>
              </a:lnSpc>
              <a:spcBef>
                <a:spcPts val="0"/>
              </a:spcBef>
              <a:buClrTx/>
              <a:buFont typeface="Wingdings" panose="05000000000000000000" pitchFamily="2" charset="2"/>
              <a:buChar char="q"/>
            </a:pPr>
            <a:r>
              <a:rPr lang="en-US" sz="2500" dirty="0">
                <a:solidFill>
                  <a:schemeClr val="tx1"/>
                </a:solidFill>
              </a:rPr>
              <a:t>Protecting water supply and using clean water </a:t>
            </a:r>
          </a:p>
          <a:p>
            <a:pPr algn="just">
              <a:lnSpc>
                <a:spcPct val="120000"/>
              </a:lnSpc>
              <a:spcBef>
                <a:spcPts val="0"/>
              </a:spcBef>
              <a:buClrTx/>
              <a:buFont typeface="Wingdings" panose="05000000000000000000" pitchFamily="2" charset="2"/>
              <a:buChar char="q"/>
            </a:pPr>
            <a:r>
              <a:rPr lang="en-US" sz="2500" dirty="0">
                <a:solidFill>
                  <a:schemeClr val="tx1"/>
                </a:solidFill>
              </a:rPr>
              <a:t>Digging and using pit latrines </a:t>
            </a:r>
          </a:p>
          <a:p>
            <a:pPr algn="just">
              <a:lnSpc>
                <a:spcPct val="120000"/>
              </a:lnSpc>
              <a:spcBef>
                <a:spcPts val="0"/>
              </a:spcBef>
              <a:buClrTx/>
              <a:buFont typeface="Wingdings" panose="05000000000000000000" pitchFamily="2" charset="2"/>
              <a:buChar char="q"/>
            </a:pPr>
            <a:r>
              <a:rPr lang="en-US" sz="2500" dirty="0">
                <a:solidFill>
                  <a:schemeClr val="tx1"/>
                </a:solidFill>
              </a:rPr>
              <a:t>Controlling vectors</a:t>
            </a:r>
          </a:p>
          <a:p>
            <a:pPr algn="just">
              <a:lnSpc>
                <a:spcPct val="120000"/>
              </a:lnSpc>
              <a:spcBef>
                <a:spcPts val="0"/>
              </a:spcBef>
              <a:buClrTx/>
              <a:buFont typeface="Wingdings" panose="05000000000000000000" pitchFamily="2" charset="2"/>
              <a:buChar char="q"/>
            </a:pPr>
            <a:r>
              <a:rPr lang="en-US" sz="2500" dirty="0">
                <a:solidFill>
                  <a:schemeClr val="tx1"/>
                </a:solidFill>
              </a:rPr>
              <a:t>Healthy habits, for example not smoking, consuming alcohol and abuse of drugs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36834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Controlling measures at dispensary and health centre level</a:t>
            </a:r>
          </a:p>
          <a:p>
            <a:pPr algn="just">
              <a:lnSpc>
                <a:spcPct val="120000"/>
              </a:lnSpc>
              <a:spcBef>
                <a:spcPts val="0"/>
              </a:spcBef>
              <a:buClrTx/>
              <a:buFont typeface="Wingdings" panose="05000000000000000000" pitchFamily="2" charset="2"/>
              <a:buChar char="q"/>
            </a:pPr>
            <a:r>
              <a:rPr lang="en-US" sz="2500" dirty="0">
                <a:solidFill>
                  <a:schemeClr val="tx1"/>
                </a:solidFill>
              </a:rPr>
              <a:t>The health care workers should support and encourage their clients and community to establish and sustain community based disease control programs. In addition, the health care workers should: </a:t>
            </a:r>
          </a:p>
          <a:p>
            <a:pPr algn="just">
              <a:lnSpc>
                <a:spcPct val="120000"/>
              </a:lnSpc>
              <a:spcBef>
                <a:spcPts val="0"/>
              </a:spcBef>
              <a:buClrTx/>
              <a:buFont typeface="Wingdings" panose="05000000000000000000" pitchFamily="2" charset="2"/>
              <a:buChar char="q"/>
            </a:pPr>
            <a:r>
              <a:rPr lang="en-US" sz="2500" dirty="0">
                <a:solidFill>
                  <a:schemeClr val="tx1"/>
                </a:solidFill>
              </a:rPr>
              <a:t>Increase </a:t>
            </a:r>
            <a:r>
              <a:rPr lang="en-US" sz="2500" dirty="0" err="1">
                <a:solidFill>
                  <a:schemeClr val="tx1"/>
                </a:solidFill>
              </a:rPr>
              <a:t>immunisation</a:t>
            </a:r>
            <a:r>
              <a:rPr lang="en-US" sz="2500" dirty="0">
                <a:solidFill>
                  <a:schemeClr val="tx1"/>
                </a:solidFill>
              </a:rPr>
              <a:t> coverage</a:t>
            </a:r>
          </a:p>
          <a:p>
            <a:pPr algn="just">
              <a:lnSpc>
                <a:spcPct val="120000"/>
              </a:lnSpc>
              <a:spcBef>
                <a:spcPts val="0"/>
              </a:spcBef>
              <a:buClrTx/>
              <a:buFont typeface="Wingdings" panose="05000000000000000000" pitchFamily="2" charset="2"/>
              <a:buChar char="q"/>
            </a:pPr>
            <a:r>
              <a:rPr lang="en-US" sz="2500" dirty="0">
                <a:solidFill>
                  <a:schemeClr val="tx1"/>
                </a:solidFill>
              </a:rPr>
              <a:t>Participate in vector and reservoir control </a:t>
            </a:r>
          </a:p>
          <a:p>
            <a:pPr algn="just">
              <a:lnSpc>
                <a:spcPct val="120000"/>
              </a:lnSpc>
              <a:spcBef>
                <a:spcPts val="0"/>
              </a:spcBef>
              <a:buClrTx/>
              <a:buFont typeface="Wingdings" panose="05000000000000000000" pitchFamily="2" charset="2"/>
              <a:buChar char="q"/>
            </a:pPr>
            <a:r>
              <a:rPr lang="en-US" sz="2500" dirty="0" err="1">
                <a:solidFill>
                  <a:schemeClr val="tx1"/>
                </a:solidFill>
              </a:rPr>
              <a:t>Emphasise</a:t>
            </a:r>
            <a:r>
              <a:rPr lang="en-US" sz="2500" dirty="0">
                <a:solidFill>
                  <a:schemeClr val="tx1"/>
                </a:solidFill>
              </a:rPr>
              <a:t> water protection and purification</a:t>
            </a:r>
          </a:p>
          <a:p>
            <a:pPr algn="just">
              <a:lnSpc>
                <a:spcPct val="120000"/>
              </a:lnSpc>
              <a:spcBef>
                <a:spcPts val="0"/>
              </a:spcBef>
              <a:buClrTx/>
              <a:buFont typeface="Wingdings" panose="05000000000000000000" pitchFamily="2" charset="2"/>
              <a:buChar char="q"/>
            </a:pPr>
            <a:r>
              <a:rPr lang="en-US" sz="2500" dirty="0">
                <a:solidFill>
                  <a:schemeClr val="tx1"/>
                </a:solidFill>
              </a:rPr>
              <a:t>Inspect food, markets and eating places </a:t>
            </a:r>
          </a:p>
          <a:p>
            <a:pPr algn="just">
              <a:lnSpc>
                <a:spcPct val="120000"/>
              </a:lnSpc>
              <a:spcBef>
                <a:spcPts val="0"/>
              </a:spcBef>
              <a:buClrTx/>
              <a:buFont typeface="Wingdings" panose="05000000000000000000" pitchFamily="2" charset="2"/>
              <a:buChar char="q"/>
            </a:pPr>
            <a:r>
              <a:rPr lang="en-US" sz="2500" dirty="0">
                <a:solidFill>
                  <a:schemeClr val="tx1"/>
                </a:solidFill>
              </a:rPr>
              <a:t>Encourage sanitation and refuse disposal</a:t>
            </a:r>
          </a:p>
          <a:p>
            <a:pPr algn="just">
              <a:lnSpc>
                <a:spcPct val="120000"/>
              </a:lnSpc>
              <a:spcBef>
                <a:spcPts val="0"/>
              </a:spcBef>
              <a:buClrTx/>
              <a:buFont typeface="Wingdings" panose="05000000000000000000" pitchFamily="2" charset="2"/>
              <a:buChar char="q"/>
            </a:pPr>
            <a:r>
              <a:rPr lang="en-US" sz="2500" dirty="0">
                <a:solidFill>
                  <a:schemeClr val="tx1"/>
                </a:solidFill>
              </a:rPr>
              <a:t>Promote health and prevent diseases using Information, Education and Communication (IEC) </a:t>
            </a:r>
          </a:p>
          <a:p>
            <a:pPr algn="just">
              <a:lnSpc>
                <a:spcPct val="120000"/>
              </a:lnSpc>
              <a:spcBef>
                <a:spcPts val="0"/>
              </a:spcBef>
              <a:buClrTx/>
              <a:buFont typeface="Wingdings" panose="05000000000000000000" pitchFamily="2" charset="2"/>
              <a:buChar char="q"/>
            </a:pPr>
            <a:r>
              <a:rPr lang="en-US" sz="2500" dirty="0">
                <a:solidFill>
                  <a:schemeClr val="tx1"/>
                </a:solidFill>
              </a:rPr>
              <a:t>Notify diseases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111178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Control measures at sub county, county, and national level</a:t>
            </a:r>
          </a:p>
          <a:p>
            <a:pPr marL="0" indent="0" algn="just">
              <a:lnSpc>
                <a:spcPct val="120000"/>
              </a:lnSpc>
              <a:spcBef>
                <a:spcPts val="0"/>
              </a:spcBef>
              <a:buClrTx/>
              <a:buNone/>
            </a:pPr>
            <a:r>
              <a:rPr lang="en-US" sz="2500" dirty="0">
                <a:solidFill>
                  <a:schemeClr val="tx1"/>
                </a:solidFill>
              </a:rPr>
              <a:t>At these higher levels, health care workers are responsible for: </a:t>
            </a:r>
          </a:p>
          <a:p>
            <a:pPr algn="just">
              <a:lnSpc>
                <a:spcPct val="120000"/>
              </a:lnSpc>
              <a:spcBef>
                <a:spcPts val="0"/>
              </a:spcBef>
              <a:buClrTx/>
              <a:buFont typeface="Wingdings" panose="05000000000000000000" pitchFamily="2" charset="2"/>
              <a:buChar char="q"/>
            </a:pPr>
            <a:r>
              <a:rPr lang="en-US" sz="2500" dirty="0">
                <a:solidFill>
                  <a:schemeClr val="tx1"/>
                </a:solidFill>
              </a:rPr>
              <a:t>Vector control schemes </a:t>
            </a:r>
          </a:p>
          <a:p>
            <a:pPr algn="just">
              <a:lnSpc>
                <a:spcPct val="120000"/>
              </a:lnSpc>
              <a:spcBef>
                <a:spcPts val="0"/>
              </a:spcBef>
              <a:buClrTx/>
              <a:buFont typeface="Wingdings" panose="05000000000000000000" pitchFamily="2" charset="2"/>
              <a:buChar char="q"/>
            </a:pPr>
            <a:r>
              <a:rPr lang="en-US" sz="2500" dirty="0">
                <a:solidFill>
                  <a:schemeClr val="tx1"/>
                </a:solidFill>
              </a:rPr>
              <a:t>Mass </a:t>
            </a:r>
            <a:r>
              <a:rPr lang="en-US" sz="2500" dirty="0" err="1">
                <a:solidFill>
                  <a:schemeClr val="tx1"/>
                </a:solidFill>
              </a:rPr>
              <a:t>immunisation</a:t>
            </a:r>
            <a:r>
              <a:rPr lang="en-US" sz="2500" dirty="0">
                <a:solidFill>
                  <a:schemeClr val="tx1"/>
                </a:solidFill>
              </a:rPr>
              <a:t> campaigns </a:t>
            </a:r>
          </a:p>
          <a:p>
            <a:pPr algn="just">
              <a:lnSpc>
                <a:spcPct val="120000"/>
              </a:lnSpc>
              <a:spcBef>
                <a:spcPts val="0"/>
              </a:spcBef>
              <a:buClrTx/>
              <a:buFont typeface="Wingdings" panose="05000000000000000000" pitchFamily="2" charset="2"/>
              <a:buChar char="q"/>
            </a:pPr>
            <a:r>
              <a:rPr lang="en-US" sz="2500" dirty="0">
                <a:solidFill>
                  <a:schemeClr val="tx1"/>
                </a:solidFill>
              </a:rPr>
              <a:t>Mass treatment and chemoprophylaxis </a:t>
            </a:r>
          </a:p>
          <a:p>
            <a:pPr algn="just">
              <a:lnSpc>
                <a:spcPct val="120000"/>
              </a:lnSpc>
              <a:spcBef>
                <a:spcPts val="0"/>
              </a:spcBef>
              <a:buClrTx/>
              <a:buFont typeface="Wingdings" panose="05000000000000000000" pitchFamily="2" charset="2"/>
              <a:buChar char="q"/>
            </a:pPr>
            <a:r>
              <a:rPr lang="en-US" sz="2500" dirty="0">
                <a:solidFill>
                  <a:schemeClr val="tx1"/>
                </a:solidFill>
              </a:rPr>
              <a:t>Mass media IEC programmes </a:t>
            </a:r>
          </a:p>
          <a:p>
            <a:pPr algn="just">
              <a:lnSpc>
                <a:spcPct val="120000"/>
              </a:lnSpc>
              <a:spcBef>
                <a:spcPts val="0"/>
              </a:spcBef>
              <a:buClrTx/>
              <a:buFont typeface="Wingdings" panose="05000000000000000000" pitchFamily="2" charset="2"/>
              <a:buChar char="q"/>
            </a:pPr>
            <a:r>
              <a:rPr lang="en-US" sz="2500" dirty="0">
                <a:solidFill>
                  <a:schemeClr val="tx1"/>
                </a:solidFill>
              </a:rPr>
              <a:t>Health statistics registration</a:t>
            </a:r>
          </a:p>
          <a:p>
            <a:pPr algn="just">
              <a:lnSpc>
                <a:spcPct val="120000"/>
              </a:lnSpc>
              <a:spcBef>
                <a:spcPts val="0"/>
              </a:spcBef>
              <a:buClrTx/>
              <a:buFont typeface="Wingdings" panose="05000000000000000000" pitchFamily="2" charset="2"/>
              <a:buChar char="q"/>
            </a:pPr>
            <a:r>
              <a:rPr lang="en-US" sz="2500" dirty="0">
                <a:solidFill>
                  <a:schemeClr val="tx1"/>
                </a:solidFill>
              </a:rPr>
              <a:t>Research on disease control methods</a:t>
            </a:r>
          </a:p>
          <a:p>
            <a:pPr algn="just">
              <a:lnSpc>
                <a:spcPct val="120000"/>
              </a:lnSpc>
              <a:spcBef>
                <a:spcPts val="0"/>
              </a:spcBef>
              <a:buClrTx/>
              <a:buFont typeface="Wingdings" panose="05000000000000000000" pitchFamily="2" charset="2"/>
              <a:buChar char="q"/>
            </a:pPr>
            <a:r>
              <a:rPr lang="en-US" sz="2500" dirty="0">
                <a:solidFill>
                  <a:schemeClr val="tx1"/>
                </a:solidFill>
              </a:rPr>
              <a:t>Emergency, epidemiology and control teams </a:t>
            </a:r>
          </a:p>
          <a:p>
            <a:pPr algn="just">
              <a:lnSpc>
                <a:spcPct val="120000"/>
              </a:lnSpc>
              <a:spcBef>
                <a:spcPts val="0"/>
              </a:spcBef>
              <a:buClrTx/>
              <a:buFont typeface="Wingdings" panose="05000000000000000000" pitchFamily="2" charset="2"/>
              <a:buChar char="q"/>
            </a:pPr>
            <a:r>
              <a:rPr lang="en-US" sz="2500" dirty="0">
                <a:solidFill>
                  <a:schemeClr val="tx1"/>
                </a:solidFill>
              </a:rPr>
              <a:t>Manpower training and continuing education  for staff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33264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Standard case definition</a:t>
            </a:r>
          </a:p>
          <a:p>
            <a:pPr algn="just">
              <a:lnSpc>
                <a:spcPct val="120000"/>
              </a:lnSpc>
              <a:spcBef>
                <a:spcPts val="0"/>
              </a:spcBef>
              <a:buClrTx/>
              <a:buFont typeface="Wingdings" panose="05000000000000000000" pitchFamily="2" charset="2"/>
              <a:buChar char="q"/>
            </a:pPr>
            <a:r>
              <a:rPr lang="en-US" sz="2500" dirty="0">
                <a:solidFill>
                  <a:schemeClr val="tx1"/>
                </a:solidFill>
              </a:rPr>
              <a:t>A case definition is a set of </a:t>
            </a:r>
            <a:r>
              <a:rPr lang="en-US" sz="2500" u="sng" dirty="0">
                <a:solidFill>
                  <a:schemeClr val="tx1"/>
                </a:solidFill>
              </a:rPr>
              <a:t>uniform criteria/measure </a:t>
            </a:r>
            <a:r>
              <a:rPr lang="en-US" sz="2500" dirty="0">
                <a:solidFill>
                  <a:schemeClr val="tx1"/>
                </a:solidFill>
              </a:rPr>
              <a:t>used to define a disease for public health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 enable public health officials to classify and count cases consistently (time &amp; again) across reporting jurisdictions (control).</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 lists the clinical criteria by which public health professionals determine whether a person's illness is included as a case in an outbreak investigation.</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That  is, whether a person is considered directly affected by an outbreak.</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definitions are used in the surveillance of public health (i.e. health of the population) in order to categorize those conditions present in a population (e.g., incidence and prevalence).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25483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HOW CASE DEFINITION ARE USED</a:t>
            </a:r>
          </a:p>
          <a:p>
            <a:pPr algn="just">
              <a:lnSpc>
                <a:spcPct val="120000"/>
              </a:lnSpc>
              <a:spcBef>
                <a:spcPts val="0"/>
              </a:spcBef>
              <a:buClrTx/>
              <a:buFont typeface="Wingdings" panose="05000000000000000000" pitchFamily="2" charset="2"/>
              <a:buChar char="q"/>
            </a:pPr>
            <a:r>
              <a:rPr lang="en-US" sz="2500" dirty="0">
                <a:solidFill>
                  <a:schemeClr val="tx1"/>
                </a:solidFill>
              </a:rPr>
              <a:t>A case definition defines a case by placing limits on time, person and place. </a:t>
            </a:r>
            <a:r>
              <a:rPr lang="en-US" sz="2500" b="1" dirty="0">
                <a:solidFill>
                  <a:schemeClr val="tx1"/>
                </a:solidFill>
              </a:rPr>
              <a:t>HOW?</a:t>
            </a:r>
          </a:p>
          <a:p>
            <a:pPr algn="just">
              <a:lnSpc>
                <a:spcPct val="120000"/>
              </a:lnSpc>
              <a:spcBef>
                <a:spcPts val="0"/>
              </a:spcBef>
              <a:buClrTx/>
              <a:buFont typeface="Wingdings" panose="05000000000000000000" pitchFamily="2" charset="2"/>
              <a:buChar char="q"/>
            </a:pPr>
            <a:r>
              <a:rPr lang="en-US" sz="2500" b="1" dirty="0">
                <a:solidFill>
                  <a:schemeClr val="tx1"/>
                </a:solidFill>
              </a:rPr>
              <a:t>Time criteria </a:t>
            </a:r>
            <a:r>
              <a:rPr lang="en-US" sz="2500" dirty="0">
                <a:solidFill>
                  <a:schemeClr val="tx1"/>
                </a:solidFill>
              </a:rPr>
              <a:t>may include all cases of a disease identified from a certain period of time, for example, January 1, 2008 to March 1, 2008.</a:t>
            </a:r>
          </a:p>
          <a:p>
            <a:pPr algn="just">
              <a:lnSpc>
                <a:spcPct val="120000"/>
              </a:lnSpc>
              <a:spcBef>
                <a:spcPts val="0"/>
              </a:spcBef>
              <a:buClrTx/>
              <a:buFont typeface="Wingdings" panose="05000000000000000000" pitchFamily="2" charset="2"/>
              <a:buChar char="q"/>
            </a:pPr>
            <a:r>
              <a:rPr lang="en-US" sz="2500" b="1" dirty="0">
                <a:solidFill>
                  <a:schemeClr val="tx1"/>
                </a:solidFill>
              </a:rPr>
              <a:t>Person criteria </a:t>
            </a:r>
            <a:r>
              <a:rPr lang="en-US" sz="2500" dirty="0">
                <a:solidFill>
                  <a:schemeClr val="tx1"/>
                </a:solidFill>
              </a:rPr>
              <a:t>may include age, gender, ethnicity, and clinical characteristics such as symptoms (e.g. cough and fever) and the results of clinical tests (e.g. pneumonia on chest X-ray).</a:t>
            </a:r>
          </a:p>
          <a:p>
            <a:pPr algn="just">
              <a:lnSpc>
                <a:spcPct val="120000"/>
              </a:lnSpc>
              <a:spcBef>
                <a:spcPts val="0"/>
              </a:spcBef>
              <a:buClrTx/>
              <a:buFont typeface="Wingdings" panose="05000000000000000000" pitchFamily="2" charset="2"/>
              <a:buChar char="q"/>
            </a:pPr>
            <a:r>
              <a:rPr lang="en-US" sz="2500" b="1" dirty="0">
                <a:solidFill>
                  <a:schemeClr val="tx1"/>
                </a:solidFill>
              </a:rPr>
              <a:t>Place criteria </a:t>
            </a:r>
            <a:r>
              <a:rPr lang="en-US" sz="2500" dirty="0">
                <a:solidFill>
                  <a:schemeClr val="tx1"/>
                </a:solidFill>
              </a:rPr>
              <a:t>will usually specify a geographical entity/unit such as a town, state, or country, but may be as small as an institution, a school class, or a restaurant.</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8880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Distribution: </a:t>
            </a:r>
            <a:r>
              <a:rPr lang="en-US" sz="2500" dirty="0">
                <a:solidFill>
                  <a:schemeClr val="tx1"/>
                </a:solidFill>
              </a:rPr>
              <a:t>Epidemiology is concerned with the </a:t>
            </a:r>
            <a:r>
              <a:rPr lang="en-US" sz="2500" b="1" dirty="0">
                <a:solidFill>
                  <a:schemeClr val="tx1"/>
                </a:solidFill>
              </a:rPr>
              <a:t>frequency</a:t>
            </a:r>
            <a:r>
              <a:rPr lang="en-US" sz="2500" dirty="0">
                <a:solidFill>
                  <a:schemeClr val="tx1"/>
                </a:solidFill>
              </a:rPr>
              <a:t> and </a:t>
            </a:r>
            <a:r>
              <a:rPr lang="en-US" sz="2500" b="1" dirty="0">
                <a:solidFill>
                  <a:schemeClr val="tx1"/>
                </a:solidFill>
              </a:rPr>
              <a:t>pattern</a:t>
            </a:r>
            <a:r>
              <a:rPr lang="en-US" sz="2500" dirty="0">
                <a:solidFill>
                  <a:schemeClr val="tx1"/>
                </a:solidFill>
              </a:rPr>
              <a:t> of health events in a population:</a:t>
            </a:r>
          </a:p>
          <a:p>
            <a:pPr lvl="1" algn="just">
              <a:lnSpc>
                <a:spcPct val="120000"/>
              </a:lnSpc>
              <a:spcBef>
                <a:spcPts val="0"/>
              </a:spcBef>
              <a:buClrTx/>
              <a:buFont typeface="Wingdings" panose="05000000000000000000" pitchFamily="2" charset="2"/>
              <a:buChar char="§"/>
            </a:pPr>
            <a:r>
              <a:rPr lang="en-US" sz="2300" b="1" dirty="0">
                <a:solidFill>
                  <a:schemeClr val="tx1"/>
                </a:solidFill>
              </a:rPr>
              <a:t>Frequency </a:t>
            </a:r>
            <a:r>
              <a:rPr lang="en-US" sz="2300" dirty="0">
                <a:solidFill>
                  <a:schemeClr val="tx1"/>
                </a:solidFill>
              </a:rPr>
              <a:t>refers not only to the number of health events such as the number of cases of meningitis or diabetes in a population, but also to the relationship of that number to the size of the population. The resulting rate allows epidemiologists to compare disease occurrence across different populations.</a:t>
            </a:r>
          </a:p>
          <a:p>
            <a:pPr lvl="1" algn="just">
              <a:lnSpc>
                <a:spcPct val="120000"/>
              </a:lnSpc>
              <a:spcBef>
                <a:spcPts val="0"/>
              </a:spcBef>
              <a:buClrTx/>
              <a:buFont typeface="Wingdings" panose="05000000000000000000" pitchFamily="2" charset="2"/>
              <a:buChar char="§"/>
            </a:pPr>
            <a:r>
              <a:rPr lang="en-US" sz="2300" b="1" dirty="0">
                <a:solidFill>
                  <a:schemeClr val="tx1"/>
                </a:solidFill>
              </a:rPr>
              <a:t>Pattern</a:t>
            </a:r>
            <a:r>
              <a:rPr lang="en-US" sz="2300" dirty="0">
                <a:solidFill>
                  <a:schemeClr val="tx1"/>
                </a:solidFill>
              </a:rPr>
              <a:t> refers to the occurrence of health-related events by time, place, and person.</a:t>
            </a:r>
          </a:p>
          <a:p>
            <a:pPr algn="just">
              <a:lnSpc>
                <a:spcPct val="120000"/>
              </a:lnSpc>
              <a:spcBef>
                <a:spcPts val="0"/>
              </a:spcBef>
              <a:buClrTx/>
              <a:buFont typeface="Wingdings" panose="05000000000000000000" pitchFamily="2" charset="2"/>
              <a:buChar char="q"/>
            </a:pPr>
            <a:r>
              <a:rPr lang="en-US" sz="2500" dirty="0">
                <a:solidFill>
                  <a:schemeClr val="tx1"/>
                </a:solidFill>
              </a:rPr>
              <a:t>Determinants: </a:t>
            </a:r>
            <a:r>
              <a:rPr lang="en-US" sz="2500" b="1" dirty="0">
                <a:solidFill>
                  <a:schemeClr val="tx1"/>
                </a:solidFill>
              </a:rPr>
              <a:t>Epidemiology</a:t>
            </a:r>
            <a:r>
              <a:rPr lang="en-US" sz="2500" dirty="0">
                <a:solidFill>
                  <a:schemeClr val="tx1"/>
                </a:solidFill>
              </a:rPr>
              <a:t> is also used to search for determinants, which are the causes and other factors that influence the occurrence of disease and other health-related events.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60091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Case definitions are often used to label individuals as </a:t>
            </a:r>
            <a:r>
              <a:rPr lang="en-US" sz="2500" b="1" dirty="0">
                <a:solidFill>
                  <a:schemeClr val="tx1"/>
                </a:solidFill>
              </a:rPr>
              <a:t>suspect, probable, </a:t>
            </a:r>
            <a:r>
              <a:rPr lang="en-US" sz="2500" dirty="0">
                <a:solidFill>
                  <a:schemeClr val="tx1"/>
                </a:solidFill>
              </a:rPr>
              <a:t>or </a:t>
            </a:r>
            <a:r>
              <a:rPr lang="en-US" sz="2500" b="1" dirty="0">
                <a:solidFill>
                  <a:schemeClr val="tx1"/>
                </a:solidFill>
              </a:rPr>
              <a:t>confirmed </a:t>
            </a:r>
            <a:r>
              <a:rPr lang="en-US" sz="2500" dirty="0">
                <a:solidFill>
                  <a:schemeClr val="tx1"/>
                </a:solidFill>
              </a:rPr>
              <a:t>cases according to clinical, epidemiological and laboratory test </a:t>
            </a:r>
          </a:p>
          <a:p>
            <a:pPr algn="just">
              <a:lnSpc>
                <a:spcPct val="120000"/>
              </a:lnSpc>
              <a:spcBef>
                <a:spcPts val="0"/>
              </a:spcBef>
              <a:buClrTx/>
              <a:buFont typeface="Wingdings" panose="05000000000000000000" pitchFamily="2" charset="2"/>
              <a:buChar char="q"/>
            </a:pPr>
            <a:r>
              <a:rPr lang="en-US" sz="2500" dirty="0">
                <a:solidFill>
                  <a:schemeClr val="tx1"/>
                </a:solidFill>
              </a:rPr>
              <a:t>For example, in the investigation of an outbreak of pneumococcal pneumonia in a nursing home the case definition may be specified as:</a:t>
            </a:r>
          </a:p>
          <a:p>
            <a:pPr algn="just">
              <a:lnSpc>
                <a:spcPct val="120000"/>
              </a:lnSpc>
              <a:spcBef>
                <a:spcPts val="0"/>
              </a:spcBef>
              <a:buClrTx/>
              <a:buFont typeface="Wingdings" panose="05000000000000000000" pitchFamily="2" charset="2"/>
              <a:buChar char="q"/>
            </a:pPr>
            <a:r>
              <a:rPr lang="en-US" sz="2500" b="1" dirty="0">
                <a:solidFill>
                  <a:schemeClr val="tx1"/>
                </a:solidFill>
              </a:rPr>
              <a:t>Suspect Case: </a:t>
            </a:r>
            <a:r>
              <a:rPr lang="en-US" sz="2500" dirty="0">
                <a:solidFill>
                  <a:schemeClr val="tx1"/>
                </a:solidFill>
              </a:rPr>
              <a:t>These are cases in which recovery is adequate/achieved but illness cannot be fully explained by an alternative diagnosis.</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US" sz="2500" b="1" dirty="0">
                <a:solidFill>
                  <a:schemeClr val="tx1"/>
                </a:solidFill>
              </a:rPr>
              <a:t>Probable Case: </a:t>
            </a:r>
            <a:r>
              <a:rPr lang="en-US" sz="2500" dirty="0">
                <a:solidFill>
                  <a:schemeClr val="tx1"/>
                </a:solidFill>
              </a:rPr>
              <a:t>A clinically compatible case without laboratory confirmation, but is epidemiologically linked to a confirmed case i.e. through surveillance</a:t>
            </a:r>
          </a:p>
          <a:p>
            <a:pPr algn="just">
              <a:lnSpc>
                <a:spcPct val="120000"/>
              </a:lnSpc>
              <a:spcBef>
                <a:spcPts val="0"/>
              </a:spcBef>
              <a:buClrTx/>
              <a:buFont typeface="Wingdings" panose="05000000000000000000" pitchFamily="2" charset="2"/>
              <a:buChar char="q"/>
            </a:pPr>
            <a:r>
              <a:rPr lang="en-US" sz="2500" b="1" dirty="0">
                <a:solidFill>
                  <a:schemeClr val="tx1"/>
                </a:solidFill>
              </a:rPr>
              <a:t>Confirmed Case:  </a:t>
            </a:r>
            <a:r>
              <a:rPr lang="en-US" sz="2500" dirty="0">
                <a:solidFill>
                  <a:schemeClr val="tx1"/>
                </a:solidFill>
              </a:rPr>
              <a:t>Is a clinically compatible case with laboratory confirmation.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89212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By creating a case definition, public health professionals  are better equipped to study an outbreak and determine possible causes.</a:t>
            </a:r>
          </a:p>
          <a:p>
            <a:pPr algn="just">
              <a:lnSpc>
                <a:spcPct val="120000"/>
              </a:lnSpc>
              <a:spcBef>
                <a:spcPts val="0"/>
              </a:spcBef>
              <a:buClrTx/>
              <a:buFont typeface="Wingdings" panose="05000000000000000000" pitchFamily="2" charset="2"/>
              <a:buChar char="q"/>
            </a:pPr>
            <a:r>
              <a:rPr lang="en-US" sz="2500" dirty="0">
                <a:solidFill>
                  <a:schemeClr val="tx1"/>
                </a:solidFill>
              </a:rPr>
              <a:t>As investigations proceed, a case definition may be expanded or narrowed when taking action.</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891617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a:bodyPr>
          <a:lstStyle/>
          <a:p>
            <a:pPr marL="0" indent="0" algn="just">
              <a:lnSpc>
                <a:spcPct val="120000"/>
              </a:lnSpc>
              <a:spcBef>
                <a:spcPts val="0"/>
              </a:spcBef>
              <a:buClrTx/>
              <a:buNone/>
            </a:pPr>
            <a:r>
              <a:rPr lang="en-US" sz="2400" b="1" dirty="0">
                <a:solidFill>
                  <a:srgbClr val="0070C0"/>
                </a:solidFill>
              </a:rPr>
              <a:t>Definition of Terms Used in Case Classification</a:t>
            </a:r>
            <a:endParaRPr lang="en-GB" sz="2400" b="1" dirty="0">
              <a:solidFill>
                <a:srgbClr val="0070C0"/>
              </a:solidFill>
            </a:endParaRPr>
          </a:p>
          <a:p>
            <a:pPr algn="just">
              <a:lnSpc>
                <a:spcPct val="120000"/>
              </a:lnSpc>
              <a:spcBef>
                <a:spcPts val="0"/>
              </a:spcBef>
              <a:buClrTx/>
              <a:buFont typeface="Wingdings" panose="05000000000000000000" pitchFamily="2" charset="2"/>
              <a:buChar char="q"/>
            </a:pPr>
            <a:r>
              <a:rPr lang="en-US" sz="2400" b="1" dirty="0">
                <a:solidFill>
                  <a:schemeClr val="tx1"/>
                </a:solidFill>
              </a:rPr>
              <a:t>Clinically compatible case: </a:t>
            </a:r>
            <a:r>
              <a:rPr lang="en-US" sz="2400" dirty="0">
                <a:solidFill>
                  <a:schemeClr val="tx1"/>
                </a:solidFill>
              </a:rPr>
              <a:t>a clinical syndrome /condition generally as described in the clinical description.</a:t>
            </a:r>
          </a:p>
          <a:p>
            <a:pPr algn="just">
              <a:lnSpc>
                <a:spcPct val="120000"/>
              </a:lnSpc>
              <a:spcBef>
                <a:spcPts val="0"/>
              </a:spcBef>
              <a:buClrTx/>
              <a:buFont typeface="Wingdings" panose="05000000000000000000" pitchFamily="2" charset="2"/>
              <a:buChar char="q"/>
            </a:pPr>
            <a:r>
              <a:rPr lang="en-US" sz="2400" b="1" dirty="0">
                <a:solidFill>
                  <a:schemeClr val="tx1"/>
                </a:solidFill>
              </a:rPr>
              <a:t>Confirmed case: </a:t>
            </a:r>
            <a:r>
              <a:rPr lang="en-US" sz="2400" dirty="0">
                <a:solidFill>
                  <a:schemeClr val="tx1"/>
                </a:solidFill>
              </a:rPr>
              <a:t>a case that is classified as confirmed for reporting purposes.</a:t>
            </a:r>
          </a:p>
          <a:p>
            <a:pPr algn="just">
              <a:lnSpc>
                <a:spcPct val="120000"/>
              </a:lnSpc>
              <a:spcBef>
                <a:spcPts val="0"/>
              </a:spcBef>
              <a:buClrTx/>
              <a:buFont typeface="Wingdings" panose="05000000000000000000" pitchFamily="2" charset="2"/>
              <a:buChar char="q"/>
            </a:pPr>
            <a:r>
              <a:rPr lang="en-US" sz="2400" b="1" dirty="0">
                <a:solidFill>
                  <a:schemeClr val="tx1"/>
                </a:solidFill>
              </a:rPr>
              <a:t>Epidemiologically linked case:  </a:t>
            </a:r>
            <a:r>
              <a:rPr lang="en-US" sz="2400" dirty="0">
                <a:solidFill>
                  <a:schemeClr val="tx1"/>
                </a:solidFill>
              </a:rPr>
              <a:t>a). a case in which  the patient has had contact with one or more persons who either have/had the disease or have been exposed to a point source of infection (i.e., a single source of infection, such as an event leading to a food borne-disease outbreak, to which all confirmed case-patients were ex-posed)</a:t>
            </a:r>
          </a:p>
          <a:p>
            <a:pPr algn="just">
              <a:lnSpc>
                <a:spcPct val="120000"/>
              </a:lnSpc>
              <a:spcBef>
                <a:spcPts val="0"/>
              </a:spcBef>
              <a:buClrTx/>
              <a:buFont typeface="Wingdings" panose="05000000000000000000" pitchFamily="2" charset="2"/>
              <a:buChar char="q"/>
            </a:pPr>
            <a:r>
              <a:rPr lang="en-US" sz="2400" b="1" dirty="0">
                <a:solidFill>
                  <a:schemeClr val="tx1"/>
                </a:solidFill>
              </a:rPr>
              <a:t>Probable Case: </a:t>
            </a:r>
            <a:r>
              <a:rPr lang="en-US" sz="2400" dirty="0">
                <a:solidFill>
                  <a:schemeClr val="tx1"/>
                </a:solidFill>
              </a:rPr>
              <a:t>A clinically compatible case without laboratory confirmation, but is epidemiologically linked to a confirmed case.</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03341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Laboratory-confirmed case: </a:t>
            </a:r>
            <a:r>
              <a:rPr lang="en-US" sz="2500" dirty="0">
                <a:solidFill>
                  <a:schemeClr val="tx1"/>
                </a:solidFill>
              </a:rPr>
              <a:t>a case that is confirmed by one or more of the laboratory methods listed in the case definition under Laboratory Criteria for Diagnosis. Although other laboratory methods can be used in clinical diagnosis, only those listed are accepted as laboratory confirmation for national reporting purposes.</a:t>
            </a:r>
          </a:p>
          <a:p>
            <a:pPr algn="just">
              <a:lnSpc>
                <a:spcPct val="120000"/>
              </a:lnSpc>
              <a:spcBef>
                <a:spcPts val="0"/>
              </a:spcBef>
              <a:buClrTx/>
              <a:buFont typeface="Wingdings" panose="05000000000000000000" pitchFamily="2" charset="2"/>
              <a:buChar char="q"/>
            </a:pPr>
            <a:r>
              <a:rPr lang="en-US" sz="2500" b="1" dirty="0">
                <a:solidFill>
                  <a:schemeClr val="tx1"/>
                </a:solidFill>
              </a:rPr>
              <a:t>Supportive or presumptive laboratory results: </a:t>
            </a:r>
            <a:r>
              <a:rPr lang="en-US" sz="2500" dirty="0">
                <a:solidFill>
                  <a:schemeClr val="tx1"/>
                </a:solidFill>
              </a:rPr>
              <a:t>specified laboratory results that are consistent with the diagnosis</a:t>
            </a:r>
          </a:p>
          <a:p>
            <a:pPr algn="just">
              <a:lnSpc>
                <a:spcPct val="120000"/>
              </a:lnSpc>
              <a:spcBef>
                <a:spcPts val="0"/>
              </a:spcBef>
              <a:buClrTx/>
              <a:buFont typeface="Wingdings" panose="05000000000000000000" pitchFamily="2" charset="2"/>
              <a:buChar char="q"/>
            </a:pPr>
            <a:r>
              <a:rPr lang="en-US" sz="2500" b="1" dirty="0">
                <a:solidFill>
                  <a:schemeClr val="tx1"/>
                </a:solidFill>
              </a:rPr>
              <a:t>Suspect Case: </a:t>
            </a:r>
            <a:r>
              <a:rPr lang="en-US" sz="2500" dirty="0">
                <a:solidFill>
                  <a:schemeClr val="tx1"/>
                </a:solidFill>
              </a:rPr>
              <a:t>These are cases in which recovery is adequate but illness cannot be fully explained by an alternative diagnosis</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71835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NATURAL HISTORY OF DISEASE</a:t>
            </a:r>
          </a:p>
          <a:p>
            <a:pPr algn="just">
              <a:lnSpc>
                <a:spcPct val="120000"/>
              </a:lnSpc>
              <a:spcBef>
                <a:spcPts val="0"/>
              </a:spcBef>
              <a:buClrTx/>
              <a:buFont typeface="Wingdings" panose="05000000000000000000" pitchFamily="2" charset="2"/>
              <a:buChar char="q"/>
            </a:pPr>
            <a:r>
              <a:rPr lang="en-US" sz="2500" dirty="0">
                <a:solidFill>
                  <a:schemeClr val="tx1"/>
                </a:solidFill>
              </a:rPr>
              <a:t>It refers to the process of disease/condition progression from the time it affects an individual to the time the individual recovers or dies if appropriate measures are not instituted.</a:t>
            </a:r>
          </a:p>
          <a:p>
            <a:pPr marL="0" indent="0" algn="just">
              <a:lnSpc>
                <a:spcPct val="120000"/>
              </a:lnSpc>
              <a:spcBef>
                <a:spcPts val="0"/>
              </a:spcBef>
              <a:buClrTx/>
              <a:buNone/>
            </a:pPr>
            <a:r>
              <a:rPr lang="en-US" sz="2500" dirty="0">
                <a:solidFill>
                  <a:schemeClr val="tx1"/>
                </a:solidFill>
              </a:rPr>
              <a:t>The process has 2 distinctive periods;</a:t>
            </a:r>
          </a:p>
          <a:p>
            <a:pPr algn="just">
              <a:lnSpc>
                <a:spcPct val="120000"/>
              </a:lnSpc>
              <a:spcBef>
                <a:spcPts val="0"/>
              </a:spcBef>
              <a:buClrTx/>
              <a:buFont typeface="Wingdings" panose="05000000000000000000" pitchFamily="2" charset="2"/>
              <a:buChar char="q"/>
            </a:pPr>
            <a:r>
              <a:rPr lang="en-US" sz="2500" dirty="0">
                <a:solidFill>
                  <a:schemeClr val="tx1"/>
                </a:solidFill>
              </a:rPr>
              <a:t>Pre-pathogenesis</a:t>
            </a:r>
          </a:p>
          <a:p>
            <a:pPr algn="just">
              <a:lnSpc>
                <a:spcPct val="120000"/>
              </a:lnSpc>
              <a:spcBef>
                <a:spcPts val="0"/>
              </a:spcBef>
              <a:buClrTx/>
              <a:buFont typeface="Wingdings" panose="05000000000000000000" pitchFamily="2" charset="2"/>
              <a:buChar char="q"/>
            </a:pPr>
            <a:r>
              <a:rPr lang="en-US" sz="2500" dirty="0">
                <a:solidFill>
                  <a:schemeClr val="tx1"/>
                </a:solidFill>
              </a:rPr>
              <a:t>Pathogenesis</a:t>
            </a:r>
          </a:p>
          <a:p>
            <a:pPr marL="0" indent="0" algn="just">
              <a:lnSpc>
                <a:spcPct val="120000"/>
              </a:lnSpc>
              <a:spcBef>
                <a:spcPts val="0"/>
              </a:spcBef>
              <a:buClrTx/>
              <a:buNone/>
            </a:pPr>
            <a:r>
              <a:rPr lang="en-US" sz="2500" b="1" dirty="0">
                <a:solidFill>
                  <a:schemeClr val="tx1"/>
                </a:solidFill>
              </a:rPr>
              <a:t>Pre-Pathogenesis period</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period before the disease infects an individual.</a:t>
            </a:r>
          </a:p>
          <a:p>
            <a:pPr algn="just">
              <a:lnSpc>
                <a:spcPct val="120000"/>
              </a:lnSpc>
              <a:spcBef>
                <a:spcPts val="0"/>
              </a:spcBef>
              <a:buClrTx/>
              <a:buFont typeface="Wingdings" panose="05000000000000000000" pitchFamily="2" charset="2"/>
              <a:buChar char="q"/>
            </a:pPr>
            <a:r>
              <a:rPr lang="en-US" sz="2500" dirty="0">
                <a:solidFill>
                  <a:schemeClr val="tx1"/>
                </a:solidFill>
              </a:rPr>
              <a:t>The agent &amp; host are interacting in the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At this level the host’s immunity handles the agent hence no disease.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4053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Pathogenesis period</a:t>
            </a:r>
          </a:p>
          <a:p>
            <a:pPr algn="just">
              <a:lnSpc>
                <a:spcPct val="120000"/>
              </a:lnSpc>
              <a:spcBef>
                <a:spcPts val="0"/>
              </a:spcBef>
              <a:buClrTx/>
              <a:buFont typeface="Wingdings" panose="05000000000000000000" pitchFamily="2" charset="2"/>
              <a:buChar char="q"/>
            </a:pPr>
            <a:r>
              <a:rPr lang="en-US" sz="2500" dirty="0">
                <a:solidFill>
                  <a:schemeClr val="tx1"/>
                </a:solidFill>
              </a:rPr>
              <a:t>This period starts when the host’s immunity has been overcome by the agent, resulting in the host cells dying.</a:t>
            </a:r>
          </a:p>
          <a:p>
            <a:pPr algn="just">
              <a:lnSpc>
                <a:spcPct val="120000"/>
              </a:lnSpc>
              <a:spcBef>
                <a:spcPts val="0"/>
              </a:spcBef>
              <a:buClrTx/>
              <a:buFont typeface="Wingdings" panose="05000000000000000000" pitchFamily="2" charset="2"/>
              <a:buChar char="q"/>
            </a:pPr>
            <a:r>
              <a:rPr lang="en-US" sz="2500" dirty="0">
                <a:solidFill>
                  <a:schemeClr val="tx1"/>
                </a:solidFill>
              </a:rPr>
              <a:t>This period has 4 stages;</a:t>
            </a:r>
          </a:p>
          <a:p>
            <a:pPr algn="just">
              <a:lnSpc>
                <a:spcPct val="120000"/>
              </a:lnSpc>
              <a:spcBef>
                <a:spcPts val="0"/>
              </a:spcBef>
              <a:buClrTx/>
              <a:buFont typeface="Wingdings" panose="05000000000000000000" pitchFamily="2" charset="2"/>
              <a:buChar char="ü"/>
            </a:pPr>
            <a:r>
              <a:rPr lang="en-US" sz="2500" dirty="0">
                <a:solidFill>
                  <a:schemeClr val="tx1"/>
                </a:solidFill>
              </a:rPr>
              <a:t>Subclinical </a:t>
            </a:r>
          </a:p>
          <a:p>
            <a:pPr algn="just">
              <a:lnSpc>
                <a:spcPct val="120000"/>
              </a:lnSpc>
              <a:spcBef>
                <a:spcPts val="0"/>
              </a:spcBef>
              <a:buClrTx/>
              <a:buFont typeface="Wingdings" panose="05000000000000000000" pitchFamily="2" charset="2"/>
              <a:buChar char="ü"/>
            </a:pPr>
            <a:r>
              <a:rPr lang="en-US" sz="2500" dirty="0">
                <a:solidFill>
                  <a:schemeClr val="tx1"/>
                </a:solidFill>
              </a:rPr>
              <a:t>Clinical horizon</a:t>
            </a:r>
          </a:p>
          <a:p>
            <a:pPr algn="just">
              <a:lnSpc>
                <a:spcPct val="120000"/>
              </a:lnSpc>
              <a:spcBef>
                <a:spcPts val="0"/>
              </a:spcBef>
              <a:buClrTx/>
              <a:buFont typeface="Wingdings" panose="05000000000000000000" pitchFamily="2" charset="2"/>
              <a:buChar char="ü"/>
            </a:pPr>
            <a:r>
              <a:rPr lang="en-US" sz="2500" dirty="0">
                <a:solidFill>
                  <a:schemeClr val="tx1"/>
                </a:solidFill>
              </a:rPr>
              <a:t>Early disease stage </a:t>
            </a:r>
          </a:p>
          <a:p>
            <a:pPr algn="just">
              <a:lnSpc>
                <a:spcPct val="120000"/>
              </a:lnSpc>
              <a:spcBef>
                <a:spcPts val="0"/>
              </a:spcBef>
              <a:buClrTx/>
              <a:buFont typeface="Wingdings" panose="05000000000000000000" pitchFamily="2" charset="2"/>
              <a:buChar char="ü"/>
            </a:pPr>
            <a:r>
              <a:rPr lang="en-US" sz="2500" dirty="0">
                <a:solidFill>
                  <a:schemeClr val="tx1"/>
                </a:solidFill>
              </a:rPr>
              <a:t>Advanced disease.</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Subclinical horizon </a:t>
            </a:r>
            <a:r>
              <a:rPr lang="en-US" sz="2500" dirty="0">
                <a:solidFill>
                  <a:schemeClr val="tx1"/>
                </a:solidFill>
              </a:rPr>
              <a:t>- host cells start dying but no major effects are felt and no signs or symptoms of the disease. Only laboratory test reveal extent of damage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11579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Clinical horizon- </a:t>
            </a:r>
            <a:r>
              <a:rPr lang="en-US" sz="2500" dirty="0">
                <a:solidFill>
                  <a:schemeClr val="tx1"/>
                </a:solidFill>
              </a:rPr>
              <a:t>Damage of host cells is so much that host’s body functions start failing. There are signs and symptoms of the disease and the host feels sick. If not treated the host  can advance to the next stage </a:t>
            </a:r>
          </a:p>
          <a:p>
            <a:pPr algn="just">
              <a:lnSpc>
                <a:spcPct val="120000"/>
              </a:lnSpc>
              <a:spcBef>
                <a:spcPts val="0"/>
              </a:spcBef>
              <a:buClrTx/>
              <a:buFont typeface="Wingdings" panose="05000000000000000000" pitchFamily="2" charset="2"/>
              <a:buChar char="q"/>
            </a:pPr>
            <a:r>
              <a:rPr lang="en-US" sz="2500" b="1" dirty="0">
                <a:solidFill>
                  <a:schemeClr val="tx1"/>
                </a:solidFill>
              </a:rPr>
              <a:t>Early disease stage- </a:t>
            </a:r>
            <a:r>
              <a:rPr lang="en-US" sz="2500" dirty="0">
                <a:solidFill>
                  <a:schemeClr val="tx1"/>
                </a:solidFill>
              </a:rPr>
              <a:t>the disease effects are as a result of massive cell damages that are affect tissue functions. If the host does not receive intervention to correct tissue damage the disease advances to the next level.</a:t>
            </a:r>
          </a:p>
          <a:p>
            <a:pPr algn="just">
              <a:lnSpc>
                <a:spcPct val="120000"/>
              </a:lnSpc>
              <a:spcBef>
                <a:spcPts val="0"/>
              </a:spcBef>
              <a:buClrTx/>
              <a:buFont typeface="Wingdings" panose="05000000000000000000" pitchFamily="2" charset="2"/>
              <a:buChar char="q"/>
            </a:pPr>
            <a:r>
              <a:rPr lang="en-US" sz="2500" b="1" dirty="0">
                <a:solidFill>
                  <a:schemeClr val="tx1"/>
                </a:solidFill>
              </a:rPr>
              <a:t>Advanced disease stage </a:t>
            </a:r>
            <a:r>
              <a:rPr lang="en-US" sz="2500" dirty="0">
                <a:solidFill>
                  <a:schemeClr val="tx1"/>
                </a:solidFill>
              </a:rPr>
              <a:t>- at this level damage to the host system is massive and may be irreversible, leading to disability or permanent change.</a:t>
            </a:r>
          </a:p>
          <a:p>
            <a:pPr algn="just">
              <a:lnSpc>
                <a:spcPct val="120000"/>
              </a:lnSpc>
              <a:spcBef>
                <a:spcPts val="0"/>
              </a:spcBef>
              <a:buClrTx/>
              <a:buFont typeface="Wingdings" panose="05000000000000000000" pitchFamily="2" charset="2"/>
              <a:buChar char="q"/>
            </a:pPr>
            <a:r>
              <a:rPr lang="en-US" sz="2500" dirty="0">
                <a:solidFill>
                  <a:schemeClr val="tx1"/>
                </a:solidFill>
              </a:rPr>
              <a:t> The host may have one of three outcomes at this stage:</a:t>
            </a:r>
          </a:p>
          <a:p>
            <a:pPr algn="just">
              <a:lnSpc>
                <a:spcPct val="120000"/>
              </a:lnSpc>
              <a:spcBef>
                <a:spcPts val="0"/>
              </a:spcBef>
              <a:buClrTx/>
              <a:buFont typeface="Wingdings" panose="05000000000000000000" pitchFamily="2" charset="2"/>
              <a:buChar char="ü"/>
            </a:pPr>
            <a:r>
              <a:rPr lang="en-US" sz="2500" dirty="0">
                <a:solidFill>
                  <a:schemeClr val="tx1"/>
                </a:solidFill>
              </a:rPr>
              <a:t>Recovery</a:t>
            </a:r>
          </a:p>
          <a:p>
            <a:pPr algn="just">
              <a:lnSpc>
                <a:spcPct val="120000"/>
              </a:lnSpc>
              <a:spcBef>
                <a:spcPts val="0"/>
              </a:spcBef>
              <a:buClrTx/>
              <a:buFont typeface="Wingdings" panose="05000000000000000000" pitchFamily="2" charset="2"/>
              <a:buChar char="ü"/>
            </a:pPr>
            <a:r>
              <a:rPr lang="en-US" sz="2500" dirty="0">
                <a:solidFill>
                  <a:schemeClr val="tx1"/>
                </a:solidFill>
              </a:rPr>
              <a:t>Permanent disability</a:t>
            </a:r>
          </a:p>
          <a:p>
            <a:pPr algn="just">
              <a:lnSpc>
                <a:spcPct val="120000"/>
              </a:lnSpc>
              <a:spcBef>
                <a:spcPts val="0"/>
              </a:spcBef>
              <a:buClrTx/>
              <a:buFont typeface="Wingdings" panose="05000000000000000000" pitchFamily="2" charset="2"/>
              <a:buChar char="ü"/>
            </a:pPr>
            <a:r>
              <a:rPr lang="en-US" sz="2500" dirty="0">
                <a:solidFill>
                  <a:schemeClr val="tx1"/>
                </a:solidFill>
              </a:rPr>
              <a:t>Convalescence or in worst cases death</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48026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DISEASE PREVENTION:</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deliberate action to halt disease progression from one stage to the next.</a:t>
            </a:r>
          </a:p>
          <a:p>
            <a:pPr algn="just">
              <a:lnSpc>
                <a:spcPct val="120000"/>
              </a:lnSpc>
              <a:spcBef>
                <a:spcPts val="0"/>
              </a:spcBef>
              <a:buClrTx/>
              <a:buFont typeface="Wingdings" panose="05000000000000000000" pitchFamily="2" charset="2"/>
              <a:buChar char="q"/>
            </a:pPr>
            <a:r>
              <a:rPr lang="en-US" sz="2500" dirty="0">
                <a:solidFill>
                  <a:schemeClr val="tx1"/>
                </a:solidFill>
              </a:rPr>
              <a:t>The three levels of disease prevention are:</a:t>
            </a:r>
          </a:p>
          <a:p>
            <a:pPr algn="just">
              <a:lnSpc>
                <a:spcPct val="120000"/>
              </a:lnSpc>
              <a:spcBef>
                <a:spcPts val="0"/>
              </a:spcBef>
              <a:buClrTx/>
              <a:buFont typeface="Wingdings" panose="05000000000000000000" pitchFamily="2" charset="2"/>
              <a:buChar char="q"/>
            </a:pPr>
            <a:r>
              <a:rPr lang="en-US" sz="2500" dirty="0">
                <a:solidFill>
                  <a:schemeClr val="tx1"/>
                </a:solidFill>
              </a:rPr>
              <a:t>Levels: </a:t>
            </a:r>
            <a:r>
              <a:rPr lang="en-US" sz="2500" u="sng" dirty="0">
                <a:solidFill>
                  <a:schemeClr val="tx1"/>
                </a:solidFill>
              </a:rPr>
              <a:t>Primary</a:t>
            </a:r>
            <a:r>
              <a:rPr lang="en-US" sz="2500" dirty="0">
                <a:solidFill>
                  <a:schemeClr val="tx1"/>
                </a:solidFill>
              </a:rPr>
              <a:t> prevention, </a:t>
            </a:r>
            <a:r>
              <a:rPr lang="en-US" sz="2500" u="sng" dirty="0">
                <a:solidFill>
                  <a:schemeClr val="tx1"/>
                </a:solidFill>
              </a:rPr>
              <a:t>Secondary</a:t>
            </a:r>
            <a:r>
              <a:rPr lang="en-US" sz="2500" dirty="0">
                <a:solidFill>
                  <a:schemeClr val="tx1"/>
                </a:solidFill>
              </a:rPr>
              <a:t> and </a:t>
            </a:r>
            <a:r>
              <a:rPr lang="en-US" sz="2500" u="sng" dirty="0">
                <a:solidFill>
                  <a:schemeClr val="tx1"/>
                </a:solidFill>
              </a:rPr>
              <a:t>tertiary </a:t>
            </a:r>
            <a:r>
              <a:rPr lang="en-US" sz="2500" dirty="0">
                <a:solidFill>
                  <a:schemeClr val="tx1"/>
                </a:solidFill>
              </a:rPr>
              <a:t>prevention</a:t>
            </a: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1. </a:t>
            </a:r>
            <a:r>
              <a:rPr lang="en-US" sz="2500" b="1" dirty="0">
                <a:solidFill>
                  <a:schemeClr val="tx1"/>
                </a:solidFill>
              </a:rPr>
              <a:t>Primary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is the most common prevention method. It targets the pre-pathogenesis period. Interventions include:</a:t>
            </a:r>
          </a:p>
          <a:p>
            <a:pPr algn="just">
              <a:lnSpc>
                <a:spcPct val="120000"/>
              </a:lnSpc>
              <a:spcBef>
                <a:spcPts val="0"/>
              </a:spcBef>
              <a:buClrTx/>
              <a:buFont typeface="Wingdings" panose="05000000000000000000" pitchFamily="2" charset="2"/>
              <a:buChar char="ü"/>
            </a:pPr>
            <a:r>
              <a:rPr lang="en-US" sz="2500" dirty="0">
                <a:solidFill>
                  <a:schemeClr val="tx1"/>
                </a:solidFill>
              </a:rPr>
              <a:t>General measures- health education, safety measures and healthy behavior.</a:t>
            </a:r>
          </a:p>
          <a:p>
            <a:pPr algn="just">
              <a:lnSpc>
                <a:spcPct val="120000"/>
              </a:lnSpc>
              <a:spcBef>
                <a:spcPts val="0"/>
              </a:spcBef>
              <a:buClrTx/>
              <a:buFont typeface="Wingdings" panose="05000000000000000000" pitchFamily="2" charset="2"/>
              <a:buChar char="ü"/>
            </a:pPr>
            <a:r>
              <a:rPr lang="en-US" sz="2500" dirty="0">
                <a:solidFill>
                  <a:schemeClr val="tx1"/>
                </a:solidFill>
              </a:rPr>
              <a:t>Specific measures- vaccination and prophylaxis medication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5455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2. Secondary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targets the 2-4 stages of the disease process. The purpose is to prevent further damage to host cell and tissues and thus avoid disease complication</a:t>
            </a:r>
          </a:p>
          <a:p>
            <a:pPr algn="just">
              <a:lnSpc>
                <a:spcPct val="120000"/>
              </a:lnSpc>
              <a:spcBef>
                <a:spcPts val="0"/>
              </a:spcBef>
              <a:buClrTx/>
              <a:buFont typeface="Wingdings" panose="05000000000000000000" pitchFamily="2" charset="2"/>
              <a:buChar char="q"/>
            </a:pPr>
            <a:r>
              <a:rPr lang="en-US" sz="2500" dirty="0">
                <a:solidFill>
                  <a:schemeClr val="tx1"/>
                </a:solidFill>
              </a:rPr>
              <a:t>Measures include early </a:t>
            </a:r>
            <a:r>
              <a:rPr lang="en-US" sz="2500" b="1" dirty="0">
                <a:solidFill>
                  <a:schemeClr val="tx1"/>
                </a:solidFill>
              </a:rPr>
              <a:t>diagnosis</a:t>
            </a:r>
            <a:r>
              <a:rPr lang="en-US" sz="2500" dirty="0">
                <a:solidFill>
                  <a:schemeClr val="tx1"/>
                </a:solidFill>
              </a:rPr>
              <a:t>, </a:t>
            </a:r>
            <a:r>
              <a:rPr lang="en-US" sz="2500" b="1" dirty="0">
                <a:solidFill>
                  <a:schemeClr val="tx1"/>
                </a:solidFill>
              </a:rPr>
              <a:t>screening</a:t>
            </a:r>
            <a:r>
              <a:rPr lang="en-US" sz="2500" dirty="0">
                <a:solidFill>
                  <a:schemeClr val="tx1"/>
                </a:solidFill>
              </a:rPr>
              <a:t> and prompt </a:t>
            </a:r>
            <a:r>
              <a:rPr lang="en-US" sz="2500" b="1" dirty="0">
                <a:solidFill>
                  <a:schemeClr val="tx1"/>
                </a:solidFill>
              </a:rPr>
              <a:t>treatment</a:t>
            </a:r>
            <a:r>
              <a:rPr lang="en-US" sz="2500" dirty="0">
                <a:solidFill>
                  <a:schemeClr val="tx1"/>
                </a:solidFill>
              </a:rPr>
              <a:t>.</a:t>
            </a:r>
          </a:p>
          <a:p>
            <a:pPr marL="0" indent="0" algn="just">
              <a:lnSpc>
                <a:spcPct val="120000"/>
              </a:lnSpc>
              <a:spcBef>
                <a:spcPts val="0"/>
              </a:spcBef>
              <a:buClrTx/>
              <a:buNone/>
            </a:pPr>
            <a:r>
              <a:rPr lang="en-US" sz="2500" b="1" dirty="0">
                <a:solidFill>
                  <a:schemeClr val="tx1"/>
                </a:solidFill>
              </a:rPr>
              <a:t>3. Tertiary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targets the advanced stage to minimize the complication or reverse the effects.</a:t>
            </a:r>
          </a:p>
          <a:p>
            <a:pPr algn="just">
              <a:lnSpc>
                <a:spcPct val="120000"/>
              </a:lnSpc>
              <a:spcBef>
                <a:spcPts val="0"/>
              </a:spcBef>
              <a:buClrTx/>
              <a:buFont typeface="Wingdings" panose="05000000000000000000" pitchFamily="2" charset="2"/>
              <a:buChar char="q"/>
            </a:pPr>
            <a:r>
              <a:rPr lang="en-US" sz="2500" dirty="0">
                <a:solidFill>
                  <a:schemeClr val="tx1"/>
                </a:solidFill>
              </a:rPr>
              <a:t>Measures are rehabilitative and include: </a:t>
            </a:r>
            <a:r>
              <a:rPr lang="en-US" sz="2500" u="sng" dirty="0">
                <a:solidFill>
                  <a:schemeClr val="tx1"/>
                </a:solidFill>
              </a:rPr>
              <a:t>physiotherapy</a:t>
            </a:r>
            <a:r>
              <a:rPr lang="en-US" sz="2500" dirty="0">
                <a:solidFill>
                  <a:schemeClr val="tx1"/>
                </a:solidFill>
              </a:rPr>
              <a:t>, </a:t>
            </a:r>
            <a:r>
              <a:rPr lang="en-US" sz="2500" u="sng" dirty="0">
                <a:solidFill>
                  <a:schemeClr val="tx1"/>
                </a:solidFill>
              </a:rPr>
              <a:t>occupational therapy</a:t>
            </a:r>
            <a:r>
              <a:rPr lang="en-US" sz="2500" dirty="0">
                <a:solidFill>
                  <a:schemeClr val="tx1"/>
                </a:solidFill>
              </a:rPr>
              <a:t>, </a:t>
            </a:r>
            <a:r>
              <a:rPr lang="en-US" sz="2500" u="sng" dirty="0">
                <a:solidFill>
                  <a:schemeClr val="tx1"/>
                </a:solidFill>
              </a:rPr>
              <a:t>psychotherapy</a:t>
            </a:r>
            <a:r>
              <a:rPr lang="en-US" sz="2500" dirty="0">
                <a:solidFill>
                  <a:schemeClr val="tx1"/>
                </a:solidFill>
              </a:rPr>
              <a:t> and </a:t>
            </a:r>
            <a:r>
              <a:rPr lang="en-US" sz="2500" u="sng" dirty="0">
                <a:solidFill>
                  <a:schemeClr val="tx1"/>
                </a:solidFill>
              </a:rPr>
              <a:t>rehabilitative</a:t>
            </a:r>
            <a:r>
              <a:rPr lang="en-US" sz="2500" dirty="0">
                <a:solidFill>
                  <a:schemeClr val="tx1"/>
                </a:solidFill>
              </a:rPr>
              <a:t> surgery.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23322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Autofit/>
          </a:bodyPr>
          <a:lstStyle/>
          <a:p>
            <a:pPr marL="0" indent="0" algn="just">
              <a:lnSpc>
                <a:spcPct val="120000"/>
              </a:lnSpc>
              <a:spcBef>
                <a:spcPts val="0"/>
              </a:spcBef>
              <a:buClrTx/>
              <a:buNone/>
            </a:pPr>
            <a:r>
              <a:rPr lang="en-US" sz="2000" b="1" dirty="0">
                <a:solidFill>
                  <a:schemeClr val="tx1"/>
                </a:solidFill>
              </a:rPr>
              <a:t>A fourth level, called </a:t>
            </a:r>
            <a:r>
              <a:rPr lang="en-US" sz="2000" b="1" u="sng" dirty="0">
                <a:solidFill>
                  <a:schemeClr val="tx1"/>
                </a:solidFill>
              </a:rPr>
              <a:t>primordial prevention</a:t>
            </a:r>
            <a:r>
              <a:rPr lang="en-US" sz="2000" b="1" dirty="0">
                <a:solidFill>
                  <a:schemeClr val="tx1"/>
                </a:solidFill>
              </a:rPr>
              <a:t>, was later added.</a:t>
            </a:r>
          </a:p>
          <a:p>
            <a:pPr marL="0" indent="0" algn="just">
              <a:lnSpc>
                <a:spcPct val="120000"/>
              </a:lnSpc>
              <a:spcBef>
                <a:spcPts val="0"/>
              </a:spcBef>
              <a:buClrTx/>
              <a:buNone/>
            </a:pPr>
            <a:r>
              <a:rPr lang="en-US" sz="2000" b="1" dirty="0">
                <a:solidFill>
                  <a:schemeClr val="tx1"/>
                </a:solidFill>
              </a:rPr>
              <a:t>Primordial prevention </a:t>
            </a:r>
            <a:r>
              <a:rPr lang="en-US" sz="2000" dirty="0">
                <a:solidFill>
                  <a:schemeClr val="tx1"/>
                </a:solidFill>
              </a:rPr>
              <a:t>consists of actions and measures that inhibit the emergence of risk factors in the form of environmental, economic, social, and behavioral conditions and cultural patterns of living etc.</a:t>
            </a: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r>
              <a:rPr lang="en-US" sz="2000" b="1" dirty="0">
                <a:solidFill>
                  <a:schemeClr val="tx1"/>
                </a:solidFill>
              </a:rPr>
              <a:t>Key terminologies</a:t>
            </a:r>
            <a:endParaRPr lang="en-GB" sz="2000" b="1" dirty="0">
              <a:solidFill>
                <a:schemeClr val="tx1"/>
              </a:solidFill>
            </a:endParaRPr>
          </a:p>
          <a:p>
            <a:pPr algn="just">
              <a:lnSpc>
                <a:spcPct val="120000"/>
              </a:lnSpc>
              <a:spcBef>
                <a:spcPts val="0"/>
              </a:spcBef>
              <a:buClrTx/>
              <a:buFont typeface="Wingdings" panose="05000000000000000000" pitchFamily="2" charset="2"/>
              <a:buChar char="q"/>
            </a:pPr>
            <a:r>
              <a:rPr lang="en-US" sz="2000" dirty="0">
                <a:solidFill>
                  <a:schemeClr val="tx1"/>
                </a:solidFill>
              </a:rPr>
              <a:t>Outbreak</a:t>
            </a:r>
          </a:p>
          <a:p>
            <a:pPr algn="just">
              <a:lnSpc>
                <a:spcPct val="120000"/>
              </a:lnSpc>
              <a:spcBef>
                <a:spcPts val="0"/>
              </a:spcBef>
              <a:buClrTx/>
              <a:buFont typeface="Wingdings" panose="05000000000000000000" pitchFamily="2" charset="2"/>
              <a:buChar char="q"/>
            </a:pPr>
            <a:r>
              <a:rPr lang="en-US" sz="2000" dirty="0">
                <a:solidFill>
                  <a:schemeClr val="tx1"/>
                </a:solidFill>
              </a:rPr>
              <a:t>Epidemic</a:t>
            </a:r>
          </a:p>
          <a:p>
            <a:pPr algn="just">
              <a:lnSpc>
                <a:spcPct val="120000"/>
              </a:lnSpc>
              <a:spcBef>
                <a:spcPts val="0"/>
              </a:spcBef>
              <a:buClrTx/>
              <a:buFont typeface="Wingdings" panose="05000000000000000000" pitchFamily="2" charset="2"/>
              <a:buChar char="q"/>
            </a:pPr>
            <a:r>
              <a:rPr lang="en-US" sz="2000" dirty="0">
                <a:solidFill>
                  <a:schemeClr val="tx1"/>
                </a:solidFill>
              </a:rPr>
              <a:t>Pandemic</a:t>
            </a:r>
          </a:p>
          <a:p>
            <a:pPr algn="just">
              <a:lnSpc>
                <a:spcPct val="120000"/>
              </a:lnSpc>
              <a:spcBef>
                <a:spcPts val="0"/>
              </a:spcBef>
              <a:buClrTx/>
              <a:buFont typeface="Wingdings" panose="05000000000000000000" pitchFamily="2" charset="2"/>
              <a:buChar char="q"/>
            </a:pPr>
            <a:r>
              <a:rPr lang="en-US" sz="2000" dirty="0">
                <a:solidFill>
                  <a:schemeClr val="tx1"/>
                </a:solidFill>
              </a:rPr>
              <a:t>Endemic</a:t>
            </a:r>
          </a:p>
          <a:p>
            <a:pPr algn="just">
              <a:lnSpc>
                <a:spcPct val="120000"/>
              </a:lnSpc>
              <a:spcBef>
                <a:spcPts val="0"/>
              </a:spcBef>
              <a:buClrTx/>
              <a:buFont typeface="Wingdings" panose="05000000000000000000" pitchFamily="2" charset="2"/>
              <a:buChar char="q"/>
            </a:pPr>
            <a:r>
              <a:rPr lang="en-US" sz="2000" dirty="0">
                <a:solidFill>
                  <a:schemeClr val="tx1"/>
                </a:solidFill>
              </a:rPr>
              <a:t>Hyperendemic - persistently high level of occurrence</a:t>
            </a:r>
          </a:p>
          <a:p>
            <a:pPr algn="just">
              <a:lnSpc>
                <a:spcPct val="120000"/>
              </a:lnSpc>
              <a:spcBef>
                <a:spcPts val="0"/>
              </a:spcBef>
              <a:buClrTx/>
              <a:buFont typeface="Wingdings" panose="05000000000000000000" pitchFamily="2" charset="2"/>
              <a:buChar char="q"/>
            </a:pPr>
            <a:r>
              <a:rPr lang="en-US" sz="2000" dirty="0">
                <a:solidFill>
                  <a:schemeClr val="tx1"/>
                </a:solidFill>
              </a:rPr>
              <a:t>Holoendemic - is when the occurrence of a disease is common in a population, occurring early in life and decreasing as age increases, indicating development of immunity among younger victims and less disease among the adult population. e.g. Malaria, epilepsy etc.</a:t>
            </a:r>
          </a:p>
          <a:p>
            <a:pPr algn="just">
              <a:lnSpc>
                <a:spcPct val="120000"/>
              </a:lnSpc>
              <a:spcBef>
                <a:spcPts val="0"/>
              </a:spcBef>
              <a:buClrTx/>
              <a:buFont typeface="Wingdings" panose="05000000000000000000" pitchFamily="2" charset="2"/>
              <a:buChar char="q"/>
            </a:pPr>
            <a:r>
              <a:rPr lang="en-US" sz="2000" dirty="0">
                <a:solidFill>
                  <a:schemeClr val="tx1"/>
                </a:solidFill>
              </a:rPr>
              <a:t>Disease notification</a:t>
            </a:r>
          </a:p>
          <a:p>
            <a:pPr algn="just">
              <a:lnSpc>
                <a:spcPct val="120000"/>
              </a:lnSpc>
              <a:spcBef>
                <a:spcPts val="0"/>
              </a:spcBef>
              <a:buClrTx/>
              <a:buFont typeface="Wingdings" panose="05000000000000000000" pitchFamily="2" charset="2"/>
              <a:buChar char="q"/>
            </a:pPr>
            <a:r>
              <a:rPr lang="en-US" sz="2000" dirty="0">
                <a:solidFill>
                  <a:schemeClr val="tx1"/>
                </a:solidFill>
              </a:rPr>
              <a:t>Disease surveillance</a:t>
            </a:r>
          </a:p>
          <a:p>
            <a:pPr algn="just">
              <a:lnSpc>
                <a:spcPct val="120000"/>
              </a:lnSpc>
              <a:spcBef>
                <a:spcPts val="0"/>
              </a:spcBef>
              <a:buClrTx/>
              <a:buFont typeface="Wingdings" panose="05000000000000000000" pitchFamily="2" charset="2"/>
              <a:buChar char="q"/>
            </a:pPr>
            <a:r>
              <a:rPr lang="en-US" sz="2000" dirty="0">
                <a:solidFill>
                  <a:schemeClr val="tx1"/>
                </a:solidFill>
              </a:rPr>
              <a:t>Emergency preparedness and response</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602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Health-related states or events</a:t>
            </a:r>
            <a:r>
              <a:rPr lang="en-US" sz="2500" dirty="0">
                <a:solidFill>
                  <a:schemeClr val="tx1"/>
                </a:solidFill>
              </a:rPr>
              <a:t>: Health related conditions (states or events) are conditions which directly or indirectly affect or influence health. These may be injuries, births, health related behaviors like smoking, unemployment, poverty etc. Epidemiology is concerned not only with disease but also with other health related conditions because every thing around us and what we do also affects our health.</a:t>
            </a:r>
          </a:p>
          <a:p>
            <a:pPr algn="just">
              <a:lnSpc>
                <a:spcPct val="120000"/>
              </a:lnSpc>
              <a:spcBef>
                <a:spcPts val="0"/>
              </a:spcBef>
              <a:buClrTx/>
              <a:buFont typeface="Wingdings" panose="05000000000000000000" pitchFamily="2" charset="2"/>
              <a:buChar char="q"/>
            </a:pPr>
            <a:r>
              <a:rPr lang="en-US" sz="2500" b="1" dirty="0">
                <a:solidFill>
                  <a:schemeClr val="tx1"/>
                </a:solidFill>
              </a:rPr>
              <a:t>Specified populations: </a:t>
            </a:r>
            <a:r>
              <a:rPr lang="en-US" sz="2500" dirty="0">
                <a:solidFill>
                  <a:schemeClr val="tx1"/>
                </a:solidFill>
              </a:rPr>
              <a:t>The main focus of epidemiology is on the effect of disease on the population rather than individuals. For example malaria affects many people in Place A but lung cancer is rare. If an individual develops lung cancer, it is more likely that he/she will die.</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concerned about the collective health of the people in a community or population.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84681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0C6F7F-8DA1-465A-B709-4A0FF7389B2F}"/>
              </a:ext>
            </a:extLst>
          </p:cNvPr>
          <p:cNvSpPr>
            <a:spLocks noGrp="1" noChangeArrowheads="1"/>
          </p:cNvSpPr>
          <p:nvPr>
            <p:ph type="title"/>
          </p:nvPr>
        </p:nvSpPr>
        <p:spPr/>
        <p:txBody>
          <a:bodyPr/>
          <a:lstStyle/>
          <a:p>
            <a:pPr eaLnBrk="1" hangingPunct="1"/>
            <a:r>
              <a:rPr lang="en-US" altLang="en-US" sz="3600" b="1"/>
              <a:t>Levels of prevention</a:t>
            </a:r>
          </a:p>
        </p:txBody>
      </p:sp>
      <p:sp>
        <p:nvSpPr>
          <p:cNvPr id="14340" name="Rectangle 4">
            <a:extLst>
              <a:ext uri="{FF2B5EF4-FFF2-40B4-BE49-F238E27FC236}">
                <a16:creationId xmlns:a16="http://schemas.microsoft.com/office/drawing/2014/main" id="{C111AC65-C10C-41C8-AFED-93C5F284653E}"/>
              </a:ext>
            </a:extLst>
          </p:cNvPr>
          <p:cNvSpPr>
            <a:spLocks noChangeArrowheads="1"/>
          </p:cNvSpPr>
          <p:nvPr/>
        </p:nvSpPr>
        <p:spPr bwMode="auto">
          <a:xfrm>
            <a:off x="1905000" y="18288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Primordial prevention</a:t>
            </a:r>
          </a:p>
        </p:txBody>
      </p:sp>
      <p:sp>
        <p:nvSpPr>
          <p:cNvPr id="14342" name="Rectangle 6">
            <a:extLst>
              <a:ext uri="{FF2B5EF4-FFF2-40B4-BE49-F238E27FC236}">
                <a16:creationId xmlns:a16="http://schemas.microsoft.com/office/drawing/2014/main" id="{782C2A10-55BE-494C-BCBB-B7115793F492}"/>
              </a:ext>
            </a:extLst>
          </p:cNvPr>
          <p:cNvSpPr>
            <a:spLocks noChangeArrowheads="1"/>
          </p:cNvSpPr>
          <p:nvPr/>
        </p:nvSpPr>
        <p:spPr bwMode="auto">
          <a:xfrm>
            <a:off x="1905000" y="2895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Primary prevention</a:t>
            </a:r>
          </a:p>
        </p:txBody>
      </p:sp>
      <p:sp>
        <p:nvSpPr>
          <p:cNvPr id="14343" name="Rectangle 7">
            <a:extLst>
              <a:ext uri="{FF2B5EF4-FFF2-40B4-BE49-F238E27FC236}">
                <a16:creationId xmlns:a16="http://schemas.microsoft.com/office/drawing/2014/main" id="{4AF7D7E7-7B04-4F69-B289-64D3C0C65B4B}"/>
              </a:ext>
            </a:extLst>
          </p:cNvPr>
          <p:cNvSpPr>
            <a:spLocks noChangeArrowheads="1"/>
          </p:cNvSpPr>
          <p:nvPr/>
        </p:nvSpPr>
        <p:spPr bwMode="auto">
          <a:xfrm>
            <a:off x="1905000" y="4038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Secondary prevention</a:t>
            </a:r>
          </a:p>
        </p:txBody>
      </p:sp>
      <p:sp>
        <p:nvSpPr>
          <p:cNvPr id="14344" name="Rectangle 8">
            <a:extLst>
              <a:ext uri="{FF2B5EF4-FFF2-40B4-BE49-F238E27FC236}">
                <a16:creationId xmlns:a16="http://schemas.microsoft.com/office/drawing/2014/main" id="{EB14F653-CBFB-4FA5-8B1F-855E45DBFD5F}"/>
              </a:ext>
            </a:extLst>
          </p:cNvPr>
          <p:cNvSpPr>
            <a:spLocks noChangeArrowheads="1"/>
          </p:cNvSpPr>
          <p:nvPr/>
        </p:nvSpPr>
        <p:spPr bwMode="auto">
          <a:xfrm>
            <a:off x="1905000" y="5181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Tertiary prevention</a:t>
            </a:r>
          </a:p>
        </p:txBody>
      </p:sp>
      <p:sp>
        <p:nvSpPr>
          <p:cNvPr id="9" name="Slide Number Placeholder 1">
            <a:extLst>
              <a:ext uri="{FF2B5EF4-FFF2-40B4-BE49-F238E27FC236}">
                <a16:creationId xmlns:a16="http://schemas.microsoft.com/office/drawing/2014/main" id="{7152C55A-EFC5-4BF7-B687-0F937236B1AA}"/>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1000" fill="hold"/>
                                        <p:tgtEl>
                                          <p:spTgt spid="14340"/>
                                        </p:tgtEl>
                                        <p:attrNameLst>
                                          <p:attrName>ppt_w</p:attrName>
                                        </p:attrNameLst>
                                      </p:cBhvr>
                                      <p:tavLst>
                                        <p:tav tm="0">
                                          <p:val>
                                            <p:strVal val="#ppt_w*0.70"/>
                                          </p:val>
                                        </p:tav>
                                        <p:tav tm="100000">
                                          <p:val>
                                            <p:strVal val="#ppt_w"/>
                                          </p:val>
                                        </p:tav>
                                      </p:tavLst>
                                    </p:anim>
                                    <p:anim calcmode="lin" valueType="num">
                                      <p:cBhvr>
                                        <p:cTn id="13" dur="1000" fill="hold"/>
                                        <p:tgtEl>
                                          <p:spTgt spid="14340"/>
                                        </p:tgtEl>
                                        <p:attrNameLst>
                                          <p:attrName>ppt_h</p:attrName>
                                        </p:attrNameLst>
                                      </p:cBhvr>
                                      <p:tavLst>
                                        <p:tav tm="0">
                                          <p:val>
                                            <p:strVal val="#ppt_h"/>
                                          </p:val>
                                        </p:tav>
                                        <p:tav tm="100000">
                                          <p:val>
                                            <p:strVal val="#ppt_h"/>
                                          </p:val>
                                        </p:tav>
                                      </p:tavLst>
                                    </p:anim>
                                    <p:animEffect transition="in" filter="fade">
                                      <p:cBhvr>
                                        <p:cTn id="14" dur="1000"/>
                                        <p:tgtEl>
                                          <p:spTgt spid="14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p:cTn id="19" dur="1000" fill="hold"/>
                                        <p:tgtEl>
                                          <p:spTgt spid="14342"/>
                                        </p:tgtEl>
                                        <p:attrNameLst>
                                          <p:attrName>ppt_w</p:attrName>
                                        </p:attrNameLst>
                                      </p:cBhvr>
                                      <p:tavLst>
                                        <p:tav tm="0">
                                          <p:val>
                                            <p:strVal val="#ppt_w*0.70"/>
                                          </p:val>
                                        </p:tav>
                                        <p:tav tm="100000">
                                          <p:val>
                                            <p:strVal val="#ppt_w"/>
                                          </p:val>
                                        </p:tav>
                                      </p:tavLst>
                                    </p:anim>
                                    <p:anim calcmode="lin" valueType="num">
                                      <p:cBhvr>
                                        <p:cTn id="20" dur="1000" fill="hold"/>
                                        <p:tgtEl>
                                          <p:spTgt spid="14342"/>
                                        </p:tgtEl>
                                        <p:attrNameLst>
                                          <p:attrName>ppt_h</p:attrName>
                                        </p:attrNameLst>
                                      </p:cBhvr>
                                      <p:tavLst>
                                        <p:tav tm="0">
                                          <p:val>
                                            <p:strVal val="#ppt_h"/>
                                          </p:val>
                                        </p:tav>
                                        <p:tav tm="100000">
                                          <p:val>
                                            <p:strVal val="#ppt_h"/>
                                          </p:val>
                                        </p:tav>
                                      </p:tavLst>
                                    </p:anim>
                                    <p:animEffect transition="in" filter="fade">
                                      <p:cBhvr>
                                        <p:cTn id="21" dur="1000"/>
                                        <p:tgtEl>
                                          <p:spTgt spid="14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343"/>
                                        </p:tgtEl>
                                        <p:attrNameLst>
                                          <p:attrName>style.visibility</p:attrName>
                                        </p:attrNameLst>
                                      </p:cBhvr>
                                      <p:to>
                                        <p:strVal val="visible"/>
                                      </p:to>
                                    </p:set>
                                    <p:anim calcmode="lin" valueType="num">
                                      <p:cBhvr>
                                        <p:cTn id="26" dur="1000" fill="hold"/>
                                        <p:tgtEl>
                                          <p:spTgt spid="14343"/>
                                        </p:tgtEl>
                                        <p:attrNameLst>
                                          <p:attrName>ppt_w</p:attrName>
                                        </p:attrNameLst>
                                      </p:cBhvr>
                                      <p:tavLst>
                                        <p:tav tm="0">
                                          <p:val>
                                            <p:strVal val="#ppt_w*0.70"/>
                                          </p:val>
                                        </p:tav>
                                        <p:tav tm="100000">
                                          <p:val>
                                            <p:strVal val="#ppt_w"/>
                                          </p:val>
                                        </p:tav>
                                      </p:tavLst>
                                    </p:anim>
                                    <p:anim calcmode="lin" valueType="num">
                                      <p:cBhvr>
                                        <p:cTn id="27" dur="1000" fill="hold"/>
                                        <p:tgtEl>
                                          <p:spTgt spid="14343"/>
                                        </p:tgtEl>
                                        <p:attrNameLst>
                                          <p:attrName>ppt_h</p:attrName>
                                        </p:attrNameLst>
                                      </p:cBhvr>
                                      <p:tavLst>
                                        <p:tav tm="0">
                                          <p:val>
                                            <p:strVal val="#ppt_h"/>
                                          </p:val>
                                        </p:tav>
                                        <p:tav tm="100000">
                                          <p:val>
                                            <p:strVal val="#ppt_h"/>
                                          </p:val>
                                        </p:tav>
                                      </p:tavLst>
                                    </p:anim>
                                    <p:animEffect transition="in" filter="fade">
                                      <p:cBhvr>
                                        <p:cTn id="28" dur="1000"/>
                                        <p:tgtEl>
                                          <p:spTgt spid="14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344"/>
                                        </p:tgtEl>
                                        <p:attrNameLst>
                                          <p:attrName>style.visibility</p:attrName>
                                        </p:attrNameLst>
                                      </p:cBhvr>
                                      <p:to>
                                        <p:strVal val="visible"/>
                                      </p:to>
                                    </p:set>
                                    <p:anim calcmode="lin" valueType="num">
                                      <p:cBhvr>
                                        <p:cTn id="33" dur="1000" fill="hold"/>
                                        <p:tgtEl>
                                          <p:spTgt spid="14344"/>
                                        </p:tgtEl>
                                        <p:attrNameLst>
                                          <p:attrName>ppt_w</p:attrName>
                                        </p:attrNameLst>
                                      </p:cBhvr>
                                      <p:tavLst>
                                        <p:tav tm="0">
                                          <p:val>
                                            <p:strVal val="#ppt_w*0.70"/>
                                          </p:val>
                                        </p:tav>
                                        <p:tav tm="100000">
                                          <p:val>
                                            <p:strVal val="#ppt_w"/>
                                          </p:val>
                                        </p:tav>
                                      </p:tavLst>
                                    </p:anim>
                                    <p:anim calcmode="lin" valueType="num">
                                      <p:cBhvr>
                                        <p:cTn id="34" dur="1000" fill="hold"/>
                                        <p:tgtEl>
                                          <p:spTgt spid="14344"/>
                                        </p:tgtEl>
                                        <p:attrNameLst>
                                          <p:attrName>ppt_h</p:attrName>
                                        </p:attrNameLst>
                                      </p:cBhvr>
                                      <p:tavLst>
                                        <p:tav tm="0">
                                          <p:val>
                                            <p:strVal val="#ppt_h"/>
                                          </p:val>
                                        </p:tav>
                                        <p:tav tm="100000">
                                          <p:val>
                                            <p:strVal val="#ppt_h"/>
                                          </p:val>
                                        </p:tav>
                                      </p:tavLst>
                                    </p:anim>
                                    <p:animEffect transition="in" filter="fade">
                                      <p:cBhvr>
                                        <p:cTn id="3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2" grpId="0" animBg="1"/>
      <p:bldP spid="14343" grpId="0" animBg="1"/>
      <p:bldP spid="1434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OUTBREAK MANAGEMENT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An outbreak is the occurrence of a number of cases of a disease, known or suspected that is larger that expected for a given time in a given place.</a:t>
            </a:r>
          </a:p>
          <a:p>
            <a:pPr marL="0" indent="0" algn="just">
              <a:lnSpc>
                <a:spcPct val="120000"/>
              </a:lnSpc>
              <a:spcBef>
                <a:spcPts val="0"/>
              </a:spcBef>
              <a:buClrTx/>
              <a:buNone/>
            </a:pPr>
            <a:r>
              <a:rPr lang="en-US" sz="2500" b="1" dirty="0">
                <a:solidFill>
                  <a:schemeClr val="tx1"/>
                </a:solidFill>
              </a:rPr>
              <a:t>Factors that determine decision making during outbreaks</a:t>
            </a:r>
          </a:p>
          <a:p>
            <a:pPr algn="just">
              <a:lnSpc>
                <a:spcPct val="120000"/>
              </a:lnSpc>
              <a:spcBef>
                <a:spcPts val="0"/>
              </a:spcBef>
              <a:buClrTx/>
              <a:buFont typeface="Wingdings" panose="05000000000000000000" pitchFamily="2" charset="2"/>
              <a:buChar char="q"/>
            </a:pPr>
            <a:r>
              <a:rPr lang="en-US" sz="2500" dirty="0">
                <a:solidFill>
                  <a:schemeClr val="tx1"/>
                </a:solidFill>
              </a:rPr>
              <a:t>Severity of the disease</a:t>
            </a:r>
          </a:p>
          <a:p>
            <a:pPr algn="just">
              <a:lnSpc>
                <a:spcPct val="120000"/>
              </a:lnSpc>
              <a:spcBef>
                <a:spcPts val="0"/>
              </a:spcBef>
              <a:buClrTx/>
              <a:buFont typeface="Wingdings" panose="05000000000000000000" pitchFamily="2" charset="2"/>
              <a:buChar char="q"/>
            </a:pPr>
            <a:r>
              <a:rPr lang="en-US" sz="2500" dirty="0">
                <a:solidFill>
                  <a:schemeClr val="tx1"/>
                </a:solidFill>
              </a:rPr>
              <a:t>Risk of spread</a:t>
            </a:r>
          </a:p>
          <a:p>
            <a:pPr algn="just">
              <a:lnSpc>
                <a:spcPct val="120000"/>
              </a:lnSpc>
              <a:spcBef>
                <a:spcPts val="0"/>
              </a:spcBef>
              <a:buClrTx/>
              <a:buFont typeface="Wingdings" panose="05000000000000000000" pitchFamily="2" charset="2"/>
              <a:buChar char="q"/>
            </a:pPr>
            <a:r>
              <a:rPr lang="en-US" sz="2500" dirty="0">
                <a:solidFill>
                  <a:schemeClr val="tx1"/>
                </a:solidFill>
              </a:rPr>
              <a:t>Number of cases expected to occur</a:t>
            </a:r>
          </a:p>
          <a:p>
            <a:pPr algn="just">
              <a:lnSpc>
                <a:spcPct val="120000"/>
              </a:lnSpc>
              <a:spcBef>
                <a:spcPts val="0"/>
              </a:spcBef>
              <a:buClrTx/>
              <a:buFont typeface="Wingdings" panose="05000000000000000000" pitchFamily="2" charset="2"/>
              <a:buChar char="q"/>
            </a:pPr>
            <a:r>
              <a:rPr lang="en-US" sz="2500" dirty="0">
                <a:solidFill>
                  <a:schemeClr val="tx1"/>
                </a:solidFill>
              </a:rPr>
              <a:t>Risk of social and economic disruption</a:t>
            </a:r>
          </a:p>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Set up an investigative team to include:</a:t>
            </a:r>
          </a:p>
          <a:p>
            <a:pPr algn="just">
              <a:lnSpc>
                <a:spcPct val="120000"/>
              </a:lnSpc>
              <a:spcBef>
                <a:spcPts val="0"/>
              </a:spcBef>
              <a:buClrTx/>
              <a:buFont typeface="Wingdings" panose="05000000000000000000" pitchFamily="2" charset="2"/>
              <a:buChar char="ü"/>
            </a:pPr>
            <a:r>
              <a:rPr lang="en-US" sz="2500" dirty="0">
                <a:solidFill>
                  <a:schemeClr val="tx1"/>
                </a:solidFill>
              </a:rPr>
              <a:t>Clinician; laboratory technician;</a:t>
            </a:r>
          </a:p>
          <a:p>
            <a:pPr algn="just">
              <a:lnSpc>
                <a:spcPct val="120000"/>
              </a:lnSpc>
              <a:spcBef>
                <a:spcPts val="0"/>
              </a:spcBef>
              <a:buClrTx/>
              <a:buFont typeface="Wingdings" panose="05000000000000000000" pitchFamily="2" charset="2"/>
              <a:buChar char="ü"/>
            </a:pPr>
            <a:r>
              <a:rPr lang="en-US" sz="2500" dirty="0">
                <a:solidFill>
                  <a:schemeClr val="tx1"/>
                </a:solidFill>
              </a:rPr>
              <a:t>Public health expert</a:t>
            </a:r>
          </a:p>
          <a:p>
            <a:pPr algn="just">
              <a:lnSpc>
                <a:spcPct val="120000"/>
              </a:lnSpc>
              <a:spcBef>
                <a:spcPts val="0"/>
              </a:spcBef>
              <a:buClrTx/>
              <a:buFont typeface="Wingdings" panose="05000000000000000000" pitchFamily="2" charset="2"/>
              <a:buChar char="ü"/>
            </a:pPr>
            <a:r>
              <a:rPr lang="en-US" sz="2500" dirty="0">
                <a:solidFill>
                  <a:schemeClr val="tx1"/>
                </a:solidFill>
              </a:rPr>
              <a:t>Nurses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11734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Verify the presence of the outbreak by</a:t>
            </a:r>
          </a:p>
          <a:p>
            <a:pPr algn="just">
              <a:lnSpc>
                <a:spcPct val="120000"/>
              </a:lnSpc>
              <a:spcBef>
                <a:spcPts val="0"/>
              </a:spcBef>
              <a:buClrTx/>
              <a:buFont typeface="Wingdings" panose="05000000000000000000" pitchFamily="2" charset="2"/>
              <a:buChar char="ü"/>
            </a:pPr>
            <a:r>
              <a:rPr lang="en-US" sz="2600" dirty="0">
                <a:solidFill>
                  <a:schemeClr val="tx1"/>
                </a:solidFill>
              </a:rPr>
              <a:t>Get information from the local people and medical staff.</a:t>
            </a:r>
          </a:p>
          <a:p>
            <a:pPr algn="just">
              <a:lnSpc>
                <a:spcPct val="120000"/>
              </a:lnSpc>
              <a:spcBef>
                <a:spcPts val="0"/>
              </a:spcBef>
              <a:buClrTx/>
              <a:buFont typeface="Wingdings" panose="05000000000000000000" pitchFamily="2" charset="2"/>
              <a:buChar char="ü"/>
            </a:pPr>
            <a:r>
              <a:rPr lang="en-US" sz="2600" dirty="0">
                <a:solidFill>
                  <a:schemeClr val="tx1"/>
                </a:solidFill>
              </a:rPr>
              <a:t>Check medical and laboratory records</a:t>
            </a:r>
          </a:p>
          <a:p>
            <a:pPr algn="just">
              <a:lnSpc>
                <a:spcPct val="120000"/>
              </a:lnSpc>
              <a:spcBef>
                <a:spcPts val="0"/>
              </a:spcBef>
              <a:buClrTx/>
              <a:buFont typeface="Wingdings" panose="05000000000000000000" pitchFamily="2" charset="2"/>
              <a:buChar char="q"/>
            </a:pPr>
            <a:r>
              <a:rPr lang="en-US" sz="2600" dirty="0">
                <a:solidFill>
                  <a:schemeClr val="tx1"/>
                </a:solidFill>
              </a:rPr>
              <a:t>Confirm the nature of the illness  by assessing the affected</a:t>
            </a:r>
          </a:p>
          <a:p>
            <a:pPr algn="just">
              <a:lnSpc>
                <a:spcPct val="120000"/>
              </a:lnSpc>
              <a:spcBef>
                <a:spcPts val="0"/>
              </a:spcBef>
              <a:buClrTx/>
              <a:buFont typeface="Wingdings" panose="05000000000000000000" pitchFamily="2" charset="2"/>
              <a:buChar char="q"/>
            </a:pPr>
            <a:r>
              <a:rPr lang="en-US" sz="2600" dirty="0">
                <a:solidFill>
                  <a:schemeClr val="tx1"/>
                </a:solidFill>
              </a:rPr>
              <a:t>Manage all cases without referring </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extent of the outbreak- Time, place person description (TPP)</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source and mode of transmission-examine contacts and sources.</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areas and persons at risk.</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epidemic </a:t>
            </a:r>
          </a:p>
          <a:p>
            <a:pPr algn="just">
              <a:lnSpc>
                <a:spcPct val="120000"/>
              </a:lnSpc>
              <a:spcBef>
                <a:spcPts val="0"/>
              </a:spcBef>
              <a:buClrTx/>
              <a:buFont typeface="Wingdings" panose="05000000000000000000" pitchFamily="2" charset="2"/>
              <a:buChar char="q"/>
            </a:pPr>
            <a:r>
              <a:rPr lang="en-US" sz="2600" dirty="0">
                <a:solidFill>
                  <a:schemeClr val="tx1"/>
                </a:solidFill>
              </a:rPr>
              <a:t>Communicate with the community and relevant authorities</a:t>
            </a:r>
          </a:p>
          <a:p>
            <a:pPr algn="just">
              <a:lnSpc>
                <a:spcPct val="120000"/>
              </a:lnSpc>
              <a:spcBef>
                <a:spcPts val="0"/>
              </a:spcBef>
              <a:buClrTx/>
              <a:buFont typeface="Wingdings" panose="05000000000000000000" pitchFamily="2" charset="2"/>
              <a:buChar char="q"/>
            </a:pPr>
            <a:r>
              <a:rPr lang="en-US" sz="2600" dirty="0">
                <a:solidFill>
                  <a:schemeClr val="tx1"/>
                </a:solidFill>
              </a:rPr>
              <a:t>Prevent future outbreaks  by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Observe for surveillance.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9578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rgbClr val="0070C0"/>
                </a:solidFill>
              </a:rPr>
              <a:t>DISEASE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The process of continuous data collection, analysis, presentation, interpretation, and dissemination of information about a particular disease and the use of such results to make decisions and taking action to Monitoring the level of disease in a population to detect rise early.</a:t>
            </a:r>
          </a:p>
          <a:p>
            <a:pPr algn="just">
              <a:lnSpc>
                <a:spcPct val="120000"/>
              </a:lnSpc>
              <a:spcBef>
                <a:spcPts val="0"/>
              </a:spcBef>
              <a:buClrTx/>
              <a:buFont typeface="Wingdings" panose="05000000000000000000" pitchFamily="2" charset="2"/>
              <a:buChar char="q"/>
            </a:pPr>
            <a:r>
              <a:rPr lang="en-US" sz="2500" dirty="0">
                <a:solidFill>
                  <a:schemeClr val="tx1"/>
                </a:solidFill>
              </a:rPr>
              <a:t>It measures success of preventive strategies in a community</a:t>
            </a:r>
          </a:p>
          <a:p>
            <a:pPr algn="just">
              <a:lnSpc>
                <a:spcPct val="120000"/>
              </a:lnSpc>
              <a:spcBef>
                <a:spcPts val="0"/>
              </a:spcBef>
              <a:buClrTx/>
              <a:buFont typeface="Wingdings" panose="05000000000000000000" pitchFamily="2" charset="2"/>
              <a:buChar char="q"/>
            </a:pPr>
            <a:r>
              <a:rPr lang="en-US" sz="2500" b="1" dirty="0">
                <a:solidFill>
                  <a:schemeClr val="tx1"/>
                </a:solidFill>
              </a:rPr>
              <a:t>Active – </a:t>
            </a:r>
            <a:r>
              <a:rPr lang="en-US" sz="2500" dirty="0">
                <a:solidFill>
                  <a:schemeClr val="tx1"/>
                </a:solidFill>
              </a:rPr>
              <a:t>planned, frequent and in-depth searches for selected cases.</a:t>
            </a:r>
          </a:p>
          <a:p>
            <a:pPr algn="just">
              <a:lnSpc>
                <a:spcPct val="120000"/>
              </a:lnSpc>
              <a:spcBef>
                <a:spcPts val="0"/>
              </a:spcBef>
              <a:buClrTx/>
              <a:buFont typeface="Wingdings" panose="05000000000000000000" pitchFamily="2" charset="2"/>
              <a:buChar char="q"/>
            </a:pPr>
            <a:r>
              <a:rPr lang="en-US" sz="2500" b="1" dirty="0">
                <a:solidFill>
                  <a:schemeClr val="tx1"/>
                </a:solidFill>
              </a:rPr>
              <a:t>Passive- </a:t>
            </a:r>
            <a:r>
              <a:rPr lang="en-US" sz="2500" dirty="0">
                <a:solidFill>
                  <a:schemeClr val="tx1"/>
                </a:solidFill>
              </a:rPr>
              <a:t>regular collection of statistics at all levels of the health services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04451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70C0"/>
                </a:solidFill>
              </a:rPr>
              <a:t>Notification and reporting of emerging and re-emerging  infections and infestations</a:t>
            </a:r>
          </a:p>
          <a:p>
            <a:pPr marL="0" indent="0" algn="just">
              <a:lnSpc>
                <a:spcPct val="120000"/>
              </a:lnSpc>
              <a:spcBef>
                <a:spcPts val="0"/>
              </a:spcBef>
              <a:buClrTx/>
              <a:buNone/>
            </a:pPr>
            <a:r>
              <a:rPr lang="en-US" sz="2500" b="1" dirty="0">
                <a:solidFill>
                  <a:schemeClr val="tx1"/>
                </a:solidFill>
              </a:rPr>
              <a:t>Notification of Diseases </a:t>
            </a:r>
          </a:p>
          <a:p>
            <a:pPr algn="just">
              <a:lnSpc>
                <a:spcPct val="120000"/>
              </a:lnSpc>
              <a:spcBef>
                <a:spcPts val="0"/>
              </a:spcBef>
              <a:buClrTx/>
              <a:buFont typeface="Wingdings" panose="05000000000000000000" pitchFamily="2" charset="2"/>
              <a:buChar char="q"/>
            </a:pPr>
            <a:r>
              <a:rPr lang="en-US" sz="2500" dirty="0">
                <a:solidFill>
                  <a:schemeClr val="tx1"/>
                </a:solidFill>
              </a:rPr>
              <a:t>Is the act of reporting the occurrence of a communicable disease or of an individual affected with such a disease that is required by law to be reported to government authorities.</a:t>
            </a:r>
          </a:p>
          <a:p>
            <a:pPr algn="just">
              <a:lnSpc>
                <a:spcPct val="120000"/>
              </a:lnSpc>
              <a:spcBef>
                <a:spcPts val="0"/>
              </a:spcBef>
              <a:buClrTx/>
              <a:buFont typeface="Wingdings" panose="05000000000000000000" pitchFamily="2" charset="2"/>
              <a:buChar char="q"/>
            </a:pPr>
            <a:r>
              <a:rPr lang="en-US" sz="2500" dirty="0">
                <a:solidFill>
                  <a:schemeClr val="tx1"/>
                </a:solidFill>
              </a:rPr>
              <a:t>All medical practitioners, including clinical directors of diagnostic laboratories, are required to notify the Medical Officer of Health(MOH)/Director of Public Health (DPH) of certain diseases.</a:t>
            </a:r>
          </a:p>
          <a:p>
            <a:pPr algn="just">
              <a:lnSpc>
                <a:spcPct val="120000"/>
              </a:lnSpc>
              <a:spcBef>
                <a:spcPts val="0"/>
              </a:spcBef>
              <a:buClrTx/>
              <a:buFont typeface="Wingdings" panose="05000000000000000000" pitchFamily="2" charset="2"/>
              <a:buChar char="q"/>
            </a:pPr>
            <a:r>
              <a:rPr lang="en-US" sz="2500" dirty="0">
                <a:solidFill>
                  <a:schemeClr val="tx1"/>
                </a:solidFill>
              </a:rPr>
              <a:t>This information is used to investigate cases thus preventing spread of infection and further cases. </a:t>
            </a:r>
          </a:p>
          <a:p>
            <a:pPr algn="just">
              <a:lnSpc>
                <a:spcPct val="120000"/>
              </a:lnSpc>
              <a:spcBef>
                <a:spcPts val="0"/>
              </a:spcBef>
              <a:buClrTx/>
              <a:buFont typeface="Wingdings" panose="05000000000000000000" pitchFamily="2" charset="2"/>
              <a:buChar char="q"/>
            </a:pPr>
            <a:r>
              <a:rPr lang="en-US" sz="2500" dirty="0">
                <a:solidFill>
                  <a:schemeClr val="tx1"/>
                </a:solidFill>
              </a:rPr>
              <a:t>The information will also facilitate the early identification of outbreaks.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6101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It is also used to monitor the burden of diseases which can provide the evidence for public health interventions such as </a:t>
            </a:r>
            <a:r>
              <a:rPr lang="en-US" sz="2800" dirty="0" err="1">
                <a:solidFill>
                  <a:schemeClr val="tx1"/>
                </a:solidFill>
              </a:rPr>
              <a:t>immunisation</a:t>
            </a:r>
            <a:r>
              <a:rPr lang="en-US" sz="2800" dirty="0">
                <a:solidFill>
                  <a:schemeClr val="tx1"/>
                </a:solidFill>
              </a:rPr>
              <a:t>.</a:t>
            </a:r>
          </a:p>
          <a:p>
            <a:pPr algn="just">
              <a:lnSpc>
                <a:spcPct val="120000"/>
              </a:lnSpc>
              <a:spcBef>
                <a:spcPts val="0"/>
              </a:spcBef>
              <a:buClrTx/>
              <a:buFont typeface="Wingdings" panose="05000000000000000000" pitchFamily="2" charset="2"/>
              <a:buChar char="q"/>
            </a:pPr>
            <a:r>
              <a:rPr lang="en-US" sz="2800" dirty="0">
                <a:solidFill>
                  <a:schemeClr val="tx1"/>
                </a:solidFill>
              </a:rPr>
              <a:t>Many government have enacted regulations for reporting of both human and animal (generally livestock) diseases. </a:t>
            </a:r>
          </a:p>
          <a:p>
            <a:pPr algn="just">
              <a:lnSpc>
                <a:spcPct val="120000"/>
              </a:lnSpc>
              <a:spcBef>
                <a:spcPts val="0"/>
              </a:spcBef>
              <a:buClrTx/>
              <a:buFont typeface="Wingdings" panose="05000000000000000000" pitchFamily="2" charset="2"/>
              <a:buChar char="q"/>
            </a:pPr>
            <a:r>
              <a:rPr lang="en-US" sz="2800" dirty="0">
                <a:solidFill>
                  <a:schemeClr val="tx1"/>
                </a:solidFill>
              </a:rPr>
              <a:t>This usually happens during pandemic</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Emerging infectious disease</a:t>
            </a:r>
          </a:p>
          <a:p>
            <a:pPr algn="just">
              <a:lnSpc>
                <a:spcPct val="120000"/>
              </a:lnSpc>
              <a:spcBef>
                <a:spcPts val="0"/>
              </a:spcBef>
              <a:buClrTx/>
              <a:buFont typeface="Wingdings" panose="05000000000000000000" pitchFamily="2" charset="2"/>
              <a:buChar char="q"/>
            </a:pPr>
            <a:r>
              <a:rPr lang="en-US" sz="2800" dirty="0">
                <a:solidFill>
                  <a:schemeClr val="tx1"/>
                </a:solidFill>
              </a:rPr>
              <a:t>	Newly identified &amp; previously unknown infectious agents that cause public health problems either locally or internationally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74850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The WHO list of some emerging diseases that can cause severe outbreaks</a:t>
            </a:r>
          </a:p>
          <a:p>
            <a:pPr algn="just">
              <a:lnSpc>
                <a:spcPct val="120000"/>
              </a:lnSpc>
              <a:spcBef>
                <a:spcPts val="0"/>
              </a:spcBef>
              <a:buClrTx/>
              <a:buFont typeface="Wingdings" panose="05000000000000000000" pitchFamily="2" charset="2"/>
              <a:buChar char="q"/>
            </a:pPr>
            <a:r>
              <a:rPr lang="en-GB" sz="2500" dirty="0">
                <a:solidFill>
                  <a:schemeClr val="tx1"/>
                </a:solidFill>
              </a:rPr>
              <a:t>Ebola virus disease</a:t>
            </a:r>
          </a:p>
          <a:p>
            <a:pPr algn="just">
              <a:lnSpc>
                <a:spcPct val="120000"/>
              </a:lnSpc>
              <a:spcBef>
                <a:spcPts val="0"/>
              </a:spcBef>
              <a:buClrTx/>
              <a:buFont typeface="Wingdings" panose="05000000000000000000" pitchFamily="2" charset="2"/>
              <a:buChar char="q"/>
            </a:pPr>
            <a:r>
              <a:rPr lang="en-GB" sz="2500" dirty="0">
                <a:solidFill>
                  <a:schemeClr val="tx1"/>
                </a:solidFill>
              </a:rPr>
              <a:t>Marburg disease</a:t>
            </a:r>
          </a:p>
          <a:p>
            <a:pPr algn="just">
              <a:lnSpc>
                <a:spcPct val="120000"/>
              </a:lnSpc>
              <a:spcBef>
                <a:spcPts val="0"/>
              </a:spcBef>
              <a:buClrTx/>
              <a:buFont typeface="Wingdings" panose="05000000000000000000" pitchFamily="2" charset="2"/>
              <a:buChar char="q"/>
            </a:pPr>
            <a:r>
              <a:rPr lang="en-GB" sz="2500" dirty="0">
                <a:solidFill>
                  <a:schemeClr val="tx1"/>
                </a:solidFill>
              </a:rPr>
              <a:t>Chikungunya</a:t>
            </a:r>
          </a:p>
          <a:p>
            <a:pPr algn="just">
              <a:lnSpc>
                <a:spcPct val="120000"/>
              </a:lnSpc>
              <a:spcBef>
                <a:spcPts val="0"/>
              </a:spcBef>
              <a:buClrTx/>
              <a:buFont typeface="Wingdings" panose="05000000000000000000" pitchFamily="2" charset="2"/>
              <a:buChar char="q"/>
            </a:pPr>
            <a:r>
              <a:rPr lang="en-GB" sz="2500" dirty="0">
                <a:solidFill>
                  <a:schemeClr val="tx1"/>
                </a:solidFill>
              </a:rPr>
              <a:t> Lassa fever</a:t>
            </a:r>
          </a:p>
          <a:p>
            <a:pPr algn="just">
              <a:lnSpc>
                <a:spcPct val="120000"/>
              </a:lnSpc>
              <a:spcBef>
                <a:spcPts val="0"/>
              </a:spcBef>
              <a:buClrTx/>
              <a:buFont typeface="Wingdings" panose="05000000000000000000" pitchFamily="2" charset="2"/>
              <a:buChar char="q"/>
            </a:pPr>
            <a:r>
              <a:rPr lang="en-GB" sz="2500" dirty="0" err="1">
                <a:solidFill>
                  <a:schemeClr val="tx1"/>
                </a:solidFill>
              </a:rPr>
              <a:t>Hemorrhagic</a:t>
            </a:r>
            <a:r>
              <a:rPr lang="en-GB" sz="2500" dirty="0">
                <a:solidFill>
                  <a:schemeClr val="tx1"/>
                </a:solidFill>
              </a:rPr>
              <a:t> fevers</a:t>
            </a:r>
          </a:p>
          <a:p>
            <a:pPr algn="just">
              <a:lnSpc>
                <a:spcPct val="120000"/>
              </a:lnSpc>
              <a:spcBef>
                <a:spcPts val="0"/>
              </a:spcBef>
              <a:buClrTx/>
              <a:buFont typeface="Wingdings" panose="05000000000000000000" pitchFamily="2" charset="2"/>
              <a:buChar char="q"/>
            </a:pPr>
            <a:r>
              <a:rPr lang="en-GB" sz="2500" dirty="0">
                <a:solidFill>
                  <a:schemeClr val="tx1"/>
                </a:solidFill>
              </a:rPr>
              <a:t>Severe Acute Respiratory Syndrome (SARS)-</a:t>
            </a:r>
          </a:p>
          <a:p>
            <a:pPr algn="just">
              <a:lnSpc>
                <a:spcPct val="120000"/>
              </a:lnSpc>
              <a:spcBef>
                <a:spcPts val="0"/>
              </a:spcBef>
              <a:buClrTx/>
              <a:buFont typeface="Wingdings" panose="05000000000000000000" pitchFamily="2" charset="2"/>
              <a:buChar char="q"/>
            </a:pPr>
            <a:r>
              <a:rPr lang="en-GB" sz="2500" dirty="0">
                <a:solidFill>
                  <a:schemeClr val="tx1"/>
                </a:solidFill>
              </a:rPr>
              <a:t>Avian influenza</a:t>
            </a:r>
          </a:p>
          <a:p>
            <a:pPr algn="just">
              <a:lnSpc>
                <a:spcPct val="120000"/>
              </a:lnSpc>
              <a:spcBef>
                <a:spcPts val="0"/>
              </a:spcBef>
              <a:buClrTx/>
              <a:buFont typeface="Wingdings" panose="05000000000000000000" pitchFamily="2" charset="2"/>
              <a:buChar char="q"/>
            </a:pPr>
            <a:r>
              <a:rPr lang="en-GB" sz="2500" dirty="0">
                <a:solidFill>
                  <a:schemeClr val="tx1"/>
                </a:solidFill>
              </a:rPr>
              <a:t> Rift Valley fever among others </a:t>
            </a:r>
          </a:p>
          <a:p>
            <a:pPr marL="0" indent="0" algn="ctr">
              <a:lnSpc>
                <a:spcPct val="120000"/>
              </a:lnSpc>
              <a:spcBef>
                <a:spcPts val="0"/>
              </a:spcBef>
              <a:buClrTx/>
              <a:buNone/>
            </a:pPr>
            <a:r>
              <a:rPr lang="en-US" sz="2500" b="1" dirty="0">
                <a:solidFill>
                  <a:schemeClr val="tx1"/>
                </a:solidFill>
              </a:rPr>
              <a:t>Re-emerging infectious disease</a:t>
            </a:r>
          </a:p>
          <a:p>
            <a:pPr marL="0" indent="0" algn="just">
              <a:lnSpc>
                <a:spcPct val="120000"/>
              </a:lnSpc>
              <a:spcBef>
                <a:spcPts val="0"/>
              </a:spcBef>
              <a:buClrTx/>
              <a:buNone/>
            </a:pPr>
            <a:r>
              <a:rPr lang="en-US" sz="2500" dirty="0">
                <a:solidFill>
                  <a:schemeClr val="tx1"/>
                </a:solidFill>
              </a:rPr>
              <a:t>Infectious agents that have been known for some time, had fallen to such low levels that they were no longer considered public health problems &amp; are now showing upward trends in incidence or prevalence worldwide. </a:t>
            </a:r>
            <a:r>
              <a:rPr lang="en-US" sz="2500" dirty="0" err="1">
                <a:solidFill>
                  <a:schemeClr val="tx1"/>
                </a:solidFill>
              </a:rPr>
              <a:t>Eg</a:t>
            </a:r>
            <a:r>
              <a:rPr lang="en-US" sz="2500" dirty="0">
                <a:solidFill>
                  <a:schemeClr val="tx1"/>
                </a:solidFill>
              </a:rPr>
              <a:t> Malaria and Tuberculosis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50702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OTHER RE-EMERGING DISEASES INCLUDE.</a:t>
            </a:r>
          </a:p>
          <a:p>
            <a:pPr algn="just">
              <a:lnSpc>
                <a:spcPct val="120000"/>
              </a:lnSpc>
              <a:spcBef>
                <a:spcPts val="0"/>
              </a:spcBef>
              <a:buClrTx/>
              <a:buFont typeface="Wingdings" panose="05000000000000000000" pitchFamily="2" charset="2"/>
              <a:buChar char="q"/>
            </a:pPr>
            <a:r>
              <a:rPr lang="en-GB" sz="2500" dirty="0">
                <a:solidFill>
                  <a:schemeClr val="tx1"/>
                </a:solidFill>
              </a:rPr>
              <a:t>Cholera</a:t>
            </a:r>
          </a:p>
          <a:p>
            <a:pPr algn="just">
              <a:lnSpc>
                <a:spcPct val="120000"/>
              </a:lnSpc>
              <a:spcBef>
                <a:spcPts val="0"/>
              </a:spcBef>
              <a:buClrTx/>
              <a:buFont typeface="Wingdings" panose="05000000000000000000" pitchFamily="2" charset="2"/>
              <a:buChar char="q"/>
            </a:pPr>
            <a:r>
              <a:rPr lang="en-GB" sz="2500" dirty="0">
                <a:solidFill>
                  <a:schemeClr val="tx1"/>
                </a:solidFill>
              </a:rPr>
              <a:t>Influenza</a:t>
            </a:r>
          </a:p>
          <a:p>
            <a:pPr algn="just">
              <a:lnSpc>
                <a:spcPct val="120000"/>
              </a:lnSpc>
              <a:spcBef>
                <a:spcPts val="0"/>
              </a:spcBef>
              <a:buClrTx/>
              <a:buFont typeface="Wingdings" panose="05000000000000000000" pitchFamily="2" charset="2"/>
              <a:buChar char="q"/>
            </a:pPr>
            <a:r>
              <a:rPr lang="en-GB" sz="2500" dirty="0">
                <a:solidFill>
                  <a:schemeClr val="tx1"/>
                </a:solidFill>
              </a:rPr>
              <a:t>Schistosomiasis</a:t>
            </a:r>
          </a:p>
          <a:p>
            <a:pPr algn="just">
              <a:lnSpc>
                <a:spcPct val="120000"/>
              </a:lnSpc>
              <a:spcBef>
                <a:spcPts val="0"/>
              </a:spcBef>
              <a:buClrTx/>
              <a:buFont typeface="Wingdings" panose="05000000000000000000" pitchFamily="2" charset="2"/>
              <a:buChar char="q"/>
            </a:pPr>
            <a:r>
              <a:rPr lang="en-GB" sz="2500" dirty="0">
                <a:solidFill>
                  <a:schemeClr val="tx1"/>
                </a:solidFill>
              </a:rPr>
              <a:t>TB</a:t>
            </a:r>
          </a:p>
          <a:p>
            <a:pPr algn="just">
              <a:lnSpc>
                <a:spcPct val="120000"/>
              </a:lnSpc>
              <a:spcBef>
                <a:spcPts val="0"/>
              </a:spcBef>
              <a:buClrTx/>
              <a:buFont typeface="Wingdings" panose="05000000000000000000" pitchFamily="2" charset="2"/>
              <a:buChar char="q"/>
            </a:pPr>
            <a:r>
              <a:rPr lang="en-GB" sz="2500" dirty="0">
                <a:solidFill>
                  <a:schemeClr val="tx1"/>
                </a:solidFill>
              </a:rPr>
              <a:t>Malaria</a:t>
            </a:r>
          </a:p>
          <a:p>
            <a:pPr algn="just">
              <a:lnSpc>
                <a:spcPct val="120000"/>
              </a:lnSpc>
              <a:spcBef>
                <a:spcPts val="0"/>
              </a:spcBef>
              <a:buClrTx/>
              <a:buFont typeface="Wingdings" panose="05000000000000000000" pitchFamily="2" charset="2"/>
              <a:buChar char="q"/>
            </a:pPr>
            <a:r>
              <a:rPr lang="en-GB" sz="2500" dirty="0">
                <a:solidFill>
                  <a:schemeClr val="tx1"/>
                </a:solidFill>
              </a:rPr>
              <a:t>Typhoid fever among others  </a:t>
            </a:r>
            <a:endParaRPr lang="en-US" sz="2500" dirty="0">
              <a:solidFill>
                <a:schemeClr val="tx1"/>
              </a:solidFill>
            </a:endParaRPr>
          </a:p>
          <a:p>
            <a:pPr marL="0" indent="0" algn="just">
              <a:lnSpc>
                <a:spcPct val="120000"/>
              </a:lnSpc>
              <a:spcBef>
                <a:spcPts val="0"/>
              </a:spcBef>
              <a:buClrTx/>
              <a:buNone/>
            </a:pPr>
            <a:r>
              <a:rPr lang="en-US" sz="2600" b="1" dirty="0">
                <a:solidFill>
                  <a:srgbClr val="0070C0"/>
                </a:solidFill>
              </a:rPr>
              <a:t>REPORTING OF EMERGING &amp; RE-EMERGING DISEASES</a:t>
            </a:r>
          </a:p>
          <a:p>
            <a:pPr marL="0" indent="0" algn="just">
              <a:lnSpc>
                <a:spcPct val="120000"/>
              </a:lnSpc>
              <a:spcBef>
                <a:spcPts val="0"/>
              </a:spcBef>
              <a:buClrTx/>
              <a:buNone/>
            </a:pPr>
            <a:r>
              <a:rPr lang="en-US" sz="2600" b="1" dirty="0">
                <a:solidFill>
                  <a:schemeClr val="tx1"/>
                </a:solidFill>
              </a:rPr>
              <a:t>Through Surveillance</a:t>
            </a:r>
          </a:p>
          <a:p>
            <a:pPr algn="just">
              <a:lnSpc>
                <a:spcPct val="120000"/>
              </a:lnSpc>
              <a:spcBef>
                <a:spcPts val="0"/>
              </a:spcBef>
              <a:buClrTx/>
              <a:buFont typeface="Wingdings" panose="05000000000000000000" pitchFamily="2" charset="2"/>
              <a:buChar char="q"/>
            </a:pPr>
            <a:r>
              <a:rPr lang="en-US" sz="2600" dirty="0">
                <a:solidFill>
                  <a:schemeClr val="tx1"/>
                </a:solidFill>
              </a:rPr>
              <a:t>Disease Surveillance  is the ongoing systematic collection, analysis, and interpretation of health data.</a:t>
            </a:r>
          </a:p>
          <a:p>
            <a:pPr algn="just">
              <a:lnSpc>
                <a:spcPct val="120000"/>
              </a:lnSpc>
              <a:spcBef>
                <a:spcPts val="0"/>
              </a:spcBef>
              <a:buClrTx/>
              <a:buFont typeface="Wingdings" panose="05000000000000000000" pitchFamily="2" charset="2"/>
              <a:buChar char="q"/>
            </a:pPr>
            <a:r>
              <a:rPr lang="en-US" sz="2600" dirty="0">
                <a:solidFill>
                  <a:schemeClr val="tx1"/>
                </a:solidFill>
              </a:rPr>
              <a:t>This includes the timely dissemination of the resulting information to those who need them for action.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319324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main role of disease surveillance is to predict, observe and minimize the harm caused by outbreak, epidemic, and pandemic situations, as well as increase knowledge about which factors contribute to such circumstances </a:t>
            </a:r>
          </a:p>
          <a:p>
            <a:pPr algn="just">
              <a:lnSpc>
                <a:spcPct val="120000"/>
              </a:lnSpc>
              <a:spcBef>
                <a:spcPts val="0"/>
              </a:spcBef>
              <a:buClrTx/>
              <a:buFont typeface="Wingdings" panose="05000000000000000000" pitchFamily="2" charset="2"/>
              <a:buChar char="q"/>
            </a:pPr>
            <a:r>
              <a:rPr lang="en-US" sz="2800" dirty="0">
                <a:solidFill>
                  <a:schemeClr val="tx1"/>
                </a:solidFill>
              </a:rPr>
              <a:t>Disease surveillance is the foundation for prevention and control</a:t>
            </a:r>
          </a:p>
          <a:p>
            <a:pPr algn="just">
              <a:lnSpc>
                <a:spcPct val="120000"/>
              </a:lnSpc>
              <a:spcBef>
                <a:spcPts val="0"/>
              </a:spcBef>
              <a:buClrTx/>
              <a:buFont typeface="Wingdings" panose="05000000000000000000" pitchFamily="2" charset="2"/>
              <a:buChar char="q"/>
            </a:pPr>
            <a:r>
              <a:rPr lang="en-US" sz="2800" dirty="0">
                <a:solidFill>
                  <a:schemeClr val="tx1"/>
                </a:solidFill>
              </a:rPr>
              <a:t>The changes that have occurred in the health sector in the last twenty years have included the emergence of new diseases that have resulted in the need to review mechanisms for surveillance and response to these diseases.</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63951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Integrated Disease Surveillance and Response (</a:t>
            </a:r>
            <a:r>
              <a:rPr lang="en-US" sz="2600" b="1" dirty="0" err="1">
                <a:solidFill>
                  <a:srgbClr val="0070C0"/>
                </a:solidFill>
              </a:rPr>
              <a:t>IDSR</a:t>
            </a:r>
            <a:r>
              <a:rPr lang="en-US" sz="2600" b="1" dirty="0">
                <a:solidFill>
                  <a:srgbClr val="0070C0"/>
                </a:solidFill>
              </a:rPr>
              <a:t>)</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World Health Organization Regional Office for Africa proposed an Integrated Disease Surveillance and Response (</a:t>
            </a:r>
            <a:r>
              <a:rPr lang="en-US" sz="2600" dirty="0" err="1">
                <a:solidFill>
                  <a:schemeClr val="tx1"/>
                </a:solidFill>
              </a:rPr>
              <a:t>IDSR</a:t>
            </a:r>
            <a:r>
              <a:rPr lang="en-US" sz="2600" dirty="0">
                <a:solidFill>
                  <a:schemeClr val="tx1"/>
                </a:solidFill>
              </a:rPr>
              <a:t>) approach for public health surveillance and response in the  African Region in order to improve health facilities at subcounty and national levels</a:t>
            </a:r>
          </a:p>
          <a:p>
            <a:pPr algn="just">
              <a:lnSpc>
                <a:spcPct val="120000"/>
              </a:lnSpc>
              <a:spcBef>
                <a:spcPts val="0"/>
              </a:spcBef>
              <a:buClrTx/>
              <a:buFont typeface="Wingdings" panose="05000000000000000000" pitchFamily="2" charset="2"/>
              <a:buChar char="q"/>
            </a:pPr>
            <a:r>
              <a:rPr lang="en-US" sz="2600" dirty="0" err="1">
                <a:solidFill>
                  <a:schemeClr val="tx1"/>
                </a:solidFill>
              </a:rPr>
              <a:t>IDSR</a:t>
            </a:r>
            <a:r>
              <a:rPr lang="en-US" sz="2600" dirty="0">
                <a:solidFill>
                  <a:schemeClr val="tx1"/>
                </a:solidFill>
              </a:rPr>
              <a:t> involves carrying out disease surveillance activities using an integrated approach. </a:t>
            </a:r>
          </a:p>
          <a:p>
            <a:pPr algn="just">
              <a:lnSpc>
                <a:spcPct val="120000"/>
              </a:lnSpc>
              <a:spcBef>
                <a:spcPts val="0"/>
              </a:spcBef>
              <a:buClrTx/>
              <a:buFont typeface="Wingdings" panose="05000000000000000000" pitchFamily="2" charset="2"/>
              <a:buChar char="q"/>
            </a:pPr>
            <a:r>
              <a:rPr lang="en-US" sz="2600" dirty="0">
                <a:solidFill>
                  <a:schemeClr val="tx1"/>
                </a:solidFill>
              </a:rPr>
              <a:t>An integrated approach means that data on all important diseases will be collected, </a:t>
            </a:r>
            <a:r>
              <a:rPr lang="en-US" sz="2600" dirty="0" err="1">
                <a:solidFill>
                  <a:schemeClr val="tx1"/>
                </a:solidFill>
              </a:rPr>
              <a:t>analysed</a:t>
            </a:r>
            <a:r>
              <a:rPr lang="en-US" sz="2600" dirty="0">
                <a:solidFill>
                  <a:schemeClr val="tx1"/>
                </a:solidFill>
              </a:rPr>
              <a:t>, interpreted and reported in the same way, by the same people who normally submit routine report forms on health-related data.</a:t>
            </a:r>
          </a:p>
          <a:p>
            <a:pPr algn="just">
              <a:lnSpc>
                <a:spcPct val="120000"/>
              </a:lnSpc>
              <a:spcBef>
                <a:spcPts val="0"/>
              </a:spcBef>
              <a:buClrTx/>
              <a:buFont typeface="Wingdings" panose="05000000000000000000" pitchFamily="2" charset="2"/>
              <a:buChar char="q"/>
            </a:pPr>
            <a:r>
              <a:rPr lang="en-US" sz="2600" dirty="0">
                <a:solidFill>
                  <a:schemeClr val="tx1"/>
                </a:solidFill>
              </a:rPr>
              <a:t>The goal of </a:t>
            </a:r>
            <a:r>
              <a:rPr lang="en-US" sz="2600" dirty="0" err="1">
                <a:solidFill>
                  <a:schemeClr val="tx1"/>
                </a:solidFill>
              </a:rPr>
              <a:t>IDSR</a:t>
            </a:r>
            <a:r>
              <a:rPr lang="en-US" sz="2600" dirty="0">
                <a:solidFill>
                  <a:schemeClr val="tx1"/>
                </a:solidFill>
              </a:rPr>
              <a:t> is to improve the ability of all levels of health care system to detect and respond to diseases and conditions that cause high morbidity and mortality</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376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Application: </a:t>
            </a:r>
            <a:r>
              <a:rPr lang="en-US" sz="2500" dirty="0">
                <a:solidFill>
                  <a:schemeClr val="tx1"/>
                </a:solidFill>
              </a:rPr>
              <a:t>Epidemiology is not just “the study of” health in a population; it also involves applying the knowledge gained by the studies to community-based practice. Epidemiology involves application of the studies to the promotion of health and to the prevention and control of health problems. This means the whole aim in studying the frequency, distribution, and determinants of disease is to identify effective disease prevention and control strategies.</a:t>
            </a:r>
          </a:p>
          <a:p>
            <a:pPr marL="0" indent="0" algn="ctr">
              <a:lnSpc>
                <a:spcPct val="120000"/>
              </a:lnSpc>
              <a:spcBef>
                <a:spcPts val="0"/>
              </a:spcBef>
              <a:buClrTx/>
              <a:buNone/>
            </a:pPr>
            <a:r>
              <a:rPr lang="en-US" sz="2500" b="1" dirty="0">
                <a:solidFill>
                  <a:srgbClr val="00B050"/>
                </a:solidFill>
              </a:rPr>
              <a:t>Summary</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the study (scientific, systematic, data-driven) of the distribution (frequency, pattern) and determinants (causes, risk factors) of health-related states and events (not just diseases) in specified populations (patient is community, individuals viewed collectively), and the application of (since epidemiology is a discipline within public health) this study to the control of health problems.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95575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600" b="1" dirty="0" err="1">
                <a:solidFill>
                  <a:schemeClr val="tx1"/>
                </a:solidFill>
              </a:rPr>
              <a:t>IDSR</a:t>
            </a:r>
            <a:r>
              <a:rPr lang="en-US" sz="3600" b="1" dirty="0">
                <a:solidFill>
                  <a:schemeClr val="tx1"/>
                </a:solidFill>
              </a:rPr>
              <a:t> Core Functions</a:t>
            </a:r>
          </a:p>
          <a:p>
            <a:pPr algn="just">
              <a:lnSpc>
                <a:spcPct val="120000"/>
              </a:lnSpc>
              <a:spcBef>
                <a:spcPts val="0"/>
              </a:spcBef>
              <a:buClrTx/>
              <a:buFont typeface="Wingdings" panose="05000000000000000000" pitchFamily="2" charset="2"/>
              <a:buChar char="q"/>
            </a:pPr>
            <a:r>
              <a:rPr lang="en-US" sz="3600" dirty="0">
                <a:solidFill>
                  <a:schemeClr val="tx1"/>
                </a:solidFill>
              </a:rPr>
              <a:t>Case detection</a:t>
            </a:r>
          </a:p>
          <a:p>
            <a:pPr algn="just">
              <a:lnSpc>
                <a:spcPct val="120000"/>
              </a:lnSpc>
              <a:spcBef>
                <a:spcPts val="0"/>
              </a:spcBef>
              <a:buClrTx/>
              <a:buFont typeface="Wingdings" panose="05000000000000000000" pitchFamily="2" charset="2"/>
              <a:buChar char="q"/>
            </a:pPr>
            <a:r>
              <a:rPr lang="en-US" sz="3600" dirty="0">
                <a:solidFill>
                  <a:schemeClr val="tx1"/>
                </a:solidFill>
              </a:rPr>
              <a:t>Case registration and reporting</a:t>
            </a:r>
          </a:p>
          <a:p>
            <a:pPr algn="just">
              <a:lnSpc>
                <a:spcPct val="120000"/>
              </a:lnSpc>
              <a:spcBef>
                <a:spcPts val="0"/>
              </a:spcBef>
              <a:buClrTx/>
              <a:buFont typeface="Wingdings" panose="05000000000000000000" pitchFamily="2" charset="2"/>
              <a:buChar char="q"/>
            </a:pPr>
            <a:r>
              <a:rPr lang="en-US" sz="3600" dirty="0">
                <a:solidFill>
                  <a:schemeClr val="tx1"/>
                </a:solidFill>
              </a:rPr>
              <a:t>Lab Confirmation</a:t>
            </a:r>
          </a:p>
          <a:p>
            <a:pPr algn="just">
              <a:lnSpc>
                <a:spcPct val="120000"/>
              </a:lnSpc>
              <a:spcBef>
                <a:spcPts val="0"/>
              </a:spcBef>
              <a:buClrTx/>
              <a:buFont typeface="Wingdings" panose="05000000000000000000" pitchFamily="2" charset="2"/>
              <a:buChar char="q"/>
            </a:pPr>
            <a:r>
              <a:rPr lang="en-US" sz="3600" dirty="0">
                <a:solidFill>
                  <a:schemeClr val="tx1"/>
                </a:solidFill>
              </a:rPr>
              <a:t>Data analysis and interpretation</a:t>
            </a:r>
          </a:p>
          <a:p>
            <a:pPr algn="just">
              <a:lnSpc>
                <a:spcPct val="120000"/>
              </a:lnSpc>
              <a:spcBef>
                <a:spcPts val="0"/>
              </a:spcBef>
              <a:buClrTx/>
              <a:buFont typeface="Wingdings" panose="05000000000000000000" pitchFamily="2" charset="2"/>
              <a:buChar char="q"/>
            </a:pPr>
            <a:r>
              <a:rPr lang="en-US" sz="3600" dirty="0">
                <a:solidFill>
                  <a:schemeClr val="tx1"/>
                </a:solidFill>
              </a:rPr>
              <a:t>Response</a:t>
            </a:r>
          </a:p>
          <a:p>
            <a:pPr algn="just">
              <a:lnSpc>
                <a:spcPct val="120000"/>
              </a:lnSpc>
              <a:spcBef>
                <a:spcPts val="0"/>
              </a:spcBef>
              <a:buClrTx/>
              <a:buFont typeface="Wingdings" panose="05000000000000000000" pitchFamily="2" charset="2"/>
              <a:buChar char="q"/>
            </a:pPr>
            <a:r>
              <a:rPr lang="en-US" sz="3600" dirty="0">
                <a:solidFill>
                  <a:schemeClr val="tx1"/>
                </a:solidFill>
              </a:rPr>
              <a:t>Provide feedback</a:t>
            </a:r>
          </a:p>
          <a:p>
            <a:pPr algn="just">
              <a:lnSpc>
                <a:spcPct val="120000"/>
              </a:lnSpc>
              <a:spcBef>
                <a:spcPts val="0"/>
              </a:spcBef>
              <a:buClrTx/>
              <a:buFont typeface="Wingdings" panose="05000000000000000000" pitchFamily="2" charset="2"/>
              <a:buChar char="q"/>
            </a:pPr>
            <a:r>
              <a:rPr lang="en-US" sz="3600" dirty="0">
                <a:solidFill>
                  <a:schemeClr val="tx1"/>
                </a:solidFill>
              </a:rPr>
              <a:t>Evaluate and monitor</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66754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err="1">
                <a:solidFill>
                  <a:srgbClr val="0070C0"/>
                </a:solidFill>
              </a:rPr>
              <a:t>IDSR</a:t>
            </a:r>
            <a:r>
              <a:rPr lang="en-US" sz="2500" b="1" dirty="0">
                <a:solidFill>
                  <a:srgbClr val="0070C0"/>
                </a:solidFill>
              </a:rPr>
              <a:t> Priority Diseases for reporting In Kenya</a:t>
            </a:r>
          </a:p>
          <a:p>
            <a:pPr marL="0" indent="0" algn="just">
              <a:lnSpc>
                <a:spcPct val="120000"/>
              </a:lnSpc>
              <a:spcBef>
                <a:spcPts val="0"/>
              </a:spcBef>
              <a:buClrTx/>
              <a:buNone/>
            </a:pPr>
            <a:r>
              <a:rPr lang="en-GB" sz="2500" b="1" dirty="0">
                <a:solidFill>
                  <a:schemeClr val="tx1"/>
                </a:solidFill>
              </a:rPr>
              <a:t>Epidemic Prone Diseases</a:t>
            </a:r>
          </a:p>
          <a:p>
            <a:pPr algn="just">
              <a:lnSpc>
                <a:spcPct val="120000"/>
              </a:lnSpc>
              <a:spcBef>
                <a:spcPts val="0"/>
              </a:spcBef>
              <a:buClrTx/>
              <a:buFont typeface="Wingdings" panose="05000000000000000000" pitchFamily="2" charset="2"/>
              <a:buChar char="q"/>
            </a:pPr>
            <a:r>
              <a:rPr lang="en-GB" sz="2500" dirty="0">
                <a:solidFill>
                  <a:schemeClr val="tx1"/>
                </a:solidFill>
              </a:rPr>
              <a:t>Cholera </a:t>
            </a:r>
          </a:p>
          <a:p>
            <a:pPr algn="just">
              <a:lnSpc>
                <a:spcPct val="120000"/>
              </a:lnSpc>
              <a:spcBef>
                <a:spcPts val="0"/>
              </a:spcBef>
              <a:buClrTx/>
              <a:buFont typeface="Wingdings" panose="05000000000000000000" pitchFamily="2" charset="2"/>
              <a:buChar char="q"/>
            </a:pPr>
            <a:r>
              <a:rPr lang="en-GB" sz="2500" dirty="0">
                <a:solidFill>
                  <a:schemeClr val="tx1"/>
                </a:solidFill>
              </a:rPr>
              <a:t>Typhoid Fever</a:t>
            </a:r>
          </a:p>
          <a:p>
            <a:pPr algn="just">
              <a:lnSpc>
                <a:spcPct val="120000"/>
              </a:lnSpc>
              <a:spcBef>
                <a:spcPts val="0"/>
              </a:spcBef>
              <a:buClrTx/>
              <a:buFont typeface="Wingdings" panose="05000000000000000000" pitchFamily="2" charset="2"/>
              <a:buChar char="q"/>
            </a:pPr>
            <a:r>
              <a:rPr lang="en-GB" sz="2500" dirty="0">
                <a:solidFill>
                  <a:schemeClr val="tx1"/>
                </a:solidFill>
              </a:rPr>
              <a:t>Dysentery </a:t>
            </a:r>
          </a:p>
          <a:p>
            <a:pPr algn="just">
              <a:lnSpc>
                <a:spcPct val="120000"/>
              </a:lnSpc>
              <a:spcBef>
                <a:spcPts val="0"/>
              </a:spcBef>
              <a:buClrTx/>
              <a:buFont typeface="Wingdings" panose="05000000000000000000" pitchFamily="2" charset="2"/>
              <a:buChar char="q"/>
            </a:pPr>
            <a:r>
              <a:rPr lang="en-GB" sz="2500" dirty="0">
                <a:solidFill>
                  <a:schemeClr val="tx1"/>
                </a:solidFill>
              </a:rPr>
              <a:t>Meningococcal Meningitis</a:t>
            </a:r>
          </a:p>
          <a:p>
            <a:pPr algn="just">
              <a:lnSpc>
                <a:spcPct val="120000"/>
              </a:lnSpc>
              <a:spcBef>
                <a:spcPts val="0"/>
              </a:spcBef>
              <a:buClrTx/>
              <a:buFont typeface="Wingdings" panose="05000000000000000000" pitchFamily="2" charset="2"/>
              <a:buChar char="q"/>
            </a:pPr>
            <a:r>
              <a:rPr lang="en-GB" sz="2500" dirty="0">
                <a:solidFill>
                  <a:schemeClr val="tx1"/>
                </a:solidFill>
              </a:rPr>
              <a:t>Plague </a:t>
            </a:r>
          </a:p>
          <a:p>
            <a:pPr algn="just">
              <a:lnSpc>
                <a:spcPct val="120000"/>
              </a:lnSpc>
              <a:spcBef>
                <a:spcPts val="0"/>
              </a:spcBef>
              <a:buClrTx/>
              <a:buFont typeface="Wingdings" panose="05000000000000000000" pitchFamily="2" charset="2"/>
              <a:buChar char="q"/>
            </a:pPr>
            <a:r>
              <a:rPr lang="en-GB" sz="2500" dirty="0">
                <a:solidFill>
                  <a:schemeClr val="tx1"/>
                </a:solidFill>
              </a:rPr>
              <a:t>Measles</a:t>
            </a:r>
          </a:p>
          <a:p>
            <a:pPr algn="just">
              <a:lnSpc>
                <a:spcPct val="120000"/>
              </a:lnSpc>
              <a:spcBef>
                <a:spcPts val="0"/>
              </a:spcBef>
              <a:buClrTx/>
              <a:buFont typeface="Wingdings" panose="05000000000000000000" pitchFamily="2" charset="2"/>
              <a:buChar char="q"/>
            </a:pPr>
            <a:r>
              <a:rPr lang="en-GB" sz="2500" dirty="0">
                <a:solidFill>
                  <a:schemeClr val="tx1"/>
                </a:solidFill>
              </a:rPr>
              <a:t>Yellow Fever</a:t>
            </a:r>
          </a:p>
          <a:p>
            <a:pPr algn="just">
              <a:lnSpc>
                <a:spcPct val="120000"/>
              </a:lnSpc>
              <a:spcBef>
                <a:spcPts val="0"/>
              </a:spcBef>
              <a:buClrTx/>
              <a:buFont typeface="Wingdings" panose="05000000000000000000" pitchFamily="2" charset="2"/>
              <a:buChar char="q"/>
            </a:pPr>
            <a:r>
              <a:rPr lang="en-GB" sz="2500" dirty="0">
                <a:solidFill>
                  <a:schemeClr val="tx1"/>
                </a:solidFill>
              </a:rPr>
              <a:t> Anthrax</a:t>
            </a:r>
          </a:p>
          <a:p>
            <a:pPr algn="just">
              <a:lnSpc>
                <a:spcPct val="120000"/>
              </a:lnSpc>
              <a:spcBef>
                <a:spcPts val="0"/>
              </a:spcBef>
              <a:buClrTx/>
              <a:buFont typeface="Wingdings" panose="05000000000000000000" pitchFamily="2" charset="2"/>
              <a:buChar char="q"/>
            </a:pPr>
            <a:r>
              <a:rPr lang="en-GB" sz="2500" dirty="0">
                <a:solidFill>
                  <a:schemeClr val="tx1"/>
                </a:solidFill>
              </a:rPr>
              <a:t>Other VHFs among others</a:t>
            </a:r>
          </a:p>
          <a:p>
            <a:pPr marL="0" indent="0" algn="just">
              <a:lnSpc>
                <a:spcPct val="120000"/>
              </a:lnSpc>
              <a:spcBef>
                <a:spcPts val="0"/>
              </a:spcBef>
              <a:buClrTx/>
              <a:buNone/>
            </a:pPr>
            <a:r>
              <a:rPr lang="en-GB" sz="2500" b="1" dirty="0">
                <a:solidFill>
                  <a:srgbClr val="0070C0"/>
                </a:solidFill>
              </a:rPr>
              <a:t>Diseases earmarked for Eradication/elimination</a:t>
            </a:r>
          </a:p>
          <a:p>
            <a:pPr algn="just">
              <a:lnSpc>
                <a:spcPct val="120000"/>
              </a:lnSpc>
              <a:spcBef>
                <a:spcPts val="0"/>
              </a:spcBef>
              <a:buClrTx/>
              <a:buFont typeface="Wingdings" panose="05000000000000000000" pitchFamily="2" charset="2"/>
              <a:buChar char="q"/>
            </a:pPr>
            <a:r>
              <a:rPr lang="en-GB" sz="2500" dirty="0">
                <a:solidFill>
                  <a:schemeClr val="tx1"/>
                </a:solidFill>
              </a:rPr>
              <a:t>Leprosy </a:t>
            </a:r>
          </a:p>
          <a:p>
            <a:pPr algn="just">
              <a:lnSpc>
                <a:spcPct val="120000"/>
              </a:lnSpc>
              <a:spcBef>
                <a:spcPts val="0"/>
              </a:spcBef>
              <a:buClrTx/>
              <a:buFont typeface="Wingdings" panose="05000000000000000000" pitchFamily="2" charset="2"/>
              <a:buChar char="q"/>
            </a:pPr>
            <a:r>
              <a:rPr lang="en-GB"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Neonatal Tetanus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76801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b="1" dirty="0">
                <a:solidFill>
                  <a:srgbClr val="0070C0"/>
                </a:solidFill>
              </a:rPr>
              <a:t>Diseases of Public Health Importance</a:t>
            </a:r>
          </a:p>
          <a:p>
            <a:pPr algn="just">
              <a:lnSpc>
                <a:spcPct val="120000"/>
              </a:lnSpc>
              <a:spcBef>
                <a:spcPts val="0"/>
              </a:spcBef>
              <a:buClrTx/>
              <a:buFont typeface="Wingdings" panose="05000000000000000000" pitchFamily="2" charset="2"/>
              <a:buChar char="q"/>
            </a:pPr>
            <a:r>
              <a:rPr lang="en-GB" sz="2500" dirty="0">
                <a:solidFill>
                  <a:schemeClr val="tx1"/>
                </a:solidFill>
              </a:rPr>
              <a:t>Malaria </a:t>
            </a:r>
          </a:p>
          <a:p>
            <a:pPr algn="just">
              <a:lnSpc>
                <a:spcPct val="120000"/>
              </a:lnSpc>
              <a:spcBef>
                <a:spcPts val="0"/>
              </a:spcBef>
              <a:buClrTx/>
              <a:buFont typeface="Wingdings" panose="05000000000000000000" pitchFamily="2" charset="2"/>
              <a:buChar char="q"/>
            </a:pPr>
            <a:r>
              <a:rPr lang="en-GB" sz="2500" dirty="0">
                <a:solidFill>
                  <a:schemeClr val="tx1"/>
                </a:solidFill>
              </a:rPr>
              <a:t>Childhood Pneumonia</a:t>
            </a:r>
          </a:p>
          <a:p>
            <a:pPr algn="just">
              <a:lnSpc>
                <a:spcPct val="120000"/>
              </a:lnSpc>
              <a:spcBef>
                <a:spcPts val="0"/>
              </a:spcBef>
              <a:buClrTx/>
              <a:buFont typeface="Wingdings" panose="05000000000000000000" pitchFamily="2" charset="2"/>
              <a:buChar char="q"/>
            </a:pPr>
            <a:r>
              <a:rPr lang="en-GB" sz="2500" dirty="0">
                <a:solidFill>
                  <a:schemeClr val="tx1"/>
                </a:solidFill>
              </a:rPr>
              <a:t>HIV/ AIDS </a:t>
            </a:r>
          </a:p>
          <a:p>
            <a:pPr algn="just">
              <a:lnSpc>
                <a:spcPct val="120000"/>
              </a:lnSpc>
              <a:spcBef>
                <a:spcPts val="0"/>
              </a:spcBef>
              <a:buClrTx/>
              <a:buFont typeface="Wingdings" panose="05000000000000000000" pitchFamily="2" charset="2"/>
              <a:buChar char="q"/>
            </a:pPr>
            <a:r>
              <a:rPr lang="en-GB" sz="2500" dirty="0">
                <a:solidFill>
                  <a:schemeClr val="tx1"/>
                </a:solidFill>
              </a:rPr>
              <a:t>Childhood Diarrhoea</a:t>
            </a:r>
          </a:p>
          <a:p>
            <a:pPr algn="just">
              <a:lnSpc>
                <a:spcPct val="120000"/>
              </a:lnSpc>
              <a:spcBef>
                <a:spcPts val="0"/>
              </a:spcBef>
              <a:buClrTx/>
              <a:buFont typeface="Wingdings" panose="05000000000000000000" pitchFamily="2" charset="2"/>
              <a:buChar char="q"/>
            </a:pPr>
            <a:r>
              <a:rPr lang="en-GB" sz="2500" dirty="0">
                <a:solidFill>
                  <a:schemeClr val="tx1"/>
                </a:solidFill>
              </a:rPr>
              <a:t>Tuberculosis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GB" sz="2500" dirty="0" err="1">
                <a:solidFill>
                  <a:schemeClr val="tx1"/>
                </a:solidFill>
              </a:rPr>
              <a:t>STIs</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dirty="0">
                <a:solidFill>
                  <a:schemeClr val="tx1"/>
                </a:solidFill>
              </a:rPr>
              <a:t>Other infection</a:t>
            </a:r>
          </a:p>
          <a:p>
            <a:pPr marL="0" indent="0" algn="just">
              <a:lnSpc>
                <a:spcPct val="120000"/>
              </a:lnSpc>
              <a:spcBef>
                <a:spcPts val="0"/>
              </a:spcBef>
              <a:buClrTx/>
              <a:buNone/>
            </a:pPr>
            <a:r>
              <a:rPr lang="en-US" sz="2500" b="1" dirty="0">
                <a:solidFill>
                  <a:srgbClr val="0070C0"/>
                </a:solidFill>
              </a:rPr>
              <a:t>Immediate preliminary notification to a medical officer of health</a:t>
            </a:r>
          </a:p>
          <a:p>
            <a:pPr algn="just">
              <a:lnSpc>
                <a:spcPct val="120000"/>
              </a:lnSpc>
              <a:spcBef>
                <a:spcPts val="0"/>
              </a:spcBef>
              <a:buClrTx/>
              <a:buFont typeface="Wingdings" panose="05000000000000000000" pitchFamily="2" charset="2"/>
              <a:buChar char="q"/>
            </a:pPr>
            <a:r>
              <a:rPr lang="en-GB" sz="2500" dirty="0">
                <a:solidFill>
                  <a:schemeClr val="tx1"/>
                </a:solidFill>
              </a:rPr>
              <a:t>Acute 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Anthrax  </a:t>
            </a:r>
          </a:p>
          <a:p>
            <a:pPr algn="just">
              <a:lnSpc>
                <a:spcPct val="120000"/>
              </a:lnSpc>
              <a:spcBef>
                <a:spcPts val="0"/>
              </a:spcBef>
              <a:buClrTx/>
              <a:buFont typeface="Wingdings" panose="05000000000000000000" pitchFamily="2" charset="2"/>
              <a:buChar char="q"/>
            </a:pPr>
            <a:r>
              <a:rPr lang="en-GB" sz="2500" dirty="0">
                <a:solidFill>
                  <a:schemeClr val="tx1"/>
                </a:solidFill>
              </a:rPr>
              <a:t>Cholera </a:t>
            </a:r>
          </a:p>
          <a:p>
            <a:pPr algn="just">
              <a:lnSpc>
                <a:spcPct val="120000"/>
              </a:lnSpc>
              <a:spcBef>
                <a:spcPts val="0"/>
              </a:spcBef>
              <a:buClrTx/>
              <a:buFont typeface="Wingdings" panose="05000000000000000000" pitchFamily="2" charset="2"/>
              <a:buChar char="q"/>
            </a:pPr>
            <a:r>
              <a:rPr lang="en-GB" sz="2500" dirty="0">
                <a:solidFill>
                  <a:schemeClr val="tx1"/>
                </a:solidFill>
              </a:rPr>
              <a:t>Diphtheria </a:t>
            </a:r>
          </a:p>
          <a:p>
            <a:pPr algn="just">
              <a:lnSpc>
                <a:spcPct val="120000"/>
              </a:lnSpc>
              <a:spcBef>
                <a:spcPts val="0"/>
              </a:spcBef>
              <a:buClrTx/>
              <a:buFont typeface="Wingdings" panose="05000000000000000000" pitchFamily="2" charset="2"/>
              <a:buChar char="q"/>
            </a:pPr>
            <a:r>
              <a:rPr lang="en-GB" sz="2500" dirty="0">
                <a:solidFill>
                  <a:schemeClr val="tx1"/>
                </a:solidFill>
              </a:rPr>
              <a:t>Neisseria meningitidis </a:t>
            </a:r>
          </a:p>
          <a:p>
            <a:pPr algn="just">
              <a:lnSpc>
                <a:spcPct val="120000"/>
              </a:lnSpc>
              <a:spcBef>
                <a:spcPts val="0"/>
              </a:spcBef>
              <a:buClrTx/>
              <a:buFont typeface="Wingdings" panose="05000000000000000000" pitchFamily="2" charset="2"/>
              <a:buChar char="q"/>
            </a:pPr>
            <a:r>
              <a:rPr lang="en-GB" sz="2500" dirty="0">
                <a:solidFill>
                  <a:schemeClr val="tx1"/>
                </a:solidFill>
              </a:rPr>
              <a:t>Paratyphoid </a:t>
            </a:r>
          </a:p>
          <a:p>
            <a:pPr algn="just">
              <a:lnSpc>
                <a:spcPct val="120000"/>
              </a:lnSpc>
              <a:spcBef>
                <a:spcPts val="0"/>
              </a:spcBef>
              <a:buClrTx/>
              <a:buFont typeface="Wingdings" panose="05000000000000000000" pitchFamily="2" charset="2"/>
              <a:buChar char="q"/>
            </a:pPr>
            <a:r>
              <a:rPr lang="en-GB" sz="2500" dirty="0">
                <a:solidFill>
                  <a:schemeClr val="tx1"/>
                </a:solidFill>
              </a:rPr>
              <a:t>Plague </a:t>
            </a:r>
          </a:p>
          <a:p>
            <a:pPr algn="just">
              <a:lnSpc>
                <a:spcPct val="120000"/>
              </a:lnSpc>
              <a:spcBef>
                <a:spcPts val="0"/>
              </a:spcBef>
              <a:buClrTx/>
              <a:buFont typeface="Wingdings" panose="05000000000000000000" pitchFamily="2" charset="2"/>
              <a:buChar char="q"/>
            </a:pPr>
            <a:r>
              <a:rPr lang="en-GB" sz="2500" dirty="0">
                <a:solidFill>
                  <a:schemeClr val="tx1"/>
                </a:solidFill>
              </a:rPr>
              <a:t>Rabies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00246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500" dirty="0">
                <a:solidFill>
                  <a:schemeClr val="tx1"/>
                </a:solidFill>
              </a:rPr>
              <a:t>Severe Acute Respiratory Syndrome (SARS) </a:t>
            </a:r>
          </a:p>
          <a:p>
            <a:pPr algn="just">
              <a:lnSpc>
                <a:spcPct val="120000"/>
              </a:lnSpc>
              <a:spcBef>
                <a:spcPts val="0"/>
              </a:spcBef>
              <a:buClrTx/>
              <a:buFont typeface="Wingdings" panose="05000000000000000000" pitchFamily="2" charset="2"/>
              <a:buChar char="q"/>
            </a:pPr>
            <a:r>
              <a:rPr lang="en-GB" sz="2500" dirty="0">
                <a:solidFill>
                  <a:schemeClr val="tx1"/>
                </a:solidFill>
              </a:rPr>
              <a:t>Smallpox </a:t>
            </a:r>
          </a:p>
          <a:p>
            <a:pPr algn="just">
              <a:lnSpc>
                <a:spcPct val="120000"/>
              </a:lnSpc>
              <a:spcBef>
                <a:spcPts val="0"/>
              </a:spcBef>
              <a:buClrTx/>
              <a:buFont typeface="Wingdings" panose="05000000000000000000" pitchFamily="2" charset="2"/>
              <a:buChar char="q"/>
            </a:pPr>
            <a:r>
              <a:rPr lang="en-GB" sz="2500" dirty="0">
                <a:solidFill>
                  <a:schemeClr val="tx1"/>
                </a:solidFill>
              </a:rPr>
              <a:t>Typhoid </a:t>
            </a:r>
          </a:p>
          <a:p>
            <a:pPr algn="just">
              <a:lnSpc>
                <a:spcPct val="120000"/>
              </a:lnSpc>
              <a:spcBef>
                <a:spcPts val="0"/>
              </a:spcBef>
              <a:buClrTx/>
              <a:buFont typeface="Wingdings" panose="05000000000000000000" pitchFamily="2" charset="2"/>
              <a:buChar char="q"/>
            </a:pPr>
            <a:r>
              <a:rPr lang="en-GB" sz="2500" dirty="0">
                <a:solidFill>
                  <a:schemeClr val="tx1"/>
                </a:solidFill>
              </a:rPr>
              <a:t>Viral haemorrhagic fevers </a:t>
            </a:r>
          </a:p>
          <a:p>
            <a:pPr algn="just">
              <a:lnSpc>
                <a:spcPct val="120000"/>
              </a:lnSpc>
              <a:spcBef>
                <a:spcPts val="0"/>
              </a:spcBef>
              <a:buClrTx/>
              <a:buFont typeface="Wingdings" panose="05000000000000000000" pitchFamily="2" charset="2"/>
              <a:buChar char="q"/>
            </a:pPr>
            <a:r>
              <a:rPr lang="en-GB" sz="2500" dirty="0">
                <a:solidFill>
                  <a:schemeClr val="tx1"/>
                </a:solidFill>
              </a:rPr>
              <a:t>Yellow fever </a:t>
            </a:r>
          </a:p>
          <a:p>
            <a:pPr marL="0" indent="0" algn="just">
              <a:lnSpc>
                <a:spcPct val="120000"/>
              </a:lnSpc>
              <a:spcBef>
                <a:spcPts val="0"/>
              </a:spcBef>
              <a:buClrTx/>
              <a:buNone/>
            </a:pPr>
            <a:r>
              <a:rPr lang="en-GB" sz="2500" b="1" dirty="0">
                <a:solidFill>
                  <a:srgbClr val="0070C0"/>
                </a:solidFill>
              </a:rPr>
              <a:t>Who to notify </a:t>
            </a:r>
          </a:p>
          <a:p>
            <a:pPr algn="just">
              <a:lnSpc>
                <a:spcPct val="120000"/>
              </a:lnSpc>
              <a:spcBef>
                <a:spcPts val="0"/>
              </a:spcBef>
              <a:buClrTx/>
              <a:buFont typeface="Wingdings" panose="05000000000000000000" pitchFamily="2" charset="2"/>
              <a:buChar char="q"/>
            </a:pPr>
            <a:r>
              <a:rPr lang="en-US" sz="2500" dirty="0">
                <a:solidFill>
                  <a:schemeClr val="tx1"/>
                </a:solidFill>
              </a:rPr>
              <a:t>Clinicians should notify cases of notifiable diseases to the Director of Public Health/Medical Officer of Health for the area of residence of the patient using the notification of infectious disease form.</a:t>
            </a:r>
          </a:p>
          <a:p>
            <a:pPr marL="0" indent="0" algn="just">
              <a:lnSpc>
                <a:spcPct val="120000"/>
              </a:lnSpc>
              <a:spcBef>
                <a:spcPts val="0"/>
              </a:spcBef>
              <a:buClrTx/>
              <a:buNone/>
            </a:pPr>
            <a:r>
              <a:rPr lang="en-GB" sz="2500" b="1" dirty="0">
                <a:solidFill>
                  <a:srgbClr val="0070C0"/>
                </a:solidFill>
              </a:rPr>
              <a:t>How to notify</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Notifications may be made in writing, by email or by telephone to the MOH/DPH.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28360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Laboratory notifications are made electronically through the </a:t>
            </a:r>
            <a:r>
              <a:rPr lang="en-US" sz="2500" dirty="0" err="1">
                <a:solidFill>
                  <a:schemeClr val="tx1"/>
                </a:solidFill>
              </a:rPr>
              <a:t>Computerised</a:t>
            </a:r>
            <a:r>
              <a:rPr lang="en-US" sz="2500" dirty="0">
                <a:solidFill>
                  <a:schemeClr val="tx1"/>
                </a:solidFill>
              </a:rPr>
              <a:t> Infectious Disease Reporting System (CIDR). </a:t>
            </a:r>
          </a:p>
          <a:p>
            <a:pPr algn="just">
              <a:lnSpc>
                <a:spcPct val="120000"/>
              </a:lnSpc>
              <a:spcBef>
                <a:spcPts val="0"/>
              </a:spcBef>
              <a:buClrTx/>
              <a:buFont typeface="Wingdings" panose="05000000000000000000" pitchFamily="2" charset="2"/>
              <a:buChar char="q"/>
            </a:pPr>
            <a:r>
              <a:rPr lang="en-US" sz="2500" dirty="0">
                <a:solidFill>
                  <a:schemeClr val="tx1"/>
                </a:solidFill>
              </a:rPr>
              <a:t>Clinical notifications are entered into CIDR in the Departments of Public Health.</a:t>
            </a:r>
          </a:p>
          <a:p>
            <a:pPr marL="0" indent="0" algn="just">
              <a:lnSpc>
                <a:spcPct val="120000"/>
              </a:lnSpc>
              <a:spcBef>
                <a:spcPts val="0"/>
              </a:spcBef>
              <a:buClrTx/>
              <a:buNone/>
            </a:pPr>
            <a:r>
              <a:rPr lang="en-GB" sz="2500" b="1" dirty="0">
                <a:solidFill>
                  <a:srgbClr val="0070C0"/>
                </a:solidFill>
              </a:rPr>
              <a:t>When to notify</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should be made by a medical practitioner as soon as he becomes aware or suspects that a person on whom he is in professional attendance is suffering from or is the carrier of an infectious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should be made by a clinical director of a diagnostic laboratory as soon as an infectious disease is identified in that laboratory </a:t>
            </a:r>
          </a:p>
          <a:p>
            <a:pPr algn="just">
              <a:lnSpc>
                <a:spcPct val="120000"/>
              </a:lnSpc>
              <a:spcBef>
                <a:spcPts val="0"/>
              </a:spcBef>
              <a:buClrTx/>
              <a:buFont typeface="Wingdings" panose="05000000000000000000" pitchFamily="2" charset="2"/>
              <a:buChar char="q"/>
            </a:pPr>
            <a:r>
              <a:rPr lang="en-US" sz="2500" dirty="0">
                <a:solidFill>
                  <a:schemeClr val="tx1"/>
                </a:solidFill>
              </a:rPr>
              <a:t>Timely notification is important to facilitate timely public health action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409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Use of the data/ information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information collected on notifiable diseases from doctors and laboratories is used to detect and investigate outbreaks, and prevent spread of infection, hence reducing further cases of disease.</a:t>
            </a:r>
          </a:p>
          <a:p>
            <a:pPr algn="just">
              <a:lnSpc>
                <a:spcPct val="120000"/>
              </a:lnSpc>
              <a:spcBef>
                <a:spcPts val="0"/>
              </a:spcBef>
              <a:buClrTx/>
              <a:buFont typeface="Wingdings" panose="05000000000000000000" pitchFamily="2" charset="2"/>
              <a:buChar char="q"/>
            </a:pPr>
            <a:r>
              <a:rPr lang="en-US" sz="2500" dirty="0">
                <a:solidFill>
                  <a:schemeClr val="tx1"/>
                </a:solidFill>
              </a:rPr>
              <a:t>It is also used to examine disease epidemiology, implement and monitor interventions such as </a:t>
            </a:r>
            <a:r>
              <a:rPr lang="en-US" sz="2500" dirty="0" err="1">
                <a:solidFill>
                  <a:schemeClr val="tx1"/>
                </a:solidFill>
              </a:rPr>
              <a:t>immunisation</a:t>
            </a:r>
            <a:r>
              <a:rPr lang="en-US" sz="2500" dirty="0">
                <a:solidFill>
                  <a:schemeClr val="tx1"/>
                </a:solidFill>
              </a:rPr>
              <a:t> to protect public health</a:t>
            </a:r>
          </a:p>
          <a:p>
            <a:pPr marL="0" indent="0" algn="just">
              <a:lnSpc>
                <a:spcPct val="120000"/>
              </a:lnSpc>
              <a:spcBef>
                <a:spcPts val="0"/>
              </a:spcBef>
              <a:buClrTx/>
              <a:buNone/>
            </a:pPr>
            <a:r>
              <a:rPr lang="en-GB" sz="2500" b="1" dirty="0">
                <a:solidFill>
                  <a:srgbClr val="0070C0"/>
                </a:solidFill>
              </a:rPr>
              <a:t>Reporting methods</a:t>
            </a:r>
          </a:p>
          <a:p>
            <a:pPr marL="0" indent="0" algn="just">
              <a:lnSpc>
                <a:spcPct val="120000"/>
              </a:lnSpc>
              <a:spcBef>
                <a:spcPts val="0"/>
              </a:spcBef>
              <a:buClrTx/>
              <a:buNone/>
            </a:pPr>
            <a:r>
              <a:rPr lang="en-US" sz="2500" b="1" dirty="0">
                <a:solidFill>
                  <a:schemeClr val="tx1"/>
                </a:solidFill>
              </a:rPr>
              <a:t>1. (List A) </a:t>
            </a:r>
          </a:p>
          <a:p>
            <a:pPr marL="0" indent="0" algn="just">
              <a:lnSpc>
                <a:spcPct val="120000"/>
              </a:lnSpc>
              <a:spcBef>
                <a:spcPts val="0"/>
              </a:spcBef>
              <a:buClrTx/>
              <a:buNone/>
            </a:pPr>
            <a:r>
              <a:rPr lang="en-US" sz="2500" b="1" dirty="0">
                <a:solidFill>
                  <a:schemeClr val="tx1"/>
                </a:solidFill>
              </a:rPr>
              <a:t>24 hour reporting - </a:t>
            </a:r>
            <a:r>
              <a:rPr lang="en-US" sz="2500" dirty="0">
                <a:solidFill>
                  <a:schemeClr val="tx1"/>
                </a:solidFill>
              </a:rPr>
              <a:t>are diseases for immediate notification &amp; reporting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35192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Each national health administration should inform WHO within the first 24 hours of being informed of the first suspected case on its territory of a disease subject to the Regulations.</a:t>
            </a:r>
          </a:p>
          <a:p>
            <a:pPr algn="just">
              <a:lnSpc>
                <a:spcPct val="120000"/>
              </a:lnSpc>
              <a:spcBef>
                <a:spcPts val="0"/>
              </a:spcBef>
              <a:buClrTx/>
              <a:buFont typeface="Wingdings" panose="05000000000000000000" pitchFamily="2" charset="2"/>
              <a:buChar char="q"/>
            </a:pPr>
            <a:r>
              <a:rPr lang="en-US" sz="2800" dirty="0">
                <a:solidFill>
                  <a:schemeClr val="tx1"/>
                </a:solidFill>
              </a:rPr>
              <a:t>This includes both indigenous and imported cases. All subsequent cases and deaths should be reported to WHO</a:t>
            </a:r>
          </a:p>
          <a:p>
            <a:pPr algn="just">
              <a:lnSpc>
                <a:spcPct val="120000"/>
              </a:lnSpc>
              <a:spcBef>
                <a:spcPts val="0"/>
              </a:spcBef>
              <a:buClrTx/>
              <a:buFont typeface="Wingdings" panose="05000000000000000000" pitchFamily="2" charset="2"/>
              <a:buChar char="q"/>
            </a:pPr>
            <a:r>
              <a:rPr lang="en-US" sz="2800" dirty="0">
                <a:solidFill>
                  <a:schemeClr val="tx1"/>
                </a:solidFill>
              </a:rPr>
              <a:t>Three diseases that are currently subject to the International Health Regulations are yellow fever, plague, and cholera, hemorrhagic fevers, and neonatal tetanus.   </a:t>
            </a:r>
          </a:p>
          <a:p>
            <a:pPr algn="just">
              <a:lnSpc>
                <a:spcPct val="120000"/>
              </a:lnSpc>
              <a:spcBef>
                <a:spcPts val="0"/>
              </a:spcBef>
              <a:buClrTx/>
              <a:buFont typeface="Wingdings" panose="05000000000000000000" pitchFamily="2" charset="2"/>
              <a:buChar char="q"/>
            </a:pPr>
            <a:r>
              <a:rPr lang="en-US" sz="2800" dirty="0">
                <a:solidFill>
                  <a:schemeClr val="tx1"/>
                </a:solidFill>
              </a:rPr>
              <a:t>For these diseases the report from the health professional to the next higher administrative level is done by a rapid method such as phone, e-mail, fax or telex.</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675816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2. List B </a:t>
            </a:r>
          </a:p>
          <a:p>
            <a:pPr marL="0" indent="0" algn="just">
              <a:lnSpc>
                <a:spcPct val="120000"/>
              </a:lnSpc>
              <a:spcBef>
                <a:spcPts val="0"/>
              </a:spcBef>
              <a:buClrTx/>
              <a:buNone/>
            </a:pPr>
            <a:r>
              <a:rPr lang="en-US" sz="2500" b="1" dirty="0">
                <a:solidFill>
                  <a:schemeClr val="tx1"/>
                </a:solidFill>
              </a:rPr>
              <a:t>Includes  diseases for weekly notification &amp; reporting</a:t>
            </a:r>
          </a:p>
          <a:p>
            <a:pPr marL="0" indent="0" algn="just">
              <a:lnSpc>
                <a:spcPct val="120000"/>
              </a:lnSpc>
              <a:spcBef>
                <a:spcPts val="0"/>
              </a:spcBef>
              <a:buClrTx/>
              <a:buNone/>
            </a:pPr>
            <a:r>
              <a:rPr lang="en-GB" sz="2500" dirty="0">
                <a:solidFill>
                  <a:schemeClr val="tx1"/>
                </a:solidFill>
              </a:rPr>
              <a:t>They are as follows:</a:t>
            </a:r>
          </a:p>
          <a:p>
            <a:pPr algn="just">
              <a:lnSpc>
                <a:spcPct val="120000"/>
              </a:lnSpc>
              <a:spcBef>
                <a:spcPts val="0"/>
              </a:spcBef>
              <a:buClrTx/>
              <a:buFont typeface="Wingdings" panose="05000000000000000000" pitchFamily="2" charset="2"/>
              <a:buChar char="q"/>
            </a:pPr>
            <a:r>
              <a:rPr lang="en-GB" sz="2500" dirty="0">
                <a:solidFill>
                  <a:schemeClr val="tx1"/>
                </a:solidFill>
              </a:rPr>
              <a:t> Malaria, Acute watery diarrhoea, </a:t>
            </a:r>
          </a:p>
          <a:p>
            <a:pPr algn="just">
              <a:lnSpc>
                <a:spcPct val="120000"/>
              </a:lnSpc>
              <a:spcBef>
                <a:spcPts val="0"/>
              </a:spcBef>
              <a:buClrTx/>
              <a:buFont typeface="Wingdings" panose="05000000000000000000" pitchFamily="2" charset="2"/>
              <a:buChar char="q"/>
            </a:pPr>
            <a:r>
              <a:rPr lang="en-GB" sz="2500" dirty="0">
                <a:solidFill>
                  <a:schemeClr val="tx1"/>
                </a:solidFill>
              </a:rPr>
              <a:t>Acute bloody diarrhoea, </a:t>
            </a:r>
          </a:p>
          <a:p>
            <a:pPr algn="just">
              <a:lnSpc>
                <a:spcPct val="120000"/>
              </a:lnSpc>
              <a:spcBef>
                <a:spcPts val="0"/>
              </a:spcBef>
              <a:buClrTx/>
              <a:buFont typeface="Wingdings" panose="05000000000000000000" pitchFamily="2" charset="2"/>
              <a:buChar char="q"/>
            </a:pPr>
            <a:r>
              <a:rPr lang="en-GB" sz="2500" dirty="0">
                <a:solidFill>
                  <a:schemeClr val="tx1"/>
                </a:solidFill>
              </a:rPr>
              <a:t>Acute flaccid paralysis, </a:t>
            </a:r>
          </a:p>
          <a:p>
            <a:pPr algn="just">
              <a:lnSpc>
                <a:spcPct val="120000"/>
              </a:lnSpc>
              <a:spcBef>
                <a:spcPts val="0"/>
              </a:spcBef>
              <a:buClrTx/>
              <a:buFont typeface="Wingdings" panose="05000000000000000000" pitchFamily="2" charset="2"/>
              <a:buChar char="q"/>
            </a:pPr>
            <a:r>
              <a:rPr lang="en-GB" sz="2500" dirty="0">
                <a:solidFill>
                  <a:schemeClr val="tx1"/>
                </a:solidFill>
              </a:rPr>
              <a:t>Neonatal tetanus, </a:t>
            </a:r>
          </a:p>
          <a:p>
            <a:pPr algn="just">
              <a:lnSpc>
                <a:spcPct val="120000"/>
              </a:lnSpc>
              <a:spcBef>
                <a:spcPts val="0"/>
              </a:spcBef>
              <a:buClrTx/>
              <a:buFont typeface="Wingdings" panose="05000000000000000000" pitchFamily="2" charset="2"/>
              <a:buChar char="q"/>
            </a:pPr>
            <a:r>
              <a:rPr lang="en-GB" sz="2500" dirty="0">
                <a:solidFill>
                  <a:schemeClr val="tx1"/>
                </a:solidFill>
              </a:rPr>
              <a:t>Measles, Diphtheria, </a:t>
            </a:r>
          </a:p>
          <a:p>
            <a:pPr algn="just">
              <a:lnSpc>
                <a:spcPct val="120000"/>
              </a:lnSpc>
              <a:spcBef>
                <a:spcPts val="0"/>
              </a:spcBef>
              <a:buClrTx/>
              <a:buFont typeface="Wingdings" panose="05000000000000000000" pitchFamily="2" charset="2"/>
              <a:buChar char="q"/>
            </a:pPr>
            <a:r>
              <a:rPr lang="en-GB" sz="2500" dirty="0">
                <a:solidFill>
                  <a:schemeClr val="tx1"/>
                </a:solidFill>
              </a:rPr>
              <a:t>Whooping cough (pertussis)</a:t>
            </a:r>
          </a:p>
          <a:p>
            <a:pPr algn="just">
              <a:lnSpc>
                <a:spcPct val="120000"/>
              </a:lnSpc>
              <a:spcBef>
                <a:spcPts val="0"/>
              </a:spcBef>
              <a:buClrTx/>
              <a:buFont typeface="Wingdings" panose="05000000000000000000" pitchFamily="2" charset="2"/>
              <a:buChar char="q"/>
            </a:pPr>
            <a:r>
              <a:rPr lang="en-US" sz="2500" dirty="0">
                <a:solidFill>
                  <a:schemeClr val="tx1"/>
                </a:solidFill>
              </a:rPr>
              <a:t>Pulmonary tuberculosis, </a:t>
            </a:r>
          </a:p>
          <a:p>
            <a:pPr algn="just">
              <a:lnSpc>
                <a:spcPct val="120000"/>
              </a:lnSpc>
              <a:spcBef>
                <a:spcPts val="0"/>
              </a:spcBef>
              <a:buClrTx/>
              <a:buFont typeface="Wingdings" panose="05000000000000000000" pitchFamily="2" charset="2"/>
              <a:buChar char="q"/>
            </a:pPr>
            <a:r>
              <a:rPr lang="en-US" sz="2500" dirty="0">
                <a:solidFill>
                  <a:schemeClr val="tx1"/>
                </a:solidFill>
              </a:rPr>
              <a:t>Meningitis, </a:t>
            </a:r>
          </a:p>
          <a:p>
            <a:pPr algn="just">
              <a:lnSpc>
                <a:spcPct val="120000"/>
              </a:lnSpc>
              <a:spcBef>
                <a:spcPts val="0"/>
              </a:spcBef>
              <a:buClrTx/>
              <a:buFont typeface="Wingdings" panose="05000000000000000000" pitchFamily="2" charset="2"/>
              <a:buChar char="q"/>
            </a:pPr>
            <a:r>
              <a:rPr lang="en-US" sz="2500" dirty="0">
                <a:solidFill>
                  <a:schemeClr val="tx1"/>
                </a:solidFill>
              </a:rPr>
              <a:t>Acute respiratory tract infection (ARI),</a:t>
            </a:r>
          </a:p>
          <a:p>
            <a:pPr algn="just">
              <a:lnSpc>
                <a:spcPct val="120000"/>
              </a:lnSpc>
              <a:spcBef>
                <a:spcPts val="0"/>
              </a:spcBef>
              <a:buClrTx/>
              <a:buFont typeface="Wingdings" panose="05000000000000000000" pitchFamily="2" charset="2"/>
              <a:buChar char="q"/>
            </a:pPr>
            <a:r>
              <a:rPr lang="en-US" sz="2500" dirty="0">
                <a:solidFill>
                  <a:schemeClr val="tx1"/>
                </a:solidFill>
              </a:rPr>
              <a:t>Schistosomiasis,</a:t>
            </a:r>
          </a:p>
          <a:p>
            <a:pPr algn="just">
              <a:lnSpc>
                <a:spcPct val="120000"/>
              </a:lnSpc>
              <a:spcBef>
                <a:spcPts val="0"/>
              </a:spcBef>
              <a:buClrTx/>
              <a:buFont typeface="Wingdings" panose="05000000000000000000" pitchFamily="2" charset="2"/>
              <a:buChar char="q"/>
            </a:pPr>
            <a:r>
              <a:rPr lang="en-US" sz="2500" dirty="0" err="1">
                <a:solidFill>
                  <a:schemeClr val="tx1"/>
                </a:solidFill>
              </a:rPr>
              <a:t>Haemorrhagic</a:t>
            </a:r>
            <a:r>
              <a:rPr lang="en-US" sz="2500" dirty="0">
                <a:solidFill>
                  <a:schemeClr val="tx1"/>
                </a:solidFill>
              </a:rPr>
              <a:t> fever,</a:t>
            </a:r>
          </a:p>
          <a:p>
            <a:pPr algn="just">
              <a:lnSpc>
                <a:spcPct val="120000"/>
              </a:lnSpc>
              <a:spcBef>
                <a:spcPts val="0"/>
              </a:spcBef>
              <a:buClrTx/>
              <a:buFont typeface="Wingdings" panose="05000000000000000000" pitchFamily="2" charset="2"/>
              <a:buChar char="q"/>
            </a:pPr>
            <a:r>
              <a:rPr lang="en-US" sz="2500" dirty="0">
                <a:solidFill>
                  <a:schemeClr val="tx1"/>
                </a:solidFill>
              </a:rPr>
              <a:t>Typhoid, </a:t>
            </a:r>
          </a:p>
          <a:p>
            <a:pPr algn="just">
              <a:lnSpc>
                <a:spcPct val="120000"/>
              </a:lnSpc>
              <a:spcBef>
                <a:spcPts val="0"/>
              </a:spcBef>
              <a:buClrTx/>
              <a:buFont typeface="Wingdings" panose="05000000000000000000" pitchFamily="2" charset="2"/>
              <a:buChar char="q"/>
            </a:pPr>
            <a:r>
              <a:rPr lang="en-US" sz="2500" dirty="0">
                <a:solidFill>
                  <a:schemeClr val="tx1"/>
                </a:solidFill>
              </a:rPr>
              <a:t>Food poisoning,</a:t>
            </a:r>
          </a:p>
          <a:p>
            <a:pPr algn="just">
              <a:lnSpc>
                <a:spcPct val="120000"/>
              </a:lnSpc>
              <a:spcBef>
                <a:spcPts val="0"/>
              </a:spcBef>
              <a:buClrTx/>
              <a:buFont typeface="Wingdings" panose="05000000000000000000" pitchFamily="2" charset="2"/>
              <a:buChar char="q"/>
            </a:pPr>
            <a:r>
              <a:rPr lang="en-US" sz="2500" dirty="0">
                <a:solidFill>
                  <a:schemeClr val="tx1"/>
                </a:solidFill>
              </a:rPr>
              <a:t>Jaundice (infectious hepatitis), </a:t>
            </a:r>
          </a:p>
          <a:p>
            <a:pPr algn="just">
              <a:lnSpc>
                <a:spcPct val="120000"/>
              </a:lnSpc>
              <a:spcBef>
                <a:spcPts val="0"/>
              </a:spcBef>
              <a:buClrTx/>
              <a:buFont typeface="Wingdings" panose="05000000000000000000" pitchFamily="2" charset="2"/>
              <a:buChar char="q"/>
            </a:pPr>
            <a:r>
              <a:rPr lang="en-US" sz="2500" dirty="0">
                <a:solidFill>
                  <a:schemeClr val="tx1"/>
                </a:solidFill>
              </a:rPr>
              <a:t>Rabies, Scabies, Chickenpox,</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66913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How Disease reporting is carried out in Kenya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Kenya adopted the </a:t>
            </a:r>
            <a:r>
              <a:rPr lang="en-US" sz="2500" dirty="0" err="1">
                <a:solidFill>
                  <a:schemeClr val="tx1"/>
                </a:solidFill>
              </a:rPr>
              <a:t>IDSR</a:t>
            </a:r>
            <a:r>
              <a:rPr lang="en-US" sz="2500" dirty="0">
                <a:solidFill>
                  <a:schemeClr val="tx1"/>
                </a:solidFill>
              </a:rPr>
              <a:t> strategy in 1998 following the world health organization resolution in Harare and implementation began in 2002. </a:t>
            </a:r>
          </a:p>
          <a:p>
            <a:pPr algn="just">
              <a:lnSpc>
                <a:spcPct val="120000"/>
              </a:lnSpc>
              <a:spcBef>
                <a:spcPts val="0"/>
              </a:spcBef>
              <a:buClrTx/>
              <a:buFont typeface="Wingdings" panose="05000000000000000000" pitchFamily="2" charset="2"/>
              <a:buChar char="q"/>
            </a:pPr>
            <a:r>
              <a:rPr lang="en-US" sz="2500" dirty="0">
                <a:solidFill>
                  <a:schemeClr val="tx1"/>
                </a:solidFill>
              </a:rPr>
              <a:t>In Kenya, </a:t>
            </a:r>
            <a:r>
              <a:rPr lang="en-US" sz="2500" dirty="0" err="1">
                <a:solidFill>
                  <a:schemeClr val="tx1"/>
                </a:solidFill>
              </a:rPr>
              <a:t>IDSR</a:t>
            </a:r>
            <a:r>
              <a:rPr lang="en-US" sz="2500" dirty="0">
                <a:solidFill>
                  <a:schemeClr val="tx1"/>
                </a:solidFill>
              </a:rPr>
              <a:t> seek to capture health information of priority communicable diseases for prevention and control by linking communities, health facilities,  counties and national levels .</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Each health facility detects, confirms, and records these diseases on specific predesigned forms using standard case definitions.</a:t>
            </a:r>
          </a:p>
          <a:p>
            <a:pPr algn="just">
              <a:lnSpc>
                <a:spcPct val="120000"/>
              </a:lnSpc>
              <a:spcBef>
                <a:spcPts val="0"/>
              </a:spcBef>
              <a:buClrTx/>
              <a:buFont typeface="Wingdings" panose="05000000000000000000" pitchFamily="2" charset="2"/>
              <a:buChar char="q"/>
            </a:pPr>
            <a:r>
              <a:rPr lang="en-US" sz="2500" dirty="0">
                <a:solidFill>
                  <a:schemeClr val="tx1"/>
                </a:solidFill>
              </a:rPr>
              <a:t>These reports are then sent to sub-county disease surveillance coordinator (</a:t>
            </a:r>
            <a:r>
              <a:rPr lang="en-US" sz="2500" dirty="0" err="1">
                <a:solidFill>
                  <a:schemeClr val="tx1"/>
                </a:solidFill>
              </a:rPr>
              <a:t>SDSC</a:t>
            </a:r>
            <a:r>
              <a:rPr lang="en-US" sz="2500" dirty="0">
                <a:solidFill>
                  <a:schemeClr val="tx1"/>
                </a:solidFill>
              </a:rPr>
              <a:t>) each Monday who aggregates all reports and sends to the national level by Wednesday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50990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These weekly reports are submitted to the sub-county through various modes which includes:</a:t>
            </a:r>
          </a:p>
          <a:p>
            <a:pPr algn="just">
              <a:lnSpc>
                <a:spcPct val="120000"/>
              </a:lnSpc>
              <a:spcBef>
                <a:spcPts val="0"/>
              </a:spcBef>
              <a:buClrTx/>
              <a:buFont typeface="Wingdings" panose="05000000000000000000" pitchFamily="2" charset="2"/>
              <a:buChar char="ü"/>
            </a:pPr>
            <a:r>
              <a:rPr lang="en-US" sz="2800" dirty="0">
                <a:solidFill>
                  <a:schemeClr val="tx1"/>
                </a:solidFill>
              </a:rPr>
              <a:t>Short messaging services (</a:t>
            </a:r>
            <a:r>
              <a:rPr lang="en-US" sz="2800" dirty="0" err="1">
                <a:solidFill>
                  <a:schemeClr val="tx1"/>
                </a:solidFill>
              </a:rPr>
              <a:t>sms</a:t>
            </a:r>
            <a:r>
              <a:rPr lang="en-US" sz="2800" dirty="0">
                <a:solidFill>
                  <a:schemeClr val="tx1"/>
                </a:solidFill>
              </a:rPr>
              <a:t>), email, fax or hand delivery of hand copy report</a:t>
            </a:r>
          </a:p>
          <a:p>
            <a:pPr algn="just">
              <a:lnSpc>
                <a:spcPct val="120000"/>
              </a:lnSpc>
              <a:spcBef>
                <a:spcPts val="0"/>
              </a:spcBef>
              <a:buClrTx/>
              <a:buFont typeface="Wingdings" panose="05000000000000000000" pitchFamily="2" charset="2"/>
              <a:buChar char="q"/>
            </a:pPr>
            <a:r>
              <a:rPr lang="en-US" sz="2800" dirty="0">
                <a:solidFill>
                  <a:schemeClr val="tx1"/>
                </a:solidFill>
              </a:rPr>
              <a:t>Each facility must retain a copy of the reporting form and submit the original copy to the sub-county within the following week</a:t>
            </a:r>
          </a:p>
          <a:p>
            <a:pPr algn="just">
              <a:lnSpc>
                <a:spcPct val="120000"/>
              </a:lnSpc>
              <a:spcBef>
                <a:spcPts val="0"/>
              </a:spcBef>
              <a:buClrTx/>
              <a:buFont typeface="Wingdings" panose="05000000000000000000" pitchFamily="2" charset="2"/>
              <a:buChar char="q"/>
            </a:pPr>
            <a:r>
              <a:rPr lang="en-US" sz="2800" dirty="0">
                <a:solidFill>
                  <a:schemeClr val="tx1"/>
                </a:solidFill>
              </a:rPr>
              <a:t>From the sub-county, the aggregated sub-county weekly report is send to the national level via a web based platform.</a:t>
            </a:r>
          </a:p>
          <a:p>
            <a:pPr algn="just">
              <a:lnSpc>
                <a:spcPct val="120000"/>
              </a:lnSpc>
              <a:spcBef>
                <a:spcPts val="0"/>
              </a:spcBef>
              <a:buClrTx/>
              <a:buFont typeface="Wingdings" panose="05000000000000000000" pitchFamily="2" charset="2"/>
              <a:buChar char="q"/>
            </a:pPr>
            <a:r>
              <a:rPr lang="en-US" sz="2800" dirty="0">
                <a:solidFill>
                  <a:schemeClr val="tx1"/>
                </a:solidFill>
              </a:rPr>
              <a:t>The </a:t>
            </a:r>
            <a:r>
              <a:rPr lang="en-US" sz="2800" dirty="0" err="1">
                <a:solidFill>
                  <a:schemeClr val="tx1"/>
                </a:solidFill>
              </a:rPr>
              <a:t>SDSC</a:t>
            </a:r>
            <a:r>
              <a:rPr lang="en-US" sz="2800" dirty="0">
                <a:solidFill>
                  <a:schemeClr val="tx1"/>
                </a:solidFill>
              </a:rPr>
              <a:t> provides feedback on the weekly reporting to health facilities and arrange support supervision in liaison with sub-county health management team (</a:t>
            </a:r>
            <a:r>
              <a:rPr lang="en-US" sz="2800" dirty="0" err="1">
                <a:solidFill>
                  <a:schemeClr val="tx1"/>
                </a:solidFill>
              </a:rPr>
              <a:t>SHMT</a:t>
            </a:r>
            <a:r>
              <a:rPr lang="en-US" sz="2800" dirty="0">
                <a:solidFill>
                  <a:schemeClr val="tx1"/>
                </a:solidFill>
              </a:rPr>
              <a:t>) at least once in three months (quarterly)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523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Basic Epidemiology Terms – Disease Frequency</a:t>
            </a:r>
          </a:p>
          <a:p>
            <a:pPr algn="just">
              <a:lnSpc>
                <a:spcPct val="120000"/>
              </a:lnSpc>
              <a:spcBef>
                <a:spcPts val="0"/>
              </a:spcBef>
              <a:buClrTx/>
              <a:buFont typeface="Wingdings" panose="05000000000000000000" pitchFamily="2" charset="2"/>
              <a:buChar char="q"/>
            </a:pPr>
            <a:r>
              <a:rPr lang="en-US" sz="2500" b="1" dirty="0">
                <a:solidFill>
                  <a:schemeClr val="tx1"/>
                </a:solidFill>
              </a:rPr>
              <a:t>Endemic</a:t>
            </a:r>
            <a:r>
              <a:rPr lang="en-US" sz="2500" dirty="0">
                <a:solidFill>
                  <a:schemeClr val="tx1"/>
                </a:solidFill>
              </a:rPr>
              <a:t> – disease or condition present among a population at all times</a:t>
            </a:r>
          </a:p>
          <a:p>
            <a:pPr algn="just">
              <a:lnSpc>
                <a:spcPct val="120000"/>
              </a:lnSpc>
              <a:spcBef>
                <a:spcPts val="0"/>
              </a:spcBef>
              <a:buClrTx/>
              <a:buFont typeface="Wingdings" panose="05000000000000000000" pitchFamily="2" charset="2"/>
              <a:buChar char="q"/>
            </a:pPr>
            <a:r>
              <a:rPr lang="en-US" sz="2500" b="1" dirty="0">
                <a:solidFill>
                  <a:schemeClr val="tx1"/>
                </a:solidFill>
              </a:rPr>
              <a:t>Outbreak</a:t>
            </a:r>
            <a:r>
              <a:rPr lang="en-US" sz="2500" dirty="0">
                <a:solidFill>
                  <a:schemeClr val="tx1"/>
                </a:solidFill>
              </a:rPr>
              <a:t> – (localized epidemic) – more cases of a particular disease than expected in a given area or among a specialized group of people over a particular period of time. </a:t>
            </a:r>
          </a:p>
          <a:p>
            <a:pPr algn="just">
              <a:lnSpc>
                <a:spcPct val="120000"/>
              </a:lnSpc>
              <a:spcBef>
                <a:spcPts val="0"/>
              </a:spcBef>
              <a:buClrTx/>
              <a:buFont typeface="Wingdings" panose="05000000000000000000" pitchFamily="2" charset="2"/>
              <a:buChar char="q"/>
            </a:pPr>
            <a:r>
              <a:rPr lang="en-US" sz="2500" b="1" dirty="0">
                <a:solidFill>
                  <a:schemeClr val="tx1"/>
                </a:solidFill>
              </a:rPr>
              <a:t>Epidemic – </a:t>
            </a:r>
            <a:r>
              <a:rPr lang="en-US" sz="2500" dirty="0">
                <a:solidFill>
                  <a:schemeClr val="tx1"/>
                </a:solidFill>
              </a:rPr>
              <a:t>large numbers of people over a wide geographic area affected.</a:t>
            </a:r>
          </a:p>
          <a:p>
            <a:pPr algn="just">
              <a:lnSpc>
                <a:spcPct val="120000"/>
              </a:lnSpc>
              <a:spcBef>
                <a:spcPts val="0"/>
              </a:spcBef>
              <a:buClrTx/>
              <a:buFont typeface="Wingdings" panose="05000000000000000000" pitchFamily="2" charset="2"/>
              <a:buChar char="q"/>
            </a:pPr>
            <a:r>
              <a:rPr lang="en-US" sz="2500" b="1" dirty="0">
                <a:solidFill>
                  <a:schemeClr val="tx1"/>
                </a:solidFill>
              </a:rPr>
              <a:t>Pandemic</a:t>
            </a:r>
            <a:r>
              <a:rPr lang="en-US" sz="2500" dirty="0">
                <a:solidFill>
                  <a:schemeClr val="tx1"/>
                </a:solidFill>
              </a:rPr>
              <a:t> - An epidemic occurring over a very wide area (several countries or continents) and usually affecting a large proportion of the population.</a:t>
            </a:r>
          </a:p>
          <a:p>
            <a:pPr algn="just">
              <a:lnSpc>
                <a:spcPct val="120000"/>
              </a:lnSpc>
              <a:spcBef>
                <a:spcPts val="0"/>
              </a:spcBef>
              <a:buClrTx/>
              <a:buFont typeface="Wingdings" panose="05000000000000000000" pitchFamily="2" charset="2"/>
              <a:buChar char="q"/>
            </a:pPr>
            <a:r>
              <a:rPr lang="en-US" sz="2500" b="1" dirty="0">
                <a:solidFill>
                  <a:schemeClr val="tx1"/>
                </a:solidFill>
              </a:rPr>
              <a:t>Sporadic – </a:t>
            </a:r>
            <a:r>
              <a:rPr lang="en-US" sz="2500" dirty="0">
                <a:solidFill>
                  <a:schemeClr val="tx1"/>
                </a:solidFill>
              </a:rPr>
              <a:t>a disease that occurs infrequently and irregularly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752990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70C0"/>
                </a:solidFill>
              </a:rPr>
              <a:t>Factors contributing to poor reporting</a:t>
            </a:r>
          </a:p>
          <a:p>
            <a:pPr algn="just">
              <a:lnSpc>
                <a:spcPct val="120000"/>
              </a:lnSpc>
              <a:spcBef>
                <a:spcPts val="0"/>
              </a:spcBef>
              <a:buClrTx/>
              <a:buFont typeface="Wingdings" panose="05000000000000000000" pitchFamily="2" charset="2"/>
              <a:buChar char="q"/>
            </a:pPr>
            <a:r>
              <a:rPr lang="en-US" sz="2800" dirty="0">
                <a:solidFill>
                  <a:schemeClr val="tx1"/>
                </a:solidFill>
              </a:rPr>
              <a:t>Stock outs of the forms results in poor reporting and is considered a  significant factor to poor surveillance reporting</a:t>
            </a:r>
          </a:p>
          <a:p>
            <a:pPr algn="just">
              <a:lnSpc>
                <a:spcPct val="120000"/>
              </a:lnSpc>
              <a:spcBef>
                <a:spcPts val="0"/>
              </a:spcBef>
              <a:buClrTx/>
              <a:buFont typeface="Wingdings" panose="05000000000000000000" pitchFamily="2" charset="2"/>
              <a:buChar char="q"/>
            </a:pPr>
            <a:r>
              <a:rPr lang="en-US" sz="2800" dirty="0">
                <a:solidFill>
                  <a:schemeClr val="tx1"/>
                </a:solidFill>
              </a:rPr>
              <a:t>A facility without a designated surveillance focal person is factor associated to inadequate reporting</a:t>
            </a:r>
          </a:p>
          <a:p>
            <a:pPr algn="just">
              <a:lnSpc>
                <a:spcPct val="120000"/>
              </a:lnSpc>
              <a:spcBef>
                <a:spcPts val="0"/>
              </a:spcBef>
              <a:buClrTx/>
              <a:buFont typeface="Wingdings" panose="05000000000000000000" pitchFamily="2" charset="2"/>
              <a:buChar char="q"/>
            </a:pPr>
            <a:r>
              <a:rPr lang="en-US" sz="2800" dirty="0">
                <a:solidFill>
                  <a:schemeClr val="tx1"/>
                </a:solidFill>
              </a:rPr>
              <a:t>Understaffing may also lead to poor reporting</a:t>
            </a:r>
          </a:p>
          <a:p>
            <a:pPr algn="just">
              <a:lnSpc>
                <a:spcPct val="120000"/>
              </a:lnSpc>
              <a:spcBef>
                <a:spcPts val="0"/>
              </a:spcBef>
              <a:buClrTx/>
              <a:buFont typeface="Wingdings" panose="05000000000000000000" pitchFamily="2" charset="2"/>
              <a:buChar char="q"/>
            </a:pPr>
            <a:r>
              <a:rPr lang="en-US" sz="2800" dirty="0">
                <a:solidFill>
                  <a:schemeClr val="tx1"/>
                </a:solidFill>
              </a:rPr>
              <a:t>Reporting late or not reporting at all, may partly be due to lack of awareness of their roles in the prevention and control of disease outbreaks through disease surveillance and notification activities</a:t>
            </a:r>
          </a:p>
          <a:p>
            <a:pPr algn="just">
              <a:lnSpc>
                <a:spcPct val="120000"/>
              </a:lnSpc>
              <a:spcBef>
                <a:spcPts val="0"/>
              </a:spcBef>
              <a:buClrTx/>
              <a:buFont typeface="Wingdings" panose="05000000000000000000" pitchFamily="2" charset="2"/>
              <a:buChar char="q"/>
            </a:pPr>
            <a:r>
              <a:rPr lang="en-US" sz="2800" dirty="0">
                <a:solidFill>
                  <a:schemeClr val="tx1"/>
                </a:solidFill>
              </a:rPr>
              <a:t>Ignorance of both on the reporting guidelines and list of notifiable diseases </a:t>
            </a:r>
          </a:p>
          <a:p>
            <a:pPr algn="just">
              <a:lnSpc>
                <a:spcPct val="120000"/>
              </a:lnSpc>
              <a:spcBef>
                <a:spcPts val="0"/>
              </a:spcBef>
              <a:buClrTx/>
              <a:buFont typeface="Wingdings" panose="05000000000000000000" pitchFamily="2" charset="2"/>
              <a:buChar char="q"/>
            </a:pPr>
            <a:r>
              <a:rPr lang="en-US" sz="2800" dirty="0">
                <a:solidFill>
                  <a:schemeClr val="tx1"/>
                </a:solidFill>
              </a:rPr>
              <a:t>Lack of feedback information regarding notification.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28914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Essential human, technical, and financial resources</a:t>
            </a:r>
          </a:p>
          <a:p>
            <a:pPr algn="just">
              <a:lnSpc>
                <a:spcPct val="120000"/>
              </a:lnSpc>
              <a:spcBef>
                <a:spcPts val="0"/>
              </a:spcBef>
              <a:buClrTx/>
              <a:buFont typeface="Wingdings" panose="05000000000000000000" pitchFamily="2" charset="2"/>
              <a:buChar char="q"/>
            </a:pPr>
            <a:r>
              <a:rPr lang="en-US" sz="2500" dirty="0">
                <a:solidFill>
                  <a:schemeClr val="tx1"/>
                </a:solidFill>
              </a:rPr>
              <a:t>NB: under reporting of disease increases the risk of disease outbreaks and prevents timely public health intervention, resulting in increased morbidity, disability and mortality</a:t>
            </a:r>
          </a:p>
          <a:p>
            <a:pPr marL="0" indent="0" algn="just">
              <a:lnSpc>
                <a:spcPct val="120000"/>
              </a:lnSpc>
              <a:spcBef>
                <a:spcPts val="0"/>
              </a:spcBef>
              <a:buClrTx/>
              <a:buNone/>
            </a:pPr>
            <a:r>
              <a:rPr lang="en-US" sz="2500" b="1" dirty="0">
                <a:solidFill>
                  <a:srgbClr val="0070C0"/>
                </a:solidFill>
              </a:rPr>
              <a:t>CAUSES OF UNDER REPORTING TO WHO</a:t>
            </a:r>
          </a:p>
          <a:p>
            <a:pPr marL="0" indent="0" algn="just">
              <a:lnSpc>
                <a:spcPct val="120000"/>
              </a:lnSpc>
              <a:spcBef>
                <a:spcPts val="0"/>
              </a:spcBef>
              <a:buClrTx/>
              <a:buNone/>
            </a:pPr>
            <a:r>
              <a:rPr lang="en-US" sz="2500" dirty="0">
                <a:solidFill>
                  <a:schemeClr val="tx1"/>
                </a:solidFill>
              </a:rPr>
              <a:t>Because of the fear of:</a:t>
            </a:r>
          </a:p>
          <a:p>
            <a:pPr algn="just">
              <a:lnSpc>
                <a:spcPct val="120000"/>
              </a:lnSpc>
              <a:spcBef>
                <a:spcPts val="0"/>
              </a:spcBef>
              <a:buClrTx/>
              <a:buFont typeface="Wingdings" panose="05000000000000000000" pitchFamily="2" charset="2"/>
              <a:buChar char="q"/>
            </a:pPr>
            <a:r>
              <a:rPr lang="en-US" sz="2500" dirty="0">
                <a:solidFill>
                  <a:schemeClr val="tx1"/>
                </a:solidFill>
              </a:rPr>
              <a:t>economic and political consequences, such as the</a:t>
            </a:r>
          </a:p>
          <a:p>
            <a:pPr algn="just">
              <a:lnSpc>
                <a:spcPct val="120000"/>
              </a:lnSpc>
              <a:spcBef>
                <a:spcPts val="0"/>
              </a:spcBef>
              <a:buClrTx/>
              <a:buFont typeface="Wingdings" panose="05000000000000000000" pitchFamily="2" charset="2"/>
              <a:buChar char="ü"/>
            </a:pPr>
            <a:r>
              <a:rPr lang="en-US" sz="2500" dirty="0">
                <a:solidFill>
                  <a:schemeClr val="tx1"/>
                </a:solidFill>
              </a:rPr>
              <a:t>loss of tourism and trade, and </a:t>
            </a:r>
          </a:p>
          <a:p>
            <a:pPr algn="just">
              <a:lnSpc>
                <a:spcPct val="120000"/>
              </a:lnSpc>
              <a:spcBef>
                <a:spcPts val="0"/>
              </a:spcBef>
              <a:buClrTx/>
              <a:buFont typeface="Wingdings" panose="05000000000000000000" pitchFamily="2" charset="2"/>
              <a:buChar char="ü"/>
            </a:pPr>
            <a:r>
              <a:rPr lang="en-US" sz="2500" dirty="0">
                <a:solidFill>
                  <a:schemeClr val="tx1"/>
                </a:solidFill>
              </a:rPr>
              <a:t>the imposition of travel restrictions.</a:t>
            </a:r>
          </a:p>
          <a:p>
            <a:pPr algn="just">
              <a:lnSpc>
                <a:spcPct val="120000"/>
              </a:lnSpc>
              <a:spcBef>
                <a:spcPts val="0"/>
              </a:spcBef>
              <a:buClrTx/>
              <a:buFont typeface="Wingdings" panose="05000000000000000000" pitchFamily="2" charset="2"/>
              <a:buChar char="q"/>
            </a:pPr>
            <a:r>
              <a:rPr lang="en-US" sz="2500" dirty="0">
                <a:solidFill>
                  <a:schemeClr val="tx1"/>
                </a:solidFill>
              </a:rPr>
              <a:t>This causes underreporting and reporting delays. Therefore reported data for the diseases covered need to be interpreted with caution.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30618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fontScale="92500" lnSpcReduction="10000"/>
          </a:bodyPr>
          <a:lstStyle/>
          <a:p>
            <a:pPr marL="0" indent="0" algn="ctr">
              <a:lnSpc>
                <a:spcPct val="120000"/>
              </a:lnSpc>
              <a:spcBef>
                <a:spcPts val="0"/>
              </a:spcBef>
              <a:buClrTx/>
              <a:buNone/>
            </a:pPr>
            <a:r>
              <a:rPr lang="en-GB" sz="2600" b="1" dirty="0">
                <a:solidFill>
                  <a:srgbClr val="0070C0"/>
                </a:solidFill>
              </a:rPr>
              <a:t>Surveillance Methods</a:t>
            </a:r>
          </a:p>
          <a:p>
            <a:pPr marL="0" indent="0" algn="just">
              <a:lnSpc>
                <a:spcPct val="120000"/>
              </a:lnSpc>
              <a:spcBef>
                <a:spcPts val="0"/>
              </a:spcBef>
              <a:buClrTx/>
              <a:buNone/>
            </a:pPr>
            <a:r>
              <a:rPr lang="en-US" sz="2600" b="1" dirty="0">
                <a:solidFill>
                  <a:schemeClr val="tx1"/>
                </a:solidFill>
              </a:rPr>
              <a:t>1. Passive surveillance </a:t>
            </a:r>
          </a:p>
          <a:p>
            <a:pPr algn="just">
              <a:lnSpc>
                <a:spcPct val="120000"/>
              </a:lnSpc>
              <a:spcBef>
                <a:spcPts val="0"/>
              </a:spcBef>
              <a:buClrTx/>
              <a:buFont typeface="Wingdings" panose="05000000000000000000" pitchFamily="2" charset="2"/>
              <a:buChar char="q"/>
            </a:pPr>
            <a:r>
              <a:rPr lang="en-US" sz="2600" dirty="0">
                <a:solidFill>
                  <a:schemeClr val="tx1"/>
                </a:solidFill>
              </a:rPr>
              <a:t>This system has proven to be useful in identifying outbreaks and trends over time. </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providers report notifiable diseases on a case-by-case basis. </a:t>
            </a:r>
          </a:p>
          <a:p>
            <a:pPr algn="just">
              <a:lnSpc>
                <a:spcPct val="120000"/>
              </a:lnSpc>
              <a:spcBef>
                <a:spcPts val="0"/>
              </a:spcBef>
              <a:buClrTx/>
              <a:buFont typeface="Wingdings" panose="05000000000000000000" pitchFamily="2" charset="2"/>
              <a:buChar char="q"/>
            </a:pPr>
            <a:r>
              <a:rPr lang="en-US" sz="2600" dirty="0">
                <a:solidFill>
                  <a:schemeClr val="tx1"/>
                </a:solidFill>
              </a:rPr>
              <a:t>Often gathers disease data from all potential reporting health care workers. </a:t>
            </a:r>
          </a:p>
          <a:p>
            <a:pPr algn="just">
              <a:lnSpc>
                <a:spcPct val="120000"/>
              </a:lnSpc>
              <a:spcBef>
                <a:spcPts val="0"/>
              </a:spcBef>
              <a:buClrTx/>
              <a:buFont typeface="Wingdings" panose="05000000000000000000" pitchFamily="2" charset="2"/>
              <a:buChar char="q"/>
            </a:pPr>
            <a:r>
              <a:rPr lang="en-US" sz="2600" dirty="0">
                <a:solidFill>
                  <a:schemeClr val="tx1"/>
                </a:solidFill>
              </a:rPr>
              <a:t>Passive surveillance is advantageous because it occurs continuously, and  requires few resources.</a:t>
            </a:r>
          </a:p>
          <a:p>
            <a:pPr algn="just">
              <a:lnSpc>
                <a:spcPct val="120000"/>
              </a:lnSpc>
              <a:spcBef>
                <a:spcPts val="0"/>
              </a:spcBef>
              <a:buClrTx/>
              <a:buFont typeface="Wingdings" panose="05000000000000000000" pitchFamily="2" charset="2"/>
              <a:buChar char="q"/>
            </a:pPr>
            <a:r>
              <a:rPr lang="en-US" sz="2600" dirty="0">
                <a:solidFill>
                  <a:schemeClr val="tx1"/>
                </a:solidFill>
              </a:rPr>
              <a:t>However, it is impossible to ensure compliance by health care providers;</a:t>
            </a:r>
          </a:p>
          <a:p>
            <a:pPr algn="just">
              <a:lnSpc>
                <a:spcPct val="120000"/>
              </a:lnSpc>
              <a:spcBef>
                <a:spcPts val="0"/>
              </a:spcBef>
              <a:buClrTx/>
              <a:buFont typeface="Wingdings" panose="05000000000000000000" pitchFamily="2" charset="2"/>
              <a:buChar char="q"/>
            </a:pPr>
            <a:r>
              <a:rPr lang="en-US" sz="2600" dirty="0">
                <a:solidFill>
                  <a:schemeClr val="tx1"/>
                </a:solidFill>
              </a:rPr>
              <a:t>Moreover, cases occurring in people without access to care will frequently go unreported.</a:t>
            </a:r>
          </a:p>
          <a:p>
            <a:pPr algn="just">
              <a:lnSpc>
                <a:spcPct val="120000"/>
              </a:lnSpc>
              <a:spcBef>
                <a:spcPts val="0"/>
              </a:spcBef>
              <a:buClrTx/>
              <a:buFont typeface="Wingdings" panose="05000000000000000000" pitchFamily="2" charset="2"/>
              <a:buChar char="q"/>
            </a:pPr>
            <a:r>
              <a:rPr lang="en-US" sz="2600" dirty="0">
                <a:solidFill>
                  <a:schemeClr val="tx1"/>
                </a:solidFill>
              </a:rPr>
              <a:t>Consequently, passive systems tend to under-report disease frequency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27860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2. Active surveillance</a:t>
            </a:r>
          </a:p>
          <a:p>
            <a:pPr algn="just">
              <a:lnSpc>
                <a:spcPct val="120000"/>
              </a:lnSpc>
              <a:spcBef>
                <a:spcPts val="0"/>
              </a:spcBef>
              <a:buClrTx/>
              <a:buFont typeface="Wingdings" panose="05000000000000000000" pitchFamily="2" charset="2"/>
              <a:buChar char="q"/>
            </a:pPr>
            <a:r>
              <a:rPr lang="en-US" sz="2500" dirty="0">
                <a:solidFill>
                  <a:schemeClr val="tx1"/>
                </a:solidFill>
              </a:rPr>
              <a:t>An active surveillance system provides motivation to health care workers in the form of individual feedback or other incentives. </a:t>
            </a:r>
          </a:p>
          <a:p>
            <a:pPr algn="just">
              <a:lnSpc>
                <a:spcPct val="120000"/>
              </a:lnSpc>
              <a:spcBef>
                <a:spcPts val="0"/>
              </a:spcBef>
              <a:buClrTx/>
              <a:buFont typeface="Wingdings" panose="05000000000000000000" pitchFamily="2" charset="2"/>
              <a:buChar char="q"/>
            </a:pPr>
            <a:r>
              <a:rPr lang="en-US" sz="2500" dirty="0">
                <a:solidFill>
                  <a:schemeClr val="tx1"/>
                </a:solidFill>
              </a:rPr>
              <a:t>Often reporting frequency by individual health workers is monitored;</a:t>
            </a:r>
          </a:p>
          <a:p>
            <a:pPr algn="just">
              <a:lnSpc>
                <a:spcPct val="120000"/>
              </a:lnSpc>
              <a:spcBef>
                <a:spcPts val="0"/>
              </a:spcBef>
              <a:buClrTx/>
              <a:buFont typeface="Wingdings" panose="05000000000000000000" pitchFamily="2" charset="2"/>
              <a:buChar char="q"/>
            </a:pPr>
            <a:r>
              <a:rPr lang="en-US" sz="2500" dirty="0">
                <a:solidFill>
                  <a:schemeClr val="tx1"/>
                </a:solidFill>
              </a:rPr>
              <a:t>Health workers who consistently fail to report or complete the forms incorrectly are provided specific feedback to improve their performance. </a:t>
            </a:r>
          </a:p>
          <a:p>
            <a:pPr algn="just">
              <a:lnSpc>
                <a:spcPct val="120000"/>
              </a:lnSpc>
              <a:spcBef>
                <a:spcPts val="0"/>
              </a:spcBef>
              <a:buClrTx/>
              <a:buFont typeface="Wingdings" panose="05000000000000000000" pitchFamily="2" charset="2"/>
              <a:buChar char="q"/>
            </a:pPr>
            <a:r>
              <a:rPr lang="en-US" sz="2500" dirty="0">
                <a:solidFill>
                  <a:schemeClr val="tx1"/>
                </a:solidFill>
              </a:rPr>
              <a:t>There may also be incentives provided for complete reporting. </a:t>
            </a:r>
          </a:p>
          <a:p>
            <a:pPr algn="just">
              <a:lnSpc>
                <a:spcPct val="120000"/>
              </a:lnSpc>
              <a:spcBef>
                <a:spcPts val="0"/>
              </a:spcBef>
              <a:buClrTx/>
              <a:buFont typeface="Wingdings" panose="05000000000000000000" pitchFamily="2" charset="2"/>
              <a:buChar char="q"/>
            </a:pPr>
            <a:r>
              <a:rPr lang="en-US" sz="2500" dirty="0">
                <a:solidFill>
                  <a:schemeClr val="tx1"/>
                </a:solidFill>
              </a:rPr>
              <a:t>Active surveillance requires substantially more time and resources and is therefore less commonly used in emergencies. </a:t>
            </a:r>
          </a:p>
          <a:p>
            <a:pPr algn="just">
              <a:lnSpc>
                <a:spcPct val="120000"/>
              </a:lnSpc>
              <a:spcBef>
                <a:spcPts val="0"/>
              </a:spcBef>
              <a:buClrTx/>
              <a:buFont typeface="Wingdings" panose="05000000000000000000" pitchFamily="2" charset="2"/>
              <a:buChar char="q"/>
            </a:pPr>
            <a:r>
              <a:rPr lang="en-US" sz="2500" dirty="0">
                <a:solidFill>
                  <a:schemeClr val="tx1"/>
                </a:solidFill>
              </a:rPr>
              <a:t>But it is often more complete than passive surveillance.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85399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77276" cy="6534251"/>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is often used if an outbreak has begun or is suspected to keep close track of the number of cases.</a:t>
            </a:r>
          </a:p>
          <a:p>
            <a:pPr algn="just">
              <a:lnSpc>
                <a:spcPct val="120000"/>
              </a:lnSpc>
              <a:spcBef>
                <a:spcPts val="0"/>
              </a:spcBef>
              <a:buClrTx/>
              <a:buFont typeface="Wingdings" panose="05000000000000000000" pitchFamily="2" charset="2"/>
              <a:buChar char="q"/>
            </a:pPr>
            <a:r>
              <a:rPr lang="en-US" sz="2600" dirty="0">
                <a:solidFill>
                  <a:schemeClr val="tx1"/>
                </a:solidFill>
              </a:rPr>
              <a:t>Community health workers may be asked to do active case finding in the community in order to detect those patients who may not come to health facilities for treatment</a:t>
            </a:r>
          </a:p>
          <a:p>
            <a:pPr marL="0" indent="0" algn="just">
              <a:lnSpc>
                <a:spcPct val="120000"/>
              </a:lnSpc>
              <a:spcBef>
                <a:spcPts val="0"/>
              </a:spcBef>
              <a:buClrTx/>
              <a:buNone/>
            </a:pPr>
            <a:r>
              <a:rPr lang="en-GB" sz="2600" b="1" dirty="0">
                <a:solidFill>
                  <a:srgbClr val="0070C0"/>
                </a:solidFill>
              </a:rPr>
              <a:t>3. Sentinel surveillance</a:t>
            </a:r>
          </a:p>
          <a:p>
            <a:pPr algn="just">
              <a:lnSpc>
                <a:spcPct val="120000"/>
              </a:lnSpc>
              <a:spcBef>
                <a:spcPts val="0"/>
              </a:spcBef>
              <a:buClrTx/>
              <a:buFont typeface="Wingdings" panose="05000000000000000000" pitchFamily="2" charset="2"/>
              <a:buChar char="q"/>
            </a:pPr>
            <a:r>
              <a:rPr lang="en-US" sz="2600" dirty="0">
                <a:solidFill>
                  <a:schemeClr val="tx1"/>
                </a:solidFill>
              </a:rPr>
              <a:t>Sentinel surveillance also requires more time and resources, but can often produce more detailed data on cases of illness because the health care workers have agreed to participate and may receive incentives.</a:t>
            </a:r>
          </a:p>
          <a:p>
            <a:pPr algn="just">
              <a:lnSpc>
                <a:spcPct val="120000"/>
              </a:lnSpc>
              <a:spcBef>
                <a:spcPts val="0"/>
              </a:spcBef>
              <a:buClrTx/>
              <a:buFont typeface="Wingdings" panose="05000000000000000000" pitchFamily="2" charset="2"/>
              <a:buChar char="q"/>
            </a:pPr>
            <a:r>
              <a:rPr lang="en-US" sz="2600" dirty="0">
                <a:solidFill>
                  <a:schemeClr val="tx1"/>
                </a:solidFill>
              </a:rPr>
              <a:t> It may be the best type of surveillance if more intensive investigation of each case is necessary to collect the necessary data. </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sentinel influenza surveillance in the United States collects nasopharyngeal swabs from each patient at selected sites to identify the type of influenza virus. Collection of such data from all health workers would not be possible. </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3804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dirty="0">
                <a:solidFill>
                  <a:srgbClr val="0070C0"/>
                </a:solidFill>
              </a:rPr>
              <a:t>Source of communicable disease surveillance data</a:t>
            </a:r>
          </a:p>
          <a:p>
            <a:pPr marL="0" indent="0" algn="just">
              <a:lnSpc>
                <a:spcPct val="120000"/>
              </a:lnSpc>
              <a:spcBef>
                <a:spcPts val="0"/>
              </a:spcBef>
              <a:buClrTx/>
              <a:buNone/>
            </a:pPr>
            <a:r>
              <a:rPr lang="en-US" sz="2500" dirty="0">
                <a:solidFill>
                  <a:schemeClr val="tx1"/>
                </a:solidFill>
              </a:rPr>
              <a:t>Data is obtained from the health facility level from:</a:t>
            </a:r>
          </a:p>
          <a:p>
            <a:pPr algn="just">
              <a:lnSpc>
                <a:spcPct val="120000"/>
              </a:lnSpc>
              <a:spcBef>
                <a:spcPts val="0"/>
              </a:spcBef>
              <a:buClrTx/>
              <a:buFont typeface="Wingdings" panose="05000000000000000000" pitchFamily="2" charset="2"/>
              <a:buChar char="q"/>
            </a:pPr>
            <a:r>
              <a:rPr lang="en-US" sz="2500" dirty="0">
                <a:solidFill>
                  <a:schemeClr val="tx1"/>
                </a:solidFill>
              </a:rPr>
              <a:t>The Outpatient register book, </a:t>
            </a:r>
          </a:p>
          <a:p>
            <a:pPr algn="just">
              <a:lnSpc>
                <a:spcPct val="120000"/>
              </a:lnSpc>
              <a:spcBef>
                <a:spcPts val="0"/>
              </a:spcBef>
              <a:buClrTx/>
              <a:buFont typeface="Wingdings" panose="05000000000000000000" pitchFamily="2" charset="2"/>
              <a:buChar char="q"/>
            </a:pPr>
            <a:r>
              <a:rPr lang="en-US" sz="2500" dirty="0">
                <a:solidFill>
                  <a:schemeClr val="tx1"/>
                </a:solidFill>
              </a:rPr>
              <a:t>Laboratory register book, </a:t>
            </a:r>
          </a:p>
          <a:p>
            <a:pPr algn="just">
              <a:lnSpc>
                <a:spcPct val="120000"/>
              </a:lnSpc>
              <a:spcBef>
                <a:spcPts val="0"/>
              </a:spcBef>
              <a:buClrTx/>
              <a:buFont typeface="Wingdings" panose="05000000000000000000" pitchFamily="2" charset="2"/>
              <a:buChar char="q"/>
            </a:pPr>
            <a:r>
              <a:rPr lang="en-US" sz="2500" dirty="0">
                <a:solidFill>
                  <a:schemeClr val="tx1"/>
                </a:solidFill>
              </a:rPr>
              <a:t>Admission forms, </a:t>
            </a:r>
          </a:p>
          <a:p>
            <a:pPr algn="just">
              <a:lnSpc>
                <a:spcPct val="120000"/>
              </a:lnSpc>
              <a:spcBef>
                <a:spcPts val="0"/>
              </a:spcBef>
              <a:buClrTx/>
              <a:buFont typeface="Wingdings" panose="05000000000000000000" pitchFamily="2" charset="2"/>
              <a:buChar char="q"/>
            </a:pPr>
            <a:r>
              <a:rPr lang="en-US" sz="2500" dirty="0">
                <a:solidFill>
                  <a:schemeClr val="tx1"/>
                </a:solidFill>
              </a:rPr>
              <a:t>Death Certificate register and </a:t>
            </a:r>
          </a:p>
          <a:p>
            <a:pPr algn="just">
              <a:lnSpc>
                <a:spcPct val="120000"/>
              </a:lnSpc>
              <a:spcBef>
                <a:spcPts val="0"/>
              </a:spcBef>
              <a:buClrTx/>
              <a:buFont typeface="Wingdings" panose="05000000000000000000" pitchFamily="2" charset="2"/>
              <a:buChar char="q"/>
            </a:pPr>
            <a:r>
              <a:rPr lang="en-US" sz="2500" dirty="0">
                <a:solidFill>
                  <a:schemeClr val="tx1"/>
                </a:solidFill>
              </a:rPr>
              <a:t>Case investigation sheets for diseases </a:t>
            </a:r>
          </a:p>
          <a:p>
            <a:pPr marL="0" indent="0" algn="just">
              <a:lnSpc>
                <a:spcPct val="120000"/>
              </a:lnSpc>
              <a:spcBef>
                <a:spcPts val="0"/>
              </a:spcBef>
              <a:buClrTx/>
              <a:buNone/>
            </a:pPr>
            <a:endParaRPr lang="en-GB" sz="2500" b="1" dirty="0">
              <a:solidFill>
                <a:srgbClr val="0070C0"/>
              </a:solidFill>
            </a:endParaRPr>
          </a:p>
          <a:p>
            <a:pPr marL="0" indent="0" algn="just">
              <a:lnSpc>
                <a:spcPct val="120000"/>
              </a:lnSpc>
              <a:spcBef>
                <a:spcPts val="0"/>
              </a:spcBef>
              <a:buClrTx/>
              <a:buNone/>
            </a:pPr>
            <a:r>
              <a:rPr lang="en-GB" sz="2500" b="1" dirty="0">
                <a:solidFill>
                  <a:srgbClr val="0070C0"/>
                </a:solidFill>
              </a:rPr>
              <a:t>Functions of surveillance system </a:t>
            </a:r>
          </a:p>
          <a:p>
            <a:pPr algn="just">
              <a:lnSpc>
                <a:spcPct val="120000"/>
              </a:lnSpc>
              <a:spcBef>
                <a:spcPts val="0"/>
              </a:spcBef>
              <a:buClrTx/>
              <a:buFont typeface="Wingdings" panose="05000000000000000000" pitchFamily="2" charset="2"/>
              <a:buChar char="q"/>
            </a:pPr>
            <a:r>
              <a:rPr lang="en-US" sz="2500" dirty="0">
                <a:solidFill>
                  <a:schemeClr val="tx1"/>
                </a:solidFill>
              </a:rPr>
              <a:t>Guide immediate action for cases of public health importance; </a:t>
            </a:r>
          </a:p>
          <a:p>
            <a:pPr algn="just">
              <a:lnSpc>
                <a:spcPct val="120000"/>
              </a:lnSpc>
              <a:spcBef>
                <a:spcPts val="0"/>
              </a:spcBef>
              <a:buClrTx/>
              <a:buFont typeface="Wingdings" panose="05000000000000000000" pitchFamily="2" charset="2"/>
              <a:buChar char="q"/>
            </a:pPr>
            <a:r>
              <a:rPr lang="en-US" sz="2500" dirty="0">
                <a:solidFill>
                  <a:schemeClr val="tx1"/>
                </a:solidFill>
              </a:rPr>
              <a:t>Measures the burden of a disease including changes in related factors, the identification of populations at high risk, and the identification of new or emerging health concerns;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066040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Monitor trends in the burden of a disease, including the detection of epidemics </a:t>
            </a:r>
          </a:p>
          <a:p>
            <a:pPr algn="just">
              <a:lnSpc>
                <a:spcPct val="120000"/>
              </a:lnSpc>
              <a:spcBef>
                <a:spcPts val="0"/>
              </a:spcBef>
              <a:buClrTx/>
              <a:buFont typeface="Wingdings" panose="05000000000000000000" pitchFamily="2" charset="2"/>
              <a:buChar char="q"/>
            </a:pPr>
            <a:r>
              <a:rPr lang="en-US" sz="2800" dirty="0">
                <a:solidFill>
                  <a:schemeClr val="tx1"/>
                </a:solidFill>
              </a:rPr>
              <a:t>(outbreaks) and pandemics</a:t>
            </a:r>
          </a:p>
          <a:p>
            <a:pPr algn="just">
              <a:lnSpc>
                <a:spcPct val="120000"/>
              </a:lnSpc>
              <a:spcBef>
                <a:spcPts val="0"/>
              </a:spcBef>
              <a:buClrTx/>
              <a:buFont typeface="Wingdings" panose="05000000000000000000" pitchFamily="2" charset="2"/>
              <a:buChar char="q"/>
            </a:pPr>
            <a:r>
              <a:rPr lang="en-US" sz="2800" dirty="0">
                <a:solidFill>
                  <a:schemeClr val="tx1"/>
                </a:solidFill>
              </a:rPr>
              <a:t>Guide the planning, implementation, evaluation of programmes to prevent and control disease, injury, or adverse exposure; </a:t>
            </a:r>
          </a:p>
          <a:p>
            <a:pPr algn="just">
              <a:lnSpc>
                <a:spcPct val="120000"/>
              </a:lnSpc>
              <a:spcBef>
                <a:spcPts val="0"/>
              </a:spcBef>
              <a:buClrTx/>
              <a:buFont typeface="Wingdings" panose="05000000000000000000" pitchFamily="2" charset="2"/>
              <a:buChar char="q"/>
            </a:pPr>
            <a:r>
              <a:rPr lang="en-US" sz="2800" dirty="0">
                <a:solidFill>
                  <a:schemeClr val="tx1"/>
                </a:solidFill>
              </a:rPr>
              <a:t>Evaluate public policy; (course of action)</a:t>
            </a:r>
          </a:p>
          <a:p>
            <a:pPr algn="just">
              <a:lnSpc>
                <a:spcPct val="120000"/>
              </a:lnSpc>
              <a:spcBef>
                <a:spcPts val="0"/>
              </a:spcBef>
              <a:buClrTx/>
              <a:buFont typeface="Wingdings" panose="05000000000000000000" pitchFamily="2" charset="2"/>
              <a:buChar char="q"/>
            </a:pPr>
            <a:r>
              <a:rPr lang="en-US" sz="2800" dirty="0">
                <a:solidFill>
                  <a:schemeClr val="tx1"/>
                </a:solidFill>
              </a:rPr>
              <a:t>Detect changes in health practices and the effects of these changes; </a:t>
            </a:r>
          </a:p>
          <a:p>
            <a:pPr algn="just">
              <a:lnSpc>
                <a:spcPct val="120000"/>
              </a:lnSpc>
              <a:spcBef>
                <a:spcPts val="0"/>
              </a:spcBef>
              <a:buClrTx/>
              <a:buFont typeface="Wingdings" panose="05000000000000000000" pitchFamily="2" charset="2"/>
              <a:buChar char="q"/>
            </a:pPr>
            <a:r>
              <a:rPr lang="en-US" sz="2800" dirty="0">
                <a:solidFill>
                  <a:schemeClr val="tx1"/>
                </a:solidFill>
              </a:rPr>
              <a:t>Prioritize the allocation of health resources; </a:t>
            </a:r>
          </a:p>
          <a:p>
            <a:pPr algn="just">
              <a:lnSpc>
                <a:spcPct val="120000"/>
              </a:lnSpc>
              <a:spcBef>
                <a:spcPts val="0"/>
              </a:spcBef>
              <a:buClrTx/>
              <a:buFont typeface="Wingdings" panose="05000000000000000000" pitchFamily="2" charset="2"/>
              <a:buChar char="q"/>
            </a:pPr>
            <a:r>
              <a:rPr lang="en-US" sz="2800" dirty="0">
                <a:solidFill>
                  <a:schemeClr val="tx1"/>
                </a:solidFill>
              </a:rPr>
              <a:t>Describe the clinical course of disease; and </a:t>
            </a:r>
          </a:p>
          <a:p>
            <a:pPr algn="just">
              <a:lnSpc>
                <a:spcPct val="120000"/>
              </a:lnSpc>
              <a:spcBef>
                <a:spcPts val="0"/>
              </a:spcBef>
              <a:buClrTx/>
              <a:buFont typeface="Wingdings" panose="05000000000000000000" pitchFamily="2" charset="2"/>
              <a:buChar char="q"/>
            </a:pPr>
            <a:r>
              <a:rPr lang="en-US" sz="2800" dirty="0">
                <a:solidFill>
                  <a:schemeClr val="tx1"/>
                </a:solidFill>
              </a:rPr>
              <a:t>Provide a basis for epidemiologic research. </a:t>
            </a:r>
            <a:endParaRPr lang="en-US" sz="28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61379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Challenges facing </a:t>
            </a:r>
            <a:r>
              <a:rPr lang="en-GB" sz="2500" b="1" dirty="0" err="1">
                <a:solidFill>
                  <a:srgbClr val="0070C0"/>
                </a:solidFill>
              </a:rPr>
              <a:t>IDSR</a:t>
            </a:r>
            <a:r>
              <a:rPr lang="en-GB" sz="2500" b="1" dirty="0">
                <a:solidFill>
                  <a:srgbClr val="0070C0"/>
                </a:solidFill>
              </a:rPr>
              <a:t> in Kenya</a:t>
            </a:r>
          </a:p>
          <a:p>
            <a:pPr algn="just">
              <a:lnSpc>
                <a:spcPct val="120000"/>
              </a:lnSpc>
              <a:spcBef>
                <a:spcPts val="0"/>
              </a:spcBef>
              <a:buClrTx/>
              <a:buFont typeface="Wingdings" panose="05000000000000000000" pitchFamily="2" charset="2"/>
              <a:buChar char="q"/>
            </a:pPr>
            <a:r>
              <a:rPr lang="en-US" sz="3200" dirty="0">
                <a:solidFill>
                  <a:schemeClr val="tx1"/>
                </a:solidFill>
              </a:rPr>
              <a:t>Communication from health facilities</a:t>
            </a:r>
          </a:p>
          <a:p>
            <a:pPr algn="just">
              <a:lnSpc>
                <a:spcPct val="120000"/>
              </a:lnSpc>
              <a:spcBef>
                <a:spcPts val="0"/>
              </a:spcBef>
              <a:buClrTx/>
              <a:buFont typeface="Wingdings" panose="05000000000000000000" pitchFamily="2" charset="2"/>
              <a:buChar char="q"/>
            </a:pPr>
            <a:r>
              <a:rPr lang="en-US" sz="3200" dirty="0">
                <a:solidFill>
                  <a:schemeClr val="tx1"/>
                </a:solidFill>
              </a:rPr>
              <a:t>Inadequate analysis at the peripheral level</a:t>
            </a:r>
          </a:p>
          <a:p>
            <a:pPr algn="just">
              <a:lnSpc>
                <a:spcPct val="120000"/>
              </a:lnSpc>
              <a:spcBef>
                <a:spcPts val="0"/>
              </a:spcBef>
              <a:buClrTx/>
              <a:buFont typeface="Wingdings" panose="05000000000000000000" pitchFamily="2" charset="2"/>
              <a:buChar char="q"/>
            </a:pPr>
            <a:r>
              <a:rPr lang="en-US" sz="3200" dirty="0">
                <a:solidFill>
                  <a:schemeClr val="tx1"/>
                </a:solidFill>
              </a:rPr>
              <a:t>Weak laboratory capacity and network</a:t>
            </a:r>
          </a:p>
          <a:p>
            <a:pPr algn="just">
              <a:lnSpc>
                <a:spcPct val="120000"/>
              </a:lnSpc>
              <a:spcBef>
                <a:spcPts val="0"/>
              </a:spcBef>
              <a:buClrTx/>
              <a:buFont typeface="Wingdings" panose="05000000000000000000" pitchFamily="2" charset="2"/>
              <a:buChar char="q"/>
            </a:pPr>
            <a:r>
              <a:rPr lang="en-US" sz="3200" dirty="0">
                <a:solidFill>
                  <a:schemeClr val="tx1"/>
                </a:solidFill>
              </a:rPr>
              <a:t>Inadequate involvement of clinicians in</a:t>
            </a:r>
          </a:p>
          <a:p>
            <a:pPr algn="just">
              <a:lnSpc>
                <a:spcPct val="120000"/>
              </a:lnSpc>
              <a:spcBef>
                <a:spcPts val="0"/>
              </a:spcBef>
              <a:buClrTx/>
              <a:buFont typeface="Wingdings" panose="05000000000000000000" pitchFamily="2" charset="2"/>
              <a:buChar char="q"/>
            </a:pPr>
            <a:r>
              <a:rPr lang="en-US" sz="3200" dirty="0">
                <a:solidFill>
                  <a:schemeClr val="tx1"/>
                </a:solidFill>
              </a:rPr>
              <a:t>Surveillance</a:t>
            </a:r>
          </a:p>
          <a:p>
            <a:pPr algn="just">
              <a:lnSpc>
                <a:spcPct val="120000"/>
              </a:lnSpc>
              <a:spcBef>
                <a:spcPts val="0"/>
              </a:spcBef>
              <a:buClrTx/>
              <a:buFont typeface="Wingdings" panose="05000000000000000000" pitchFamily="2" charset="2"/>
              <a:buChar char="q"/>
            </a:pPr>
            <a:r>
              <a:rPr lang="en-US" sz="3200" dirty="0">
                <a:solidFill>
                  <a:schemeClr val="tx1"/>
                </a:solidFill>
              </a:rPr>
              <a:t>Limited resources to carry out support</a:t>
            </a:r>
          </a:p>
          <a:p>
            <a:pPr algn="just">
              <a:lnSpc>
                <a:spcPct val="120000"/>
              </a:lnSpc>
              <a:spcBef>
                <a:spcPts val="0"/>
              </a:spcBef>
              <a:buClrTx/>
              <a:buFont typeface="Wingdings" panose="05000000000000000000" pitchFamily="2" charset="2"/>
              <a:buChar char="q"/>
            </a:pPr>
            <a:r>
              <a:rPr lang="en-US" sz="3200" dirty="0">
                <a:solidFill>
                  <a:schemeClr val="tx1"/>
                </a:solidFill>
              </a:rPr>
              <a:t>Supervision</a:t>
            </a:r>
          </a:p>
          <a:p>
            <a:pPr algn="just">
              <a:lnSpc>
                <a:spcPct val="120000"/>
              </a:lnSpc>
              <a:spcBef>
                <a:spcPts val="0"/>
              </a:spcBef>
              <a:buClrTx/>
              <a:buFont typeface="Wingdings" panose="05000000000000000000" pitchFamily="2" charset="2"/>
              <a:buChar char="q"/>
            </a:pPr>
            <a:r>
              <a:rPr lang="en-US" sz="3200" dirty="0">
                <a:solidFill>
                  <a:schemeClr val="tx1"/>
                </a:solidFill>
              </a:rPr>
              <a:t>Feedback to lower levels is poor, usually Internet based</a:t>
            </a:r>
            <a:r>
              <a:rPr lang="en-GB" sz="3200" dirty="0">
                <a:solidFill>
                  <a:schemeClr val="tx1"/>
                </a:solidFill>
              </a:rPr>
              <a:t> </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006528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SPECIFIC COMMUNICABLE DISEASES</a:t>
            </a:r>
          </a:p>
          <a:p>
            <a:pPr marL="0" indent="0" algn="just">
              <a:lnSpc>
                <a:spcPct val="120000"/>
              </a:lnSpc>
              <a:spcBef>
                <a:spcPts val="0"/>
              </a:spcBef>
              <a:buClrTx/>
              <a:buNone/>
            </a:pPr>
            <a:r>
              <a:rPr lang="en-US" sz="2500" dirty="0">
                <a:solidFill>
                  <a:schemeClr val="tx1"/>
                </a:solidFill>
              </a:rPr>
              <a:t>Areas of discussion: </a:t>
            </a:r>
          </a:p>
          <a:p>
            <a:pPr algn="just">
              <a:lnSpc>
                <a:spcPct val="120000"/>
              </a:lnSpc>
              <a:spcBef>
                <a:spcPts val="0"/>
              </a:spcBef>
              <a:buClrTx/>
              <a:buFont typeface="Wingdings" panose="05000000000000000000" pitchFamily="2" charset="2"/>
              <a:buChar char="q"/>
            </a:pPr>
            <a:r>
              <a:rPr lang="en-US" sz="2500"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Management / Treatment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&amp; control</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27668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CONTACT DISEASES</a:t>
            </a:r>
          </a:p>
          <a:p>
            <a:pPr algn="just">
              <a:lnSpc>
                <a:spcPct val="120000"/>
              </a:lnSpc>
              <a:spcBef>
                <a:spcPts val="0"/>
              </a:spcBef>
              <a:buClrTx/>
              <a:buFont typeface="Wingdings" panose="05000000000000000000" pitchFamily="2" charset="2"/>
              <a:buChar char="q"/>
            </a:pPr>
            <a:r>
              <a:rPr lang="en-US" sz="2500" dirty="0">
                <a:solidFill>
                  <a:schemeClr val="tx1"/>
                </a:solidFill>
              </a:rPr>
              <a:t> Also known as </a:t>
            </a:r>
            <a:r>
              <a:rPr lang="en-US" sz="2500" b="1" dirty="0">
                <a:solidFill>
                  <a:schemeClr val="tx1"/>
                </a:solidFill>
              </a:rPr>
              <a:t>contagious diseases. </a:t>
            </a:r>
          </a:p>
          <a:p>
            <a:pPr algn="just">
              <a:lnSpc>
                <a:spcPct val="120000"/>
              </a:lnSpc>
              <a:spcBef>
                <a:spcPts val="0"/>
              </a:spcBef>
              <a:buClrTx/>
              <a:buFont typeface="Wingdings" panose="05000000000000000000" pitchFamily="2" charset="2"/>
              <a:buChar char="q"/>
            </a:pPr>
            <a:r>
              <a:rPr lang="en-US" sz="2500" dirty="0">
                <a:solidFill>
                  <a:schemeClr val="tx1"/>
                </a:solidFill>
              </a:rPr>
              <a:t>This is a group of communicable diseases that are transmitted through direct or indirect contact between susceptible and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Transmitted by direct or indirect contact</a:t>
            </a:r>
          </a:p>
          <a:p>
            <a:pPr algn="just">
              <a:lnSpc>
                <a:spcPct val="120000"/>
              </a:lnSpc>
              <a:spcBef>
                <a:spcPts val="0"/>
              </a:spcBef>
              <a:buClrTx/>
              <a:buFont typeface="Wingdings" panose="05000000000000000000" pitchFamily="2" charset="2"/>
              <a:buChar char="q"/>
            </a:pPr>
            <a:r>
              <a:rPr lang="en-US" sz="2500" b="1" dirty="0">
                <a:solidFill>
                  <a:schemeClr val="tx1"/>
                </a:solidFill>
              </a:rPr>
              <a:t>Direct contact </a:t>
            </a:r>
            <a:r>
              <a:rPr lang="en-US" sz="2500" dirty="0">
                <a:solidFill>
                  <a:schemeClr val="tx1"/>
                </a:solidFill>
              </a:rPr>
              <a:t>is by skin –to- skin contact for example, by touching an infected person</a:t>
            </a:r>
          </a:p>
          <a:p>
            <a:pPr algn="just">
              <a:lnSpc>
                <a:spcPct val="120000"/>
              </a:lnSpc>
              <a:spcBef>
                <a:spcPts val="0"/>
              </a:spcBef>
              <a:buClrTx/>
              <a:buFont typeface="Wingdings" panose="05000000000000000000" pitchFamily="2" charset="2"/>
              <a:buChar char="q"/>
            </a:pPr>
            <a:r>
              <a:rPr lang="en-US" sz="2500" b="1" dirty="0">
                <a:solidFill>
                  <a:schemeClr val="tx1"/>
                </a:solidFill>
              </a:rPr>
              <a:t>Indirect contact </a:t>
            </a:r>
            <a:r>
              <a:rPr lang="en-US" sz="2500" dirty="0">
                <a:solidFill>
                  <a:schemeClr val="tx1"/>
                </a:solidFill>
              </a:rPr>
              <a:t>is by handling contaminated objects such as clothing, bedding, utensils etc.</a:t>
            </a:r>
          </a:p>
          <a:p>
            <a:pPr algn="just">
              <a:lnSpc>
                <a:spcPct val="120000"/>
              </a:lnSpc>
              <a:spcBef>
                <a:spcPts val="0"/>
              </a:spcBef>
              <a:buClrTx/>
              <a:buFont typeface="Wingdings" panose="05000000000000000000" pitchFamily="2" charset="2"/>
              <a:buChar char="q"/>
            </a:pPr>
            <a:r>
              <a:rPr lang="en-US" sz="2500" dirty="0">
                <a:solidFill>
                  <a:schemeClr val="tx1"/>
                </a:solidFill>
              </a:rPr>
              <a:t>Contact diseases tend to occur within households, children's playgroups, schools and workplace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506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B050"/>
                </a:solidFill>
              </a:rPr>
              <a:t>Level of Disease</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															Pandemic</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												</a:t>
            </a:r>
          </a:p>
          <a:p>
            <a:pPr marL="0" indent="0" algn="just">
              <a:lnSpc>
                <a:spcPct val="120000"/>
              </a:lnSpc>
              <a:spcBef>
                <a:spcPts val="0"/>
              </a:spcBef>
              <a:buClrTx/>
              <a:buNone/>
            </a:pPr>
            <a:r>
              <a:rPr lang="en-US" sz="2500" b="1" dirty="0">
                <a:solidFill>
                  <a:schemeClr val="tx1"/>
                </a:solidFill>
              </a:rPr>
              <a:t>												Epidemic</a:t>
            </a:r>
          </a:p>
          <a:p>
            <a:pPr marL="0" indent="0" algn="just">
              <a:lnSpc>
                <a:spcPct val="120000"/>
              </a:lnSpc>
              <a:spcBef>
                <a:spcPts val="0"/>
              </a:spcBef>
              <a:buClrTx/>
              <a:buNone/>
            </a:pPr>
            <a:r>
              <a:rPr lang="en-US" sz="2500" dirty="0">
                <a:solidFill>
                  <a:schemeClr val="tx1"/>
                </a:solidFill>
              </a:rPr>
              <a:t>Increasing amount of disease </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GB" sz="2500" b="1" dirty="0">
                <a:solidFill>
                  <a:schemeClr val="tx1"/>
                </a:solidFill>
              </a:rPr>
              <a:t>									Endemic</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US" sz="2500" b="1" dirty="0">
                <a:solidFill>
                  <a:schemeClr val="tx1"/>
                </a:solidFill>
              </a:rPr>
              <a:t>						Sporadic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
        <p:nvSpPr>
          <p:cNvPr id="4" name="Up Arrow 3"/>
          <p:cNvSpPr/>
          <p:nvPr/>
        </p:nvSpPr>
        <p:spPr>
          <a:xfrm rot="2524094">
            <a:off x="4524988" y="184392"/>
            <a:ext cx="533400" cy="64117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494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Transmission of contagious diseases are facilitated by high population density (urban areas), overcrowding (poor housing), poor personal hygiene (e.g. during sexual intercourse).</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Transmission of Contact Diseases   </a:t>
            </a:r>
          </a:p>
          <a:p>
            <a:pPr algn="just">
              <a:lnSpc>
                <a:spcPct val="120000"/>
              </a:lnSpc>
              <a:spcBef>
                <a:spcPts val="0"/>
              </a:spcBef>
              <a:buClrTx/>
              <a:buFont typeface="Wingdings" panose="05000000000000000000" pitchFamily="2" charset="2"/>
              <a:buChar char="q"/>
            </a:pPr>
            <a:r>
              <a:rPr lang="en-US" sz="2500" dirty="0">
                <a:solidFill>
                  <a:schemeClr val="tx1"/>
                </a:solidFill>
              </a:rPr>
              <a:t>Contact diseases tend to occur in clusters within households, children’s play groups, schools and workplaces. </a:t>
            </a:r>
          </a:p>
          <a:p>
            <a:pPr algn="just">
              <a:lnSpc>
                <a:spcPct val="120000"/>
              </a:lnSpc>
              <a:spcBef>
                <a:spcPts val="0"/>
              </a:spcBef>
              <a:buClrTx/>
              <a:buFont typeface="Wingdings" panose="05000000000000000000" pitchFamily="2" charset="2"/>
              <a:buChar char="q"/>
            </a:pPr>
            <a:r>
              <a:rPr lang="en-US" sz="2500" dirty="0">
                <a:solidFill>
                  <a:schemeClr val="tx1"/>
                </a:solidFill>
              </a:rPr>
              <a:t>They are passed from one person to another either directly by skin-to-skin contact or indirectly by handling contaminated objects such as clothing, bedding or combs. </a:t>
            </a:r>
          </a:p>
          <a:p>
            <a:pPr algn="just">
              <a:lnSpc>
                <a:spcPct val="120000"/>
              </a:lnSpc>
              <a:spcBef>
                <a:spcPts val="0"/>
              </a:spcBef>
              <a:buClrTx/>
              <a:buFont typeface="Wingdings" panose="05000000000000000000" pitchFamily="2" charset="2"/>
              <a:buChar char="q"/>
            </a:pPr>
            <a:r>
              <a:rPr lang="en-US" sz="2500" dirty="0">
                <a:solidFill>
                  <a:schemeClr val="tx1"/>
                </a:solidFill>
              </a:rPr>
              <a:t>Such groups of infected people are known as clusters. </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378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ctr">
              <a:lnSpc>
                <a:spcPct val="120000"/>
              </a:lnSpc>
              <a:spcBef>
                <a:spcPts val="0"/>
              </a:spcBef>
              <a:buClrTx/>
              <a:buNone/>
            </a:pPr>
            <a:r>
              <a:rPr lang="en-US" sz="2500" b="1" dirty="0">
                <a:solidFill>
                  <a:schemeClr val="tx1"/>
                </a:solidFill>
              </a:rPr>
              <a:t>Factors increasing the transmission of contact diseases</a:t>
            </a:r>
          </a:p>
          <a:p>
            <a:pPr algn="just">
              <a:lnSpc>
                <a:spcPct val="120000"/>
              </a:lnSpc>
              <a:spcBef>
                <a:spcPts val="0"/>
              </a:spcBef>
              <a:buClrTx/>
              <a:buFont typeface="Wingdings" panose="05000000000000000000" pitchFamily="2" charset="2"/>
              <a:buChar char="q"/>
            </a:pPr>
            <a:r>
              <a:rPr lang="en-US" sz="2500" dirty="0">
                <a:solidFill>
                  <a:schemeClr val="tx1"/>
                </a:solidFill>
              </a:rPr>
              <a:t>Close personal contact (for example: sexual intercourse) </a:t>
            </a:r>
          </a:p>
          <a:p>
            <a:pPr algn="just">
              <a:lnSpc>
                <a:spcPct val="120000"/>
              </a:lnSpc>
              <a:spcBef>
                <a:spcPts val="0"/>
              </a:spcBef>
              <a:buClrTx/>
              <a:buFont typeface="Wingdings" panose="05000000000000000000" pitchFamily="2" charset="2"/>
              <a:buChar char="q"/>
            </a:pPr>
            <a:r>
              <a:rPr lang="en-US" sz="2500" dirty="0">
                <a:solidFill>
                  <a:schemeClr val="tx1"/>
                </a:solidFill>
              </a:rPr>
              <a:t>Inadequate housing leading to overcrowding </a:t>
            </a:r>
          </a:p>
          <a:p>
            <a:pPr algn="just">
              <a:lnSpc>
                <a:spcPct val="120000"/>
              </a:lnSpc>
              <a:spcBef>
                <a:spcPts val="0"/>
              </a:spcBef>
              <a:buClrTx/>
              <a:buFont typeface="Wingdings" panose="05000000000000000000" pitchFamily="2" charset="2"/>
              <a:buChar char="q"/>
            </a:pPr>
            <a:r>
              <a:rPr lang="en-US" sz="2500" dirty="0">
                <a:solidFill>
                  <a:schemeClr val="tx1"/>
                </a:solidFill>
              </a:rPr>
              <a:t>Poor personal hygiene usually due to inadequate water supply </a:t>
            </a:r>
          </a:p>
          <a:p>
            <a:pPr algn="just">
              <a:lnSpc>
                <a:spcPct val="120000"/>
              </a:lnSpc>
              <a:spcBef>
                <a:spcPts val="0"/>
              </a:spcBef>
              <a:buClrTx/>
              <a:buFont typeface="Wingdings" panose="05000000000000000000" pitchFamily="2" charset="2"/>
              <a:buChar char="q"/>
            </a:pPr>
            <a:r>
              <a:rPr lang="en-US" sz="2500" dirty="0">
                <a:solidFill>
                  <a:schemeClr val="tx1"/>
                </a:solidFill>
              </a:rPr>
              <a:t>High population density as in urban  (slums) areas.</a:t>
            </a:r>
            <a:r>
              <a:rPr lang="en-GB" sz="2500" dirty="0">
                <a:solidFill>
                  <a:schemeClr val="tx1"/>
                </a:solidFill>
              </a:rPr>
              <a:t> </a:t>
            </a:r>
            <a:endParaRPr lang="en-US" sz="2500" dirty="0">
              <a:solidFill>
                <a:schemeClr val="tx1"/>
              </a:solidFill>
            </a:endParaRPr>
          </a:p>
          <a:p>
            <a:pPr marL="0" indent="0" algn="ctr">
              <a:lnSpc>
                <a:spcPct val="120000"/>
              </a:lnSpc>
              <a:spcBef>
                <a:spcPts val="0"/>
              </a:spcBef>
              <a:buClrTx/>
              <a:buNone/>
            </a:pPr>
            <a:r>
              <a:rPr lang="en-US" sz="2600" b="1" dirty="0">
                <a:solidFill>
                  <a:schemeClr val="tx1"/>
                </a:solidFill>
              </a:rPr>
              <a:t>CONTACT (CONTAGIOUS)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TRACHOMA</a:t>
            </a:r>
          </a:p>
          <a:p>
            <a:pPr algn="just">
              <a:lnSpc>
                <a:spcPct val="120000"/>
              </a:lnSpc>
              <a:spcBef>
                <a:spcPts val="0"/>
              </a:spcBef>
              <a:buClrTx/>
              <a:buFont typeface="Wingdings" panose="05000000000000000000" pitchFamily="2" charset="2"/>
              <a:buChar char="q"/>
            </a:pPr>
            <a:r>
              <a:rPr lang="en-US" sz="2600" dirty="0">
                <a:solidFill>
                  <a:schemeClr val="tx1"/>
                </a:solidFill>
              </a:rPr>
              <a:t>FUNGAL SKIN INFECTIONS (dermatomycosis) i.e. ringworms and candidiasis</a:t>
            </a:r>
          </a:p>
          <a:p>
            <a:pPr algn="just">
              <a:lnSpc>
                <a:spcPct val="120000"/>
              </a:lnSpc>
              <a:spcBef>
                <a:spcPts val="0"/>
              </a:spcBef>
              <a:buClrTx/>
              <a:buFont typeface="Wingdings" panose="05000000000000000000" pitchFamily="2" charset="2"/>
              <a:buChar char="q"/>
            </a:pPr>
            <a:r>
              <a:rPr lang="en-US" sz="2600" dirty="0">
                <a:solidFill>
                  <a:schemeClr val="tx1"/>
                </a:solidFill>
              </a:rPr>
              <a:t>SCABIES</a:t>
            </a:r>
          </a:p>
          <a:p>
            <a:pPr algn="just">
              <a:lnSpc>
                <a:spcPct val="120000"/>
              </a:lnSpc>
              <a:spcBef>
                <a:spcPts val="0"/>
              </a:spcBef>
              <a:buClrTx/>
              <a:buFont typeface="Wingdings" panose="05000000000000000000" pitchFamily="2" charset="2"/>
              <a:buChar char="q"/>
            </a:pPr>
            <a:r>
              <a:rPr lang="en-US" sz="2600" dirty="0">
                <a:solidFill>
                  <a:schemeClr val="tx1"/>
                </a:solidFill>
              </a:rPr>
              <a:t>PEDICULOSIS</a:t>
            </a:r>
          </a:p>
          <a:p>
            <a:pPr algn="just">
              <a:lnSpc>
                <a:spcPct val="120000"/>
              </a:lnSpc>
              <a:spcBef>
                <a:spcPts val="0"/>
              </a:spcBef>
              <a:buClrTx/>
              <a:buFont typeface="Wingdings" panose="05000000000000000000" pitchFamily="2" charset="2"/>
              <a:buChar char="q"/>
            </a:pPr>
            <a:r>
              <a:rPr lang="en-US" sz="2600" dirty="0">
                <a:solidFill>
                  <a:schemeClr val="tx1"/>
                </a:solidFill>
              </a:rPr>
              <a:t>BEDBUGS, FLEAS, FLIES</a:t>
            </a:r>
          </a:p>
          <a:p>
            <a:pPr algn="just">
              <a:lnSpc>
                <a:spcPct val="120000"/>
              </a:lnSpc>
              <a:spcBef>
                <a:spcPts val="0"/>
              </a:spcBef>
              <a:buClrTx/>
              <a:buFont typeface="Wingdings" panose="05000000000000000000" pitchFamily="2" charset="2"/>
              <a:buChar char="q"/>
            </a:pPr>
            <a:r>
              <a:rPr lang="en-US" sz="2600" dirty="0">
                <a:solidFill>
                  <a:schemeClr val="tx1"/>
                </a:solidFill>
              </a:rPr>
              <a:t>Fungal skin infections                                                               </a:t>
            </a:r>
          </a:p>
          <a:p>
            <a:pPr algn="just">
              <a:lnSpc>
                <a:spcPct val="120000"/>
              </a:lnSpc>
              <a:spcBef>
                <a:spcPts val="0"/>
              </a:spcBef>
              <a:buClrTx/>
              <a:buFont typeface="Wingdings" panose="05000000000000000000" pitchFamily="2" charset="2"/>
              <a:buChar char="q"/>
            </a:pPr>
            <a:r>
              <a:rPr lang="en-US" sz="2600" dirty="0">
                <a:solidFill>
                  <a:schemeClr val="tx1"/>
                </a:solidFill>
              </a:rPr>
              <a:t>ACUTE BACTERIAL CONJUNCTIVITIS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702181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500" b="1" dirty="0">
                <a:solidFill>
                  <a:schemeClr val="tx1"/>
                </a:solidFill>
              </a:rPr>
              <a:t>Diseases transmitted by contact:</a:t>
            </a:r>
          </a:p>
          <a:p>
            <a:pPr marL="0" indent="0" algn="just">
              <a:lnSpc>
                <a:spcPct val="120000"/>
              </a:lnSpc>
              <a:spcBef>
                <a:spcPts val="0"/>
              </a:spcBef>
              <a:buClrTx/>
              <a:buNone/>
            </a:pPr>
            <a:r>
              <a:rPr lang="en-US" sz="2500" b="1" dirty="0">
                <a:solidFill>
                  <a:srgbClr val="0070C0"/>
                </a:solidFill>
              </a:rPr>
              <a:t>1. SCABIES:</a:t>
            </a:r>
          </a:p>
          <a:p>
            <a:pPr marL="0" indent="0" algn="just">
              <a:lnSpc>
                <a:spcPct val="120000"/>
              </a:lnSpc>
              <a:spcBef>
                <a:spcPts val="0"/>
              </a:spcBef>
              <a:buClrTx/>
              <a:buNone/>
            </a:pPr>
            <a:r>
              <a:rPr lang="en-US" sz="2500" b="1" dirty="0">
                <a:solidFill>
                  <a:schemeClr val="tx1"/>
                </a:solidFill>
              </a:rPr>
              <a:t>Definition</a:t>
            </a:r>
          </a:p>
          <a:p>
            <a:pPr algn="just">
              <a:lnSpc>
                <a:spcPct val="120000"/>
              </a:lnSpc>
              <a:spcBef>
                <a:spcPts val="0"/>
              </a:spcBef>
              <a:buClrTx/>
              <a:buFont typeface="Wingdings" panose="05000000000000000000" pitchFamily="2" charset="2"/>
              <a:buChar char="q"/>
            </a:pPr>
            <a:r>
              <a:rPr lang="en-US" sz="2500" dirty="0">
                <a:solidFill>
                  <a:schemeClr val="tx1"/>
                </a:solidFill>
              </a:rPr>
              <a:t>Is a parasitic infestation of the skin </a:t>
            </a:r>
            <a:r>
              <a:rPr lang="en-US" sz="2500" dirty="0" err="1">
                <a:solidFill>
                  <a:schemeClr val="tx1"/>
                </a:solidFill>
              </a:rPr>
              <a:t>characterised</a:t>
            </a:r>
            <a:r>
              <a:rPr lang="en-US" sz="2500" dirty="0">
                <a:solidFill>
                  <a:schemeClr val="tx1"/>
                </a:solidFill>
              </a:rPr>
              <a:t> by severe itching with a typical distribution</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Scabies is common in rural Africa.</a:t>
            </a:r>
          </a:p>
          <a:p>
            <a:pPr algn="just">
              <a:lnSpc>
                <a:spcPct val="120000"/>
              </a:lnSpc>
              <a:spcBef>
                <a:spcPts val="0"/>
              </a:spcBef>
              <a:buClrTx/>
              <a:buFont typeface="Wingdings" panose="05000000000000000000" pitchFamily="2" charset="2"/>
              <a:buChar char="q"/>
            </a:pPr>
            <a:r>
              <a:rPr lang="en-US" sz="2500" dirty="0">
                <a:solidFill>
                  <a:schemeClr val="tx1"/>
                </a:solidFill>
              </a:rPr>
              <a:t>The prevalence in some village is very high, especially if there is shortage of water.</a:t>
            </a:r>
          </a:p>
          <a:p>
            <a:pPr algn="just">
              <a:lnSpc>
                <a:spcPct val="120000"/>
              </a:lnSpc>
              <a:spcBef>
                <a:spcPts val="0"/>
              </a:spcBef>
              <a:buClrTx/>
              <a:buFont typeface="Wingdings" panose="05000000000000000000" pitchFamily="2" charset="2"/>
              <a:buChar char="q"/>
            </a:pPr>
            <a:r>
              <a:rPr lang="en-US" sz="2500" dirty="0">
                <a:solidFill>
                  <a:schemeClr val="tx1"/>
                </a:solidFill>
              </a:rPr>
              <a:t>Infection and symptoms are more severe in children than in adult</a:t>
            </a:r>
          </a:p>
          <a:p>
            <a:pPr marL="0" indent="0" algn="just">
              <a:lnSpc>
                <a:spcPct val="120000"/>
              </a:lnSpc>
              <a:spcBef>
                <a:spcPts val="0"/>
              </a:spcBef>
              <a:buClrTx/>
              <a:buNone/>
            </a:pPr>
            <a:r>
              <a:rPr lang="en-US" sz="2500" b="1" dirty="0">
                <a:solidFill>
                  <a:schemeClr val="tx1"/>
                </a:solidFill>
              </a:rPr>
              <a:t>Causative organism</a:t>
            </a:r>
          </a:p>
          <a:p>
            <a:pPr algn="just">
              <a:lnSpc>
                <a:spcPct val="120000"/>
              </a:lnSpc>
              <a:spcBef>
                <a:spcPts val="0"/>
              </a:spcBef>
              <a:buClrTx/>
              <a:buFont typeface="Wingdings" panose="05000000000000000000" pitchFamily="2" charset="2"/>
              <a:buChar char="q"/>
            </a:pPr>
            <a:r>
              <a:rPr lang="en-US" sz="2500" dirty="0">
                <a:solidFill>
                  <a:schemeClr val="tx1"/>
                </a:solidFill>
              </a:rPr>
              <a:t>Caused by a small arthropod, the itch mite, </a:t>
            </a:r>
            <a:r>
              <a:rPr lang="en-US" sz="2500" dirty="0" err="1">
                <a:solidFill>
                  <a:schemeClr val="tx1"/>
                </a:solidFill>
              </a:rPr>
              <a:t>sarcoptes</a:t>
            </a:r>
            <a:r>
              <a:rPr lang="en-US" sz="2500" dirty="0">
                <a:solidFill>
                  <a:schemeClr val="tx1"/>
                </a:solidFill>
              </a:rPr>
              <a:t> </a:t>
            </a:r>
            <a:r>
              <a:rPr lang="en-US" sz="2500" dirty="0" err="1">
                <a:solidFill>
                  <a:schemeClr val="tx1"/>
                </a:solidFill>
              </a:rPr>
              <a:t>scabiei</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 female mite enters the skin &amp; makes a small burrow (hole or tunnel)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38650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burrow is always superficial</a:t>
            </a:r>
          </a:p>
          <a:p>
            <a:pPr algn="just">
              <a:lnSpc>
                <a:spcPct val="120000"/>
              </a:lnSpc>
              <a:spcBef>
                <a:spcPts val="0"/>
              </a:spcBef>
              <a:buClrTx/>
              <a:buFont typeface="Wingdings" panose="05000000000000000000" pitchFamily="2" charset="2"/>
              <a:buChar char="q"/>
            </a:pPr>
            <a:r>
              <a:rPr lang="en-US" sz="2500" dirty="0">
                <a:solidFill>
                  <a:schemeClr val="tx1"/>
                </a:solidFill>
              </a:rPr>
              <a:t>The skin selected for burrow is always thin and wrinkled, giving the scabies rash its typical distribution</a:t>
            </a:r>
          </a:p>
          <a:p>
            <a:pPr algn="just">
              <a:lnSpc>
                <a:spcPct val="120000"/>
              </a:lnSpc>
              <a:spcBef>
                <a:spcPts val="0"/>
              </a:spcBef>
              <a:buClrTx/>
              <a:buFont typeface="Wingdings" panose="05000000000000000000" pitchFamily="2" charset="2"/>
              <a:buChar char="q"/>
            </a:pPr>
            <a:r>
              <a:rPr lang="en-US" sz="2500" dirty="0">
                <a:solidFill>
                  <a:schemeClr val="tx1"/>
                </a:solidFill>
              </a:rPr>
              <a:t>In the burrows, eggs and faeces are produced</a:t>
            </a:r>
          </a:p>
          <a:p>
            <a:pPr algn="just">
              <a:lnSpc>
                <a:spcPct val="120000"/>
              </a:lnSpc>
              <a:spcBef>
                <a:spcPts val="0"/>
              </a:spcBef>
              <a:buClrTx/>
              <a:buFont typeface="Wingdings" panose="05000000000000000000" pitchFamily="2" charset="2"/>
              <a:buChar char="q"/>
            </a:pPr>
            <a:r>
              <a:rPr lang="en-US" sz="2500" dirty="0">
                <a:solidFill>
                  <a:schemeClr val="tx1"/>
                </a:solidFill>
              </a:rPr>
              <a:t>The eggs hatch in 4-5days</a:t>
            </a:r>
          </a:p>
          <a:p>
            <a:pPr algn="just">
              <a:lnSpc>
                <a:spcPct val="120000"/>
              </a:lnSpc>
              <a:spcBef>
                <a:spcPts val="0"/>
              </a:spcBef>
              <a:buClrTx/>
              <a:buFont typeface="Wingdings" panose="05000000000000000000" pitchFamily="2" charset="2"/>
              <a:buChar char="q"/>
            </a:pPr>
            <a:r>
              <a:rPr lang="en-US" sz="2500" dirty="0">
                <a:solidFill>
                  <a:schemeClr val="tx1"/>
                </a:solidFill>
              </a:rPr>
              <a:t>The larvae leave the parent tunnel and burry themselves in other places of the skin</a:t>
            </a:r>
          </a:p>
          <a:p>
            <a:pPr marL="0" indent="0" algn="just">
              <a:lnSpc>
                <a:spcPct val="120000"/>
              </a:lnSpc>
              <a:spcBef>
                <a:spcPts val="0"/>
              </a:spcBef>
              <a:buClrTx/>
              <a:buNone/>
            </a:pPr>
            <a:r>
              <a:rPr lang="en-US" sz="2500" b="1" dirty="0">
                <a:solidFill>
                  <a:schemeClr val="tx1"/>
                </a:solidFill>
              </a:rPr>
              <a:t>Transmission</a:t>
            </a:r>
          </a:p>
          <a:p>
            <a:pPr algn="just">
              <a:lnSpc>
                <a:spcPct val="120000"/>
              </a:lnSpc>
              <a:spcBef>
                <a:spcPts val="0"/>
              </a:spcBef>
              <a:buClrTx/>
              <a:buFont typeface="Wingdings" panose="05000000000000000000" pitchFamily="2" charset="2"/>
              <a:buChar char="q"/>
            </a:pPr>
            <a:r>
              <a:rPr lang="en-US" sz="2500" dirty="0">
                <a:solidFill>
                  <a:schemeClr val="tx1"/>
                </a:solidFill>
              </a:rPr>
              <a:t>The infection is spread by direct close body contact, like </a:t>
            </a:r>
          </a:p>
          <a:p>
            <a:pPr algn="just">
              <a:lnSpc>
                <a:spcPct val="120000"/>
              </a:lnSpc>
              <a:spcBef>
                <a:spcPts val="0"/>
              </a:spcBef>
              <a:buClrTx/>
              <a:buFont typeface="Wingdings" panose="05000000000000000000" pitchFamily="2" charset="2"/>
              <a:buChar char="ü"/>
            </a:pPr>
            <a:r>
              <a:rPr lang="en-US" sz="2500" dirty="0">
                <a:solidFill>
                  <a:schemeClr val="tx1"/>
                </a:solidFill>
              </a:rPr>
              <a:t>sharing a bed </a:t>
            </a:r>
          </a:p>
          <a:p>
            <a:pPr algn="just">
              <a:lnSpc>
                <a:spcPct val="120000"/>
              </a:lnSpc>
              <a:spcBef>
                <a:spcPts val="0"/>
              </a:spcBef>
              <a:buClrTx/>
              <a:buFont typeface="Wingdings" panose="05000000000000000000" pitchFamily="2" charset="2"/>
              <a:buChar char="ü"/>
            </a:pPr>
            <a:r>
              <a:rPr lang="en-US" sz="2500" dirty="0">
                <a:solidFill>
                  <a:schemeClr val="tx1"/>
                </a:solidFill>
              </a:rPr>
              <a:t>contact between children and their parents</a:t>
            </a:r>
          </a:p>
          <a:p>
            <a:pPr algn="just">
              <a:lnSpc>
                <a:spcPct val="120000"/>
              </a:lnSpc>
              <a:spcBef>
                <a:spcPts val="0"/>
              </a:spcBef>
              <a:buClrTx/>
              <a:buFont typeface="Wingdings" panose="05000000000000000000" pitchFamily="2" charset="2"/>
              <a:buChar char="ü"/>
            </a:pPr>
            <a:r>
              <a:rPr lang="en-US" sz="2500" dirty="0">
                <a:solidFill>
                  <a:schemeClr val="tx1"/>
                </a:solidFill>
              </a:rPr>
              <a:t>Children in playgroups or in school</a:t>
            </a:r>
          </a:p>
          <a:p>
            <a:pPr algn="just">
              <a:lnSpc>
                <a:spcPct val="120000"/>
              </a:lnSpc>
              <a:spcBef>
                <a:spcPts val="0"/>
              </a:spcBef>
              <a:buClrTx/>
              <a:buFont typeface="Wingdings" panose="05000000000000000000" pitchFamily="2" charset="2"/>
              <a:buChar char="q"/>
            </a:pPr>
            <a:r>
              <a:rPr lang="en-US" sz="2500" dirty="0">
                <a:solidFill>
                  <a:schemeClr val="tx1"/>
                </a:solidFill>
              </a:rPr>
              <a:t>Indirect transmission is through:</a:t>
            </a:r>
          </a:p>
          <a:p>
            <a:pPr algn="just">
              <a:lnSpc>
                <a:spcPct val="120000"/>
              </a:lnSpc>
              <a:spcBef>
                <a:spcPts val="0"/>
              </a:spcBef>
              <a:buClrTx/>
              <a:buFont typeface="Wingdings" panose="05000000000000000000" pitchFamily="2" charset="2"/>
              <a:buChar char="ü"/>
            </a:pPr>
            <a:r>
              <a:rPr lang="en-US" sz="2500" dirty="0">
                <a:solidFill>
                  <a:schemeClr val="tx1"/>
                </a:solidFill>
              </a:rPr>
              <a:t>Bedclothes and clothing</a:t>
            </a:r>
          </a:p>
          <a:p>
            <a:pPr algn="just">
              <a:lnSpc>
                <a:spcPct val="120000"/>
              </a:lnSpc>
              <a:spcBef>
                <a:spcPts val="0"/>
              </a:spcBef>
              <a:buClrTx/>
              <a:buFont typeface="Wingdings" panose="05000000000000000000" pitchFamily="2" charset="2"/>
              <a:buChar char="q"/>
            </a:pPr>
            <a:r>
              <a:rPr lang="en-US" sz="2500" dirty="0">
                <a:solidFill>
                  <a:schemeClr val="tx1"/>
                </a:solidFill>
              </a:rPr>
              <a:t>NB: Scabies is a disease of the whole family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38510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picture/presentation </a:t>
            </a:r>
          </a:p>
          <a:p>
            <a:pPr algn="just">
              <a:lnSpc>
                <a:spcPct val="120000"/>
              </a:lnSpc>
              <a:spcBef>
                <a:spcPts val="0"/>
              </a:spcBef>
              <a:buClrTx/>
              <a:buFont typeface="Wingdings" panose="05000000000000000000" pitchFamily="2" charset="2"/>
              <a:buChar char="q"/>
            </a:pPr>
            <a:r>
              <a:rPr lang="en-US" sz="2500" dirty="0">
                <a:solidFill>
                  <a:schemeClr val="tx1"/>
                </a:solidFill>
              </a:rPr>
              <a:t>Intense itching at night leading to scratching &amp; secondary infection with bacteria almost inevitable</a:t>
            </a:r>
          </a:p>
          <a:p>
            <a:pPr algn="just">
              <a:lnSpc>
                <a:spcPct val="120000"/>
              </a:lnSpc>
              <a:spcBef>
                <a:spcPts val="0"/>
              </a:spcBef>
              <a:buClrTx/>
              <a:buFont typeface="Wingdings" panose="05000000000000000000" pitchFamily="2" charset="2"/>
              <a:buChar char="q"/>
            </a:pPr>
            <a:r>
              <a:rPr lang="en-US" sz="2500" dirty="0">
                <a:solidFill>
                  <a:schemeClr val="tx1"/>
                </a:solidFill>
              </a:rPr>
              <a:t>Eczema –like signs</a:t>
            </a:r>
          </a:p>
          <a:p>
            <a:pPr algn="just">
              <a:lnSpc>
                <a:spcPct val="120000"/>
              </a:lnSpc>
              <a:spcBef>
                <a:spcPts val="0"/>
              </a:spcBef>
              <a:buClrTx/>
              <a:buFont typeface="Wingdings" panose="05000000000000000000" pitchFamily="2" charset="2"/>
              <a:buChar char="q"/>
            </a:pPr>
            <a:r>
              <a:rPr lang="en-US" sz="2500" dirty="0">
                <a:solidFill>
                  <a:schemeClr val="tx1"/>
                </a:solidFill>
              </a:rPr>
              <a:t>Thick crusts form on the skin</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Should be confirmed by identifying the mite or mite eggs or </a:t>
            </a:r>
            <a:r>
              <a:rPr lang="en-US" sz="2500" dirty="0" err="1">
                <a:solidFill>
                  <a:schemeClr val="tx1"/>
                </a:solidFill>
              </a:rPr>
              <a:t>faecal</a:t>
            </a:r>
            <a:r>
              <a:rPr lang="en-US" sz="2500" dirty="0">
                <a:solidFill>
                  <a:schemeClr val="tx1"/>
                </a:solidFill>
              </a:rPr>
              <a:t> matter. </a:t>
            </a:r>
          </a:p>
          <a:p>
            <a:pPr algn="just">
              <a:lnSpc>
                <a:spcPct val="120000"/>
              </a:lnSpc>
              <a:spcBef>
                <a:spcPts val="0"/>
              </a:spcBef>
              <a:buClrTx/>
              <a:buFont typeface="Wingdings" panose="05000000000000000000" pitchFamily="2" charset="2"/>
              <a:buChar char="q"/>
            </a:pPr>
            <a:r>
              <a:rPr lang="en-US" sz="2500" dirty="0">
                <a:solidFill>
                  <a:schemeClr val="tx1"/>
                </a:solidFill>
              </a:rPr>
              <a:t>This can be done by carefully removing the mite from the end of its burrow using the tip of a needle </a:t>
            </a: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By obtaining a skin scraping to examine under a microscope for mites, eggs, or mite </a:t>
            </a:r>
            <a:r>
              <a:rPr lang="en-US" sz="2500" dirty="0" err="1">
                <a:solidFill>
                  <a:schemeClr val="tx1"/>
                </a:solidFill>
              </a:rPr>
              <a:t>feacal</a:t>
            </a:r>
            <a:r>
              <a:rPr lang="en-US" sz="2500" dirty="0">
                <a:solidFill>
                  <a:schemeClr val="tx1"/>
                </a:solidFill>
              </a:rPr>
              <a:t> matter.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811486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Treatment </a:t>
            </a:r>
          </a:p>
          <a:p>
            <a:pPr algn="just">
              <a:lnSpc>
                <a:spcPct val="120000"/>
              </a:lnSpc>
              <a:spcBef>
                <a:spcPts val="0"/>
              </a:spcBef>
              <a:buClrTx/>
              <a:buFont typeface="Wingdings" panose="05000000000000000000" pitchFamily="2" charset="2"/>
              <a:buChar char="q"/>
            </a:pPr>
            <a:r>
              <a:rPr lang="en-US" sz="2500" dirty="0">
                <a:solidFill>
                  <a:schemeClr val="tx1"/>
                </a:solidFill>
              </a:rPr>
              <a:t>10% benzyl benzoate emulsion (BBE), after the patient has taken a warm bath.</a:t>
            </a:r>
          </a:p>
          <a:p>
            <a:pPr algn="just">
              <a:lnSpc>
                <a:spcPct val="120000"/>
              </a:lnSpc>
              <a:spcBef>
                <a:spcPts val="0"/>
              </a:spcBef>
              <a:buClrTx/>
              <a:buFont typeface="Wingdings" panose="05000000000000000000" pitchFamily="2" charset="2"/>
              <a:buChar char="q"/>
            </a:pPr>
            <a:r>
              <a:rPr lang="en-US" sz="2500" dirty="0">
                <a:solidFill>
                  <a:schemeClr val="tx1"/>
                </a:solidFill>
              </a:rPr>
              <a:t>A handful of BBE should be rubbed all over the whole body preferably using bare hands</a:t>
            </a:r>
          </a:p>
          <a:p>
            <a:pPr algn="just">
              <a:lnSpc>
                <a:spcPct val="120000"/>
              </a:lnSpc>
              <a:spcBef>
                <a:spcPts val="0"/>
              </a:spcBef>
              <a:buClrTx/>
              <a:buFont typeface="Wingdings" panose="05000000000000000000" pitchFamily="2" charset="2"/>
              <a:buChar char="q"/>
            </a:pPr>
            <a:r>
              <a:rPr lang="en-US" sz="2500" dirty="0">
                <a:solidFill>
                  <a:schemeClr val="tx1"/>
                </a:solidFill>
              </a:rPr>
              <a:t>After 24 hours the patient should bath again and put on clean clothes.</a:t>
            </a:r>
          </a:p>
          <a:p>
            <a:pPr algn="just">
              <a:lnSpc>
                <a:spcPct val="120000"/>
              </a:lnSpc>
              <a:spcBef>
                <a:spcPts val="0"/>
              </a:spcBef>
              <a:buClrTx/>
              <a:buFont typeface="Wingdings" panose="05000000000000000000" pitchFamily="2" charset="2"/>
              <a:buChar char="q"/>
            </a:pPr>
            <a:r>
              <a:rPr lang="en-US" sz="2500" dirty="0">
                <a:solidFill>
                  <a:schemeClr val="tx1"/>
                </a:solidFill>
              </a:rPr>
              <a:t>BBE has little effect on the eggs and therefore treatment should be repeated after 4-7 days to kill the larvae which have hatched since the first treatment </a:t>
            </a:r>
          </a:p>
          <a:p>
            <a:pPr algn="just">
              <a:lnSpc>
                <a:spcPct val="120000"/>
              </a:lnSpc>
              <a:spcBef>
                <a:spcPts val="0"/>
              </a:spcBef>
              <a:buClrTx/>
              <a:buFont typeface="Wingdings" panose="05000000000000000000" pitchFamily="2" charset="2"/>
              <a:buChar char="q"/>
            </a:pPr>
            <a:r>
              <a:rPr lang="en-US" sz="2500" dirty="0">
                <a:solidFill>
                  <a:schemeClr val="tx1"/>
                </a:solidFill>
              </a:rPr>
              <a:t>Treat the itching symptomatically with calamine lotion</a:t>
            </a:r>
          </a:p>
          <a:p>
            <a:pPr algn="just">
              <a:lnSpc>
                <a:spcPct val="120000"/>
              </a:lnSpc>
              <a:spcBef>
                <a:spcPts val="0"/>
              </a:spcBef>
              <a:buClrTx/>
              <a:buFont typeface="Wingdings" panose="05000000000000000000" pitchFamily="2" charset="2"/>
              <a:buChar char="q"/>
            </a:pPr>
            <a:r>
              <a:rPr lang="en-US" sz="2500" dirty="0">
                <a:solidFill>
                  <a:schemeClr val="tx1"/>
                </a:solidFill>
              </a:rPr>
              <a:t>For infants ensure to treat the scalp for scabies, but remember to protect the eyes</a:t>
            </a:r>
          </a:p>
          <a:p>
            <a:pPr algn="just">
              <a:lnSpc>
                <a:spcPct val="120000"/>
              </a:lnSpc>
              <a:spcBef>
                <a:spcPts val="0"/>
              </a:spcBef>
              <a:buClrTx/>
              <a:buFont typeface="Wingdings" panose="05000000000000000000" pitchFamily="2" charset="2"/>
              <a:buChar char="q"/>
            </a:pPr>
            <a:r>
              <a:rPr lang="en-US" sz="2500" dirty="0">
                <a:solidFill>
                  <a:schemeClr val="tx1"/>
                </a:solidFill>
              </a:rPr>
              <a:t>Lindane lotion (1%) or 30g cream applied in a thin layer to the whole body &amp; thoroughly washed off after 8hrs ( should not be used as a 1st line therapy because of the toxicity)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16509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Precautions for lindane 1% lotion or 30g cream</a:t>
            </a:r>
          </a:p>
          <a:p>
            <a:pPr algn="just">
              <a:lnSpc>
                <a:spcPct val="120000"/>
              </a:lnSpc>
              <a:spcBef>
                <a:spcPts val="0"/>
              </a:spcBef>
              <a:buClrTx/>
              <a:buFont typeface="Wingdings" panose="05000000000000000000" pitchFamily="2" charset="2"/>
              <a:buChar char="q"/>
            </a:pPr>
            <a:r>
              <a:rPr lang="en-US" sz="2500" dirty="0">
                <a:solidFill>
                  <a:schemeClr val="tx1"/>
                </a:solidFill>
              </a:rPr>
              <a:t>Should not be applied immediately after bath or applied on the skin with extensive dermatitis. </a:t>
            </a:r>
          </a:p>
          <a:p>
            <a:pPr algn="just">
              <a:lnSpc>
                <a:spcPct val="120000"/>
              </a:lnSpc>
              <a:spcBef>
                <a:spcPts val="0"/>
              </a:spcBef>
              <a:buClrTx/>
              <a:buFont typeface="Wingdings" panose="05000000000000000000" pitchFamily="2" charset="2"/>
              <a:buChar char="q"/>
            </a:pPr>
            <a:r>
              <a:rPr lang="en-US" sz="2500" dirty="0">
                <a:solidFill>
                  <a:schemeClr val="tx1"/>
                </a:solidFill>
              </a:rPr>
              <a:t>This is because lindane is absorbed through the skin and can lead to seizures (fits) and aplastic </a:t>
            </a:r>
            <a:r>
              <a:rPr lang="en-US" sz="2500" dirty="0" err="1">
                <a:solidFill>
                  <a:schemeClr val="tx1"/>
                </a:solidFill>
              </a:rPr>
              <a:t>anaemia</a:t>
            </a:r>
            <a:r>
              <a:rPr lang="en-US" sz="2500" dirty="0">
                <a:solidFill>
                  <a:schemeClr val="tx1"/>
                </a:solidFill>
              </a:rPr>
              <a:t> (is a blood disorder in which the body's bone marrow doesn't make enough new blood cells).</a:t>
            </a:r>
          </a:p>
          <a:p>
            <a:pPr algn="just">
              <a:lnSpc>
                <a:spcPct val="120000"/>
              </a:lnSpc>
              <a:spcBef>
                <a:spcPts val="0"/>
              </a:spcBef>
              <a:buClrTx/>
              <a:buFont typeface="Wingdings" panose="05000000000000000000" pitchFamily="2" charset="2"/>
              <a:buChar char="q"/>
            </a:pPr>
            <a:r>
              <a:rPr lang="en-US" sz="2500" dirty="0">
                <a:solidFill>
                  <a:schemeClr val="tx1"/>
                </a:solidFill>
              </a:rPr>
              <a:t>Also its use should be avoided in pregnant women , lactating or children aged less than 2yrs</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Regular bathing, washing of clothes and frequent use of soap.</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stressing the use of soap and regular bathing of children.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15281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Treat the whole household even the apparently healthy </a:t>
            </a:r>
          </a:p>
          <a:p>
            <a:pPr algn="just">
              <a:lnSpc>
                <a:spcPct val="120000"/>
              </a:lnSpc>
              <a:spcBef>
                <a:spcPts val="0"/>
              </a:spcBef>
              <a:buClrTx/>
              <a:buFont typeface="Wingdings" panose="05000000000000000000" pitchFamily="2" charset="2"/>
              <a:buChar char="q"/>
            </a:pPr>
            <a:r>
              <a:rPr lang="en-US" sz="2500" dirty="0">
                <a:solidFill>
                  <a:schemeClr val="tx1"/>
                </a:solidFill>
              </a:rPr>
              <a:t>If the disease is a problem at the village, treat as many families as possible by making house to house visit and discussing personal hygiene</a:t>
            </a:r>
          </a:p>
          <a:p>
            <a:pPr algn="just">
              <a:lnSpc>
                <a:spcPct val="120000"/>
              </a:lnSpc>
              <a:spcBef>
                <a:spcPts val="0"/>
              </a:spcBef>
              <a:buClrTx/>
              <a:buFont typeface="Wingdings" panose="05000000000000000000" pitchFamily="2" charset="2"/>
              <a:buChar char="q"/>
            </a:pPr>
            <a:r>
              <a:rPr lang="en-US" sz="2500" dirty="0">
                <a:solidFill>
                  <a:schemeClr val="tx1"/>
                </a:solidFill>
              </a:rPr>
              <a:t>Carry a survey of the primary school children by looking at the hands and wrists.</a:t>
            </a:r>
          </a:p>
          <a:p>
            <a:pPr algn="just">
              <a:lnSpc>
                <a:spcPct val="120000"/>
              </a:lnSpc>
              <a:spcBef>
                <a:spcPts val="0"/>
              </a:spcBef>
              <a:buClrTx/>
              <a:buFont typeface="Wingdings" panose="05000000000000000000" pitchFamily="2" charset="2"/>
              <a:buChar char="q"/>
            </a:pPr>
            <a:r>
              <a:rPr lang="en-US" sz="2500" dirty="0">
                <a:solidFill>
                  <a:schemeClr val="tx1"/>
                </a:solidFill>
              </a:rPr>
              <a:t>Stress to the local development committee the importance of improvement of water supply.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38383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2. PEDICULOSIS </a:t>
            </a:r>
          </a:p>
          <a:p>
            <a:pPr algn="just">
              <a:lnSpc>
                <a:spcPct val="120000"/>
              </a:lnSpc>
              <a:spcBef>
                <a:spcPts val="0"/>
              </a:spcBef>
              <a:buClrTx/>
              <a:buFont typeface="Wingdings" panose="05000000000000000000" pitchFamily="2" charset="2"/>
              <a:buChar char="q"/>
            </a:pPr>
            <a:r>
              <a:rPr lang="en-US" sz="2500" dirty="0">
                <a:solidFill>
                  <a:schemeClr val="tx1"/>
                </a:solidFill>
              </a:rPr>
              <a:t>Is the infestation of the scalp, hairy parts of the body, or clothing with adult lice (blood- sucking parasites), and their larvae or eggs</a:t>
            </a:r>
          </a:p>
          <a:p>
            <a:pPr marL="0" indent="0" algn="just">
              <a:lnSpc>
                <a:spcPct val="120000"/>
              </a:lnSpc>
              <a:spcBef>
                <a:spcPts val="0"/>
              </a:spcBef>
              <a:buClrTx/>
              <a:buNone/>
            </a:pPr>
            <a:r>
              <a:rPr lang="en-US" sz="2500" dirty="0">
                <a:solidFill>
                  <a:schemeClr val="tx1"/>
                </a:solidFill>
              </a:rPr>
              <a:t>Caused by:</a:t>
            </a:r>
          </a:p>
          <a:p>
            <a:pPr algn="just">
              <a:lnSpc>
                <a:spcPct val="120000"/>
              </a:lnSpc>
              <a:spcBef>
                <a:spcPts val="0"/>
              </a:spcBef>
              <a:buClrTx/>
              <a:buFont typeface="Wingdings" panose="05000000000000000000" pitchFamily="2" charset="2"/>
              <a:buChar char="q"/>
            </a:pPr>
            <a:r>
              <a:rPr lang="en-US" sz="2500" dirty="0">
                <a:solidFill>
                  <a:schemeClr val="tx1"/>
                </a:solidFill>
              </a:rPr>
              <a:t>Various parasites which includes:</a:t>
            </a:r>
          </a:p>
          <a:p>
            <a:pPr algn="just">
              <a:lnSpc>
                <a:spcPct val="120000"/>
              </a:lnSpc>
              <a:spcBef>
                <a:spcPts val="0"/>
              </a:spcBef>
              <a:buClrTx/>
              <a:buFont typeface="Wingdings" panose="05000000000000000000" pitchFamily="2" charset="2"/>
              <a:buChar char="ü"/>
            </a:pPr>
            <a:r>
              <a:rPr lang="en-US" sz="2500" dirty="0">
                <a:solidFill>
                  <a:schemeClr val="tx1"/>
                </a:solidFill>
              </a:rPr>
              <a:t>Head lice –pediculus </a:t>
            </a:r>
            <a:r>
              <a:rPr lang="en-US" sz="2500" dirty="0" err="1">
                <a:solidFill>
                  <a:schemeClr val="tx1"/>
                </a:solidFill>
              </a:rPr>
              <a:t>humanus</a:t>
            </a:r>
            <a:r>
              <a:rPr lang="en-US" sz="2500" dirty="0">
                <a:solidFill>
                  <a:schemeClr val="tx1"/>
                </a:solidFill>
              </a:rPr>
              <a:t> capitis</a:t>
            </a:r>
          </a:p>
          <a:p>
            <a:pPr algn="just">
              <a:lnSpc>
                <a:spcPct val="120000"/>
              </a:lnSpc>
              <a:spcBef>
                <a:spcPts val="0"/>
              </a:spcBef>
              <a:buClrTx/>
              <a:buFont typeface="Wingdings" panose="05000000000000000000" pitchFamily="2" charset="2"/>
              <a:buChar char="ü"/>
            </a:pPr>
            <a:r>
              <a:rPr lang="en-US" sz="2500" dirty="0">
                <a:solidFill>
                  <a:schemeClr val="tx1"/>
                </a:solidFill>
              </a:rPr>
              <a:t>Body louse- pediculus corporis</a:t>
            </a:r>
          </a:p>
          <a:p>
            <a:pPr algn="just">
              <a:lnSpc>
                <a:spcPct val="120000"/>
              </a:lnSpc>
              <a:spcBef>
                <a:spcPts val="0"/>
              </a:spcBef>
              <a:buClrTx/>
              <a:buFont typeface="Wingdings" panose="05000000000000000000" pitchFamily="2" charset="2"/>
              <a:buChar char="ü"/>
            </a:pPr>
            <a:r>
              <a:rPr lang="en-US" sz="2500" dirty="0">
                <a:solidFill>
                  <a:schemeClr val="tx1"/>
                </a:solidFill>
              </a:rPr>
              <a:t>Pubic lice- </a:t>
            </a:r>
            <a:r>
              <a:rPr lang="en-US" sz="2500" dirty="0" err="1">
                <a:solidFill>
                  <a:schemeClr val="tx1"/>
                </a:solidFill>
              </a:rPr>
              <a:t>phthirus</a:t>
            </a:r>
            <a:r>
              <a:rPr lang="en-US" sz="2500" dirty="0">
                <a:solidFill>
                  <a:schemeClr val="tx1"/>
                </a:solidFill>
              </a:rPr>
              <a:t> pubis</a:t>
            </a:r>
          </a:p>
          <a:p>
            <a:pPr algn="just">
              <a:lnSpc>
                <a:spcPct val="120000"/>
              </a:lnSpc>
              <a:spcBef>
                <a:spcPts val="0"/>
              </a:spcBef>
              <a:buClrTx/>
              <a:buFont typeface="Wingdings" panose="05000000000000000000" pitchFamily="2" charset="2"/>
              <a:buChar char="q"/>
            </a:pPr>
            <a:r>
              <a:rPr lang="en-US" sz="2500" dirty="0">
                <a:solidFill>
                  <a:schemeClr val="tx1"/>
                </a:solidFill>
              </a:rPr>
              <a:t>The head lice and body louse are transmitted by direct contact with an infected person or personal belongings especially clothing where as pubic lice is usually acquired during sexual intercourse.</a:t>
            </a:r>
          </a:p>
          <a:p>
            <a:pPr algn="just">
              <a:lnSpc>
                <a:spcPct val="120000"/>
              </a:lnSpc>
              <a:spcBef>
                <a:spcPts val="0"/>
              </a:spcBef>
              <a:buClrTx/>
              <a:buFont typeface="Wingdings" panose="05000000000000000000" pitchFamily="2" charset="2"/>
              <a:buChar char="q"/>
            </a:pPr>
            <a:r>
              <a:rPr lang="en-US" sz="2500" dirty="0">
                <a:solidFill>
                  <a:schemeClr val="tx1"/>
                </a:solidFill>
              </a:rPr>
              <a:t>The female parasite produces about 100 eggs (nits) daily.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19262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Each of these is attached to the hair with a special glue thus making it very difficult to remove.</a:t>
            </a:r>
          </a:p>
          <a:p>
            <a:pPr algn="just">
              <a:lnSpc>
                <a:spcPct val="120000"/>
              </a:lnSpc>
              <a:spcBef>
                <a:spcPts val="0"/>
              </a:spcBef>
              <a:buClrTx/>
              <a:buFont typeface="Wingdings" panose="05000000000000000000" pitchFamily="2" charset="2"/>
              <a:buChar char="q"/>
            </a:pPr>
            <a:r>
              <a:rPr lang="en-US" sz="2500" dirty="0">
                <a:solidFill>
                  <a:schemeClr val="tx1"/>
                </a:solidFill>
              </a:rPr>
              <a:t>A larva hatches in 6-9 days and develops into a mature louse in 1-2 week </a:t>
            </a:r>
          </a:p>
          <a:p>
            <a:pPr marL="0" indent="0" algn="just">
              <a:lnSpc>
                <a:spcPct val="120000"/>
              </a:lnSpc>
              <a:spcBef>
                <a:spcPts val="0"/>
              </a:spcBef>
              <a:buClrTx/>
              <a:buNone/>
            </a:pPr>
            <a:r>
              <a:rPr lang="en-GB"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Head lice is common in school children and people with long hair which is seldom (rarely) washed</a:t>
            </a:r>
          </a:p>
          <a:p>
            <a:pPr algn="just">
              <a:lnSpc>
                <a:spcPct val="120000"/>
              </a:lnSpc>
              <a:spcBef>
                <a:spcPts val="0"/>
              </a:spcBef>
              <a:buClrTx/>
              <a:buFont typeface="Wingdings" panose="05000000000000000000" pitchFamily="2" charset="2"/>
              <a:buChar char="q"/>
            </a:pPr>
            <a:r>
              <a:rPr lang="en-US" sz="2500" dirty="0">
                <a:solidFill>
                  <a:schemeClr val="tx1"/>
                </a:solidFill>
              </a:rPr>
              <a:t>Lice are especially common where people are crowded in unhygienic condition for example the displaced people.</a:t>
            </a:r>
          </a:p>
          <a:p>
            <a:pPr algn="just">
              <a:lnSpc>
                <a:spcPct val="120000"/>
              </a:lnSpc>
              <a:spcBef>
                <a:spcPts val="0"/>
              </a:spcBef>
              <a:buClrTx/>
              <a:buFont typeface="Wingdings" panose="05000000000000000000" pitchFamily="2" charset="2"/>
              <a:buChar char="q"/>
            </a:pPr>
            <a:r>
              <a:rPr lang="en-US" sz="2500" dirty="0">
                <a:solidFill>
                  <a:schemeClr val="tx1"/>
                </a:solidFill>
              </a:rPr>
              <a:t>Its also common in cold areas where people </a:t>
            </a:r>
            <a:r>
              <a:rPr lang="en-US" sz="2500" dirty="0" err="1">
                <a:solidFill>
                  <a:schemeClr val="tx1"/>
                </a:solidFill>
              </a:rPr>
              <a:t>seldon</a:t>
            </a:r>
            <a:r>
              <a:rPr lang="en-US" sz="2500" dirty="0">
                <a:solidFill>
                  <a:schemeClr val="tx1"/>
                </a:solidFill>
              </a:rPr>
              <a:t> wash and change clothes</a:t>
            </a:r>
          </a:p>
          <a:p>
            <a:pPr algn="just">
              <a:lnSpc>
                <a:spcPct val="120000"/>
              </a:lnSpc>
              <a:spcBef>
                <a:spcPts val="0"/>
              </a:spcBef>
              <a:buClrTx/>
              <a:buFont typeface="Wingdings" panose="05000000000000000000" pitchFamily="2" charset="2"/>
              <a:buChar char="q"/>
            </a:pPr>
            <a:r>
              <a:rPr lang="en-US" sz="2500" dirty="0">
                <a:solidFill>
                  <a:schemeClr val="tx1"/>
                </a:solidFill>
              </a:rPr>
              <a:t>Body louse is a vector of some important diseases like relapsing fever and typhus. </a:t>
            </a:r>
          </a:p>
          <a:p>
            <a:pPr algn="just">
              <a:lnSpc>
                <a:spcPct val="120000"/>
              </a:lnSpc>
              <a:spcBef>
                <a:spcPts val="0"/>
              </a:spcBef>
              <a:buClrTx/>
              <a:buFont typeface="Wingdings" panose="05000000000000000000" pitchFamily="2" charset="2"/>
              <a:buChar char="q"/>
            </a:pPr>
            <a:r>
              <a:rPr lang="en-US" sz="2500" dirty="0">
                <a:solidFill>
                  <a:schemeClr val="tx1"/>
                </a:solidFill>
              </a:rPr>
              <a:t>These two diseases have been reported in some countries in Africa e.g. Uganda, Rwanda, and Ethiopia</a:t>
            </a:r>
          </a:p>
          <a:p>
            <a:pPr algn="just">
              <a:lnSpc>
                <a:spcPct val="120000"/>
              </a:lnSpc>
              <a:spcBef>
                <a:spcPts val="0"/>
              </a:spcBef>
              <a:buClrTx/>
              <a:buFont typeface="Wingdings" panose="05000000000000000000" pitchFamily="2" charset="2"/>
              <a:buChar char="q"/>
            </a:pPr>
            <a:r>
              <a:rPr lang="en-US" sz="2500" dirty="0">
                <a:solidFill>
                  <a:schemeClr val="tx1"/>
                </a:solidFill>
              </a:rPr>
              <a:t>Pubic lice do not transmit disease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28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Endemic vs Epidemic vs Pandemic</a:t>
            </a:r>
          </a:p>
          <a:p>
            <a:pPr marL="0" indent="0" algn="just">
              <a:lnSpc>
                <a:spcPct val="120000"/>
              </a:lnSpc>
              <a:spcBef>
                <a:spcPts val="0"/>
              </a:spcBef>
              <a:buClrTx/>
              <a:buNone/>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52401" y="763587"/>
            <a:ext cx="3124200" cy="5400985"/>
          </a:xfrm>
          <a:prstGeom prst="rect">
            <a:avLst/>
          </a:prstGeom>
        </p:spPr>
      </p:pic>
      <p:pic>
        <p:nvPicPr>
          <p:cNvPr id="6" name="Picture 5"/>
          <p:cNvPicPr>
            <a:picLocks noChangeAspect="1"/>
          </p:cNvPicPr>
          <p:nvPr/>
        </p:nvPicPr>
        <p:blipFill>
          <a:blip r:embed="rId4"/>
          <a:stretch>
            <a:fillRect/>
          </a:stretch>
        </p:blipFill>
        <p:spPr>
          <a:xfrm>
            <a:off x="3828898" y="815580"/>
            <a:ext cx="2590800" cy="5437172"/>
          </a:xfrm>
          <a:prstGeom prst="rect">
            <a:avLst/>
          </a:prstGeom>
        </p:spPr>
      </p:pic>
      <p:pic>
        <p:nvPicPr>
          <p:cNvPr id="7" name="Picture 6"/>
          <p:cNvPicPr>
            <a:picLocks noChangeAspect="1"/>
          </p:cNvPicPr>
          <p:nvPr/>
        </p:nvPicPr>
        <p:blipFill>
          <a:blip r:embed="rId5"/>
          <a:stretch>
            <a:fillRect/>
          </a:stretch>
        </p:blipFill>
        <p:spPr>
          <a:xfrm>
            <a:off x="6462560" y="815580"/>
            <a:ext cx="2662396" cy="5509547"/>
          </a:xfrm>
          <a:prstGeom prst="rect">
            <a:avLst/>
          </a:prstGeom>
        </p:spPr>
      </p:pic>
    </p:spTree>
    <p:extLst>
      <p:ext uri="{BB962C8B-B14F-4D97-AF65-F5344CB8AC3E}">
        <p14:creationId xmlns:p14="http://schemas.microsoft.com/office/powerpoint/2010/main" val="126993054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 </a:t>
            </a:r>
          </a:p>
          <a:p>
            <a:pPr algn="just">
              <a:lnSpc>
                <a:spcPct val="120000"/>
              </a:lnSpc>
              <a:spcBef>
                <a:spcPts val="0"/>
              </a:spcBef>
              <a:buClrTx/>
              <a:buFont typeface="Wingdings" panose="05000000000000000000" pitchFamily="2" charset="2"/>
              <a:buChar char="q"/>
            </a:pPr>
            <a:r>
              <a:rPr lang="en-US" sz="2500" dirty="0">
                <a:solidFill>
                  <a:schemeClr val="tx1"/>
                </a:solidFill>
              </a:rPr>
              <a:t>Irritating bites which form red papules which may lead to secondary infection due to scratching</a:t>
            </a:r>
          </a:p>
          <a:p>
            <a:pPr algn="just">
              <a:lnSpc>
                <a:spcPct val="120000"/>
              </a:lnSpc>
              <a:spcBef>
                <a:spcPts val="0"/>
              </a:spcBef>
              <a:buClrTx/>
              <a:buFont typeface="Wingdings" panose="05000000000000000000" pitchFamily="2" charset="2"/>
              <a:buChar char="q"/>
            </a:pPr>
            <a:r>
              <a:rPr lang="en-US" sz="2500" dirty="0">
                <a:solidFill>
                  <a:schemeClr val="tx1"/>
                </a:solidFill>
              </a:rPr>
              <a:t>Nits can be seen on the shafts of hair</a:t>
            </a:r>
          </a:p>
          <a:p>
            <a:pPr marL="0" indent="0" algn="just">
              <a:lnSpc>
                <a:spcPct val="120000"/>
              </a:lnSpc>
              <a:spcBef>
                <a:spcPts val="0"/>
              </a:spcBef>
              <a:buClrTx/>
              <a:buNone/>
            </a:pPr>
            <a:r>
              <a:rPr lang="en-US" sz="2500" b="1" dirty="0">
                <a:solidFill>
                  <a:schemeClr val="tx1"/>
                </a:solidFill>
              </a:rPr>
              <a:t>Treatment</a:t>
            </a:r>
          </a:p>
          <a:p>
            <a:pPr marL="0" indent="0" algn="just">
              <a:lnSpc>
                <a:spcPct val="120000"/>
              </a:lnSpc>
              <a:spcBef>
                <a:spcPts val="0"/>
              </a:spcBef>
              <a:buClrTx/>
              <a:buNone/>
            </a:pPr>
            <a:r>
              <a:rPr lang="en-US" sz="2500" b="1" dirty="0">
                <a:solidFill>
                  <a:schemeClr val="tx1"/>
                </a:solidFill>
              </a:rPr>
              <a:t>Head lice</a:t>
            </a:r>
          </a:p>
          <a:p>
            <a:pPr algn="just">
              <a:lnSpc>
                <a:spcPct val="120000"/>
              </a:lnSpc>
              <a:spcBef>
                <a:spcPts val="0"/>
              </a:spcBef>
              <a:buClrTx/>
              <a:buFont typeface="Wingdings" panose="05000000000000000000" pitchFamily="2" charset="2"/>
              <a:buChar char="q"/>
            </a:pPr>
            <a:r>
              <a:rPr lang="en-US" sz="2500" dirty="0">
                <a:solidFill>
                  <a:schemeClr val="tx1"/>
                </a:solidFill>
              </a:rPr>
              <a:t>Rub 0.1-1% lindane lotion into the hair and scalp, allow to dry and remove by washing after 24 </a:t>
            </a:r>
            <a:r>
              <a:rPr lang="en-US" sz="2500" dirty="0" err="1">
                <a:solidFill>
                  <a:schemeClr val="tx1"/>
                </a:solidFill>
              </a:rPr>
              <a:t>hrs</a:t>
            </a:r>
            <a:r>
              <a:rPr lang="en-US" sz="2500" dirty="0">
                <a:solidFill>
                  <a:schemeClr val="tx1"/>
                </a:solidFill>
              </a:rPr>
              <a:t>, repeat after 7 days</a:t>
            </a:r>
          </a:p>
          <a:p>
            <a:pPr algn="just">
              <a:lnSpc>
                <a:spcPct val="120000"/>
              </a:lnSpc>
              <a:spcBef>
                <a:spcPts val="0"/>
              </a:spcBef>
              <a:buClrTx/>
              <a:buFont typeface="Wingdings" panose="05000000000000000000" pitchFamily="2" charset="2"/>
              <a:buChar char="q"/>
            </a:pPr>
            <a:r>
              <a:rPr lang="en-US" sz="2500" dirty="0">
                <a:solidFill>
                  <a:schemeClr val="tx1"/>
                </a:solidFill>
              </a:rPr>
              <a:t>Rub 0.5% malathion lotion into dry hair and scalp, comb and allow to dry ,remove by washing after 12 </a:t>
            </a:r>
            <a:r>
              <a:rPr lang="en-US" sz="2500" dirty="0" err="1">
                <a:solidFill>
                  <a:schemeClr val="tx1"/>
                </a:solidFill>
              </a:rPr>
              <a:t>hrs</a:t>
            </a:r>
            <a:r>
              <a:rPr lang="en-US" sz="2500" dirty="0">
                <a:solidFill>
                  <a:schemeClr val="tx1"/>
                </a:solidFill>
              </a:rPr>
              <a:t>, repeat after one week</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53544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2. Body lice</a:t>
            </a:r>
          </a:p>
          <a:p>
            <a:pPr algn="just">
              <a:lnSpc>
                <a:spcPct val="120000"/>
              </a:lnSpc>
              <a:spcBef>
                <a:spcPts val="0"/>
              </a:spcBef>
              <a:buClrTx/>
              <a:buFont typeface="Wingdings" panose="05000000000000000000" pitchFamily="2" charset="2"/>
              <a:buChar char="q"/>
            </a:pPr>
            <a:r>
              <a:rPr lang="en-US" sz="2500" dirty="0">
                <a:solidFill>
                  <a:schemeClr val="tx1"/>
                </a:solidFill>
              </a:rPr>
              <a:t>Instruct the patient to take a hot bath and put on clean clothes, that are washed and ironed</a:t>
            </a:r>
          </a:p>
          <a:p>
            <a:pPr algn="just">
              <a:lnSpc>
                <a:spcPct val="120000"/>
              </a:lnSpc>
              <a:spcBef>
                <a:spcPts val="0"/>
              </a:spcBef>
              <a:buClrTx/>
              <a:buFont typeface="Wingdings" panose="05000000000000000000" pitchFamily="2" charset="2"/>
              <a:buChar char="q"/>
            </a:pPr>
            <a:r>
              <a:rPr lang="en-US" sz="2500" dirty="0">
                <a:solidFill>
                  <a:schemeClr val="tx1"/>
                </a:solidFill>
              </a:rPr>
              <a:t>Apply 25% benzyl benzoate to the affected area for 24hrs, remove by washing, repeat  2-3times.</a:t>
            </a:r>
          </a:p>
          <a:p>
            <a:pPr algn="just">
              <a:lnSpc>
                <a:spcPct val="120000"/>
              </a:lnSpc>
              <a:spcBef>
                <a:spcPts val="0"/>
              </a:spcBef>
              <a:buClrTx/>
              <a:buFont typeface="Wingdings" panose="05000000000000000000" pitchFamily="2" charset="2"/>
              <a:buChar char="q"/>
            </a:pPr>
            <a:r>
              <a:rPr lang="en-US" sz="2500" dirty="0">
                <a:solidFill>
                  <a:schemeClr val="tx1"/>
                </a:solidFill>
              </a:rPr>
              <a:t>Rub 0.1-1% lindane lotion on the affected area , allow to dry and remove by washing after 24 </a:t>
            </a:r>
            <a:r>
              <a:rPr lang="en-US" sz="2500" dirty="0" err="1">
                <a:solidFill>
                  <a:schemeClr val="tx1"/>
                </a:solidFill>
              </a:rPr>
              <a:t>hrs</a:t>
            </a:r>
            <a:r>
              <a:rPr lang="en-US" sz="2500" dirty="0">
                <a:solidFill>
                  <a:schemeClr val="tx1"/>
                </a:solidFill>
              </a:rPr>
              <a:t>, repeat after once per week</a:t>
            </a:r>
          </a:p>
          <a:p>
            <a:pPr algn="just">
              <a:lnSpc>
                <a:spcPct val="120000"/>
              </a:lnSpc>
              <a:spcBef>
                <a:spcPts val="0"/>
              </a:spcBef>
              <a:buClrTx/>
              <a:buFont typeface="Wingdings" panose="05000000000000000000" pitchFamily="2" charset="2"/>
              <a:buChar char="q"/>
            </a:pPr>
            <a:r>
              <a:rPr lang="en-US" sz="2500" dirty="0">
                <a:solidFill>
                  <a:schemeClr val="tx1"/>
                </a:solidFill>
              </a:rPr>
              <a:t>Rub 0.5% malathion lotion on the affected area ,allow to dry ,remove by washing after 7-9 days</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3. Pubic lice</a:t>
            </a:r>
          </a:p>
          <a:p>
            <a:pPr algn="just">
              <a:lnSpc>
                <a:spcPct val="120000"/>
              </a:lnSpc>
              <a:spcBef>
                <a:spcPts val="0"/>
              </a:spcBef>
              <a:buClrTx/>
              <a:buFont typeface="Wingdings" panose="05000000000000000000" pitchFamily="2" charset="2"/>
              <a:buChar char="q"/>
            </a:pPr>
            <a:r>
              <a:rPr lang="en-US" sz="2500" dirty="0">
                <a:solidFill>
                  <a:schemeClr val="tx1"/>
                </a:solidFill>
              </a:rPr>
              <a:t>Malathion 0.5% applied 8-12 </a:t>
            </a:r>
            <a:r>
              <a:rPr lang="en-US" sz="2500" dirty="0" err="1">
                <a:solidFill>
                  <a:schemeClr val="tx1"/>
                </a:solidFill>
              </a:rPr>
              <a:t>hrs</a:t>
            </a:r>
            <a:r>
              <a:rPr lang="en-US" sz="2500" dirty="0">
                <a:solidFill>
                  <a:schemeClr val="tx1"/>
                </a:solidFill>
              </a:rPr>
              <a:t> and washed off in 10 minutes , repeated  after 2weeks</a:t>
            </a:r>
          </a:p>
          <a:p>
            <a:pPr algn="just">
              <a:lnSpc>
                <a:spcPct val="120000"/>
              </a:lnSpc>
              <a:spcBef>
                <a:spcPts val="0"/>
              </a:spcBef>
              <a:buClrTx/>
              <a:buFont typeface="Wingdings" panose="05000000000000000000" pitchFamily="2" charset="2"/>
              <a:buChar char="q"/>
            </a:pPr>
            <a:r>
              <a:rPr lang="en-US" sz="2500" dirty="0">
                <a:solidFill>
                  <a:schemeClr val="tx1"/>
                </a:solidFill>
              </a:rPr>
              <a:t>Ivermectin 250 micro-gram /kg, repeated after 2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08745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regarding cleanliness, this will remove nits and lice</a:t>
            </a:r>
          </a:p>
          <a:p>
            <a:pPr algn="just">
              <a:lnSpc>
                <a:spcPct val="120000"/>
              </a:lnSpc>
              <a:spcBef>
                <a:spcPts val="0"/>
              </a:spcBef>
              <a:buClrTx/>
              <a:buFont typeface="Wingdings" panose="05000000000000000000" pitchFamily="2" charset="2"/>
              <a:buChar char="q"/>
            </a:pPr>
            <a:r>
              <a:rPr lang="en-US" sz="2500" dirty="0">
                <a:solidFill>
                  <a:schemeClr val="tx1"/>
                </a:solidFill>
              </a:rPr>
              <a:t>Case finding by direct inspection of bodies and clothing of schoolchildren and adults living in congested camps</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household contact </a:t>
            </a:r>
          </a:p>
          <a:p>
            <a:pPr algn="just">
              <a:lnSpc>
                <a:spcPct val="120000"/>
              </a:lnSpc>
              <a:spcBef>
                <a:spcPts val="0"/>
              </a:spcBef>
              <a:buClrTx/>
              <a:buFont typeface="Wingdings" panose="05000000000000000000" pitchFamily="2" charset="2"/>
              <a:buChar char="q"/>
            </a:pPr>
            <a:r>
              <a:rPr lang="en-US" sz="2500" dirty="0">
                <a:solidFill>
                  <a:schemeClr val="tx1"/>
                </a:solidFill>
              </a:rPr>
              <a:t>Organising school survey </a:t>
            </a:r>
          </a:p>
          <a:p>
            <a:pPr algn="just">
              <a:lnSpc>
                <a:spcPct val="120000"/>
              </a:lnSpc>
              <a:spcBef>
                <a:spcPts val="0"/>
              </a:spcBef>
              <a:buClrTx/>
              <a:buFont typeface="Wingdings" panose="05000000000000000000" pitchFamily="2" charset="2"/>
              <a:buChar char="q"/>
            </a:pPr>
            <a:r>
              <a:rPr lang="en-US" sz="2500" dirty="0">
                <a:solidFill>
                  <a:schemeClr val="tx1"/>
                </a:solidFill>
              </a:rPr>
              <a:t>Household contacts of children with lice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836053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rgbClr val="0070C0"/>
                </a:solidFill>
              </a:rPr>
              <a:t>3. FUNGAL SKIN INFECTIONS </a:t>
            </a:r>
          </a:p>
          <a:p>
            <a:pPr algn="just">
              <a:lnSpc>
                <a:spcPct val="120000"/>
              </a:lnSpc>
              <a:spcBef>
                <a:spcPts val="0"/>
              </a:spcBef>
              <a:buClrTx/>
              <a:buFont typeface="Wingdings" panose="05000000000000000000" pitchFamily="2" charset="2"/>
              <a:buChar char="q"/>
            </a:pPr>
            <a:r>
              <a:rPr lang="en-US" sz="2800" dirty="0">
                <a:solidFill>
                  <a:schemeClr val="tx1"/>
                </a:solidFill>
              </a:rPr>
              <a:t>Dermatomycosis is a term applied to fungal infection of the skin and mucous membrane</a:t>
            </a:r>
          </a:p>
          <a:p>
            <a:pPr algn="just">
              <a:lnSpc>
                <a:spcPct val="120000"/>
              </a:lnSpc>
              <a:spcBef>
                <a:spcPts val="0"/>
              </a:spcBef>
              <a:buClrTx/>
              <a:buFont typeface="Wingdings" panose="05000000000000000000" pitchFamily="2" charset="2"/>
              <a:buChar char="q"/>
            </a:pPr>
            <a:r>
              <a:rPr lang="en-US" sz="2800" dirty="0">
                <a:solidFill>
                  <a:schemeClr val="tx1"/>
                </a:solidFill>
              </a:rPr>
              <a:t>Fungal skin infections are usually problems of appearance rather than illness </a:t>
            </a:r>
          </a:p>
          <a:p>
            <a:pPr algn="just">
              <a:lnSpc>
                <a:spcPct val="120000"/>
              </a:lnSpc>
              <a:spcBef>
                <a:spcPts val="0"/>
              </a:spcBef>
              <a:buClrTx/>
              <a:buFont typeface="Wingdings" panose="05000000000000000000" pitchFamily="2" charset="2"/>
              <a:buChar char="q"/>
            </a:pPr>
            <a:r>
              <a:rPr lang="en-US" sz="2800" dirty="0">
                <a:solidFill>
                  <a:schemeClr val="tx1"/>
                </a:solidFill>
              </a:rPr>
              <a:t>They are sometimes indicators of immuno-suppression as occurs in AIDS, Cancer, diabetes, and TB.</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b="1" dirty="0">
                <a:solidFill>
                  <a:schemeClr val="tx1"/>
                </a:solidFill>
              </a:rPr>
              <a:t>Fungal skin infection includes:</a:t>
            </a:r>
          </a:p>
          <a:p>
            <a:pPr algn="just">
              <a:lnSpc>
                <a:spcPct val="120000"/>
              </a:lnSpc>
              <a:spcBef>
                <a:spcPts val="0"/>
              </a:spcBef>
              <a:buClrTx/>
              <a:buFont typeface="Wingdings" panose="05000000000000000000" pitchFamily="2" charset="2"/>
              <a:buChar char="q"/>
            </a:pPr>
            <a:r>
              <a:rPr lang="en-US" sz="2800" u="sng" dirty="0">
                <a:solidFill>
                  <a:schemeClr val="tx1"/>
                </a:solidFill>
              </a:rPr>
              <a:t>Tinea capitis- </a:t>
            </a:r>
            <a:r>
              <a:rPr lang="en-US" sz="2800" dirty="0">
                <a:solidFill>
                  <a:schemeClr val="tx1"/>
                </a:solidFill>
              </a:rPr>
              <a:t>ringworm of the scalp</a:t>
            </a:r>
          </a:p>
          <a:p>
            <a:pPr algn="just">
              <a:lnSpc>
                <a:spcPct val="120000"/>
              </a:lnSpc>
              <a:spcBef>
                <a:spcPts val="0"/>
              </a:spcBef>
              <a:buClrTx/>
              <a:buFont typeface="Wingdings" panose="05000000000000000000" pitchFamily="2" charset="2"/>
              <a:buChar char="q"/>
            </a:pPr>
            <a:r>
              <a:rPr lang="en-US" sz="2800" u="sng" dirty="0">
                <a:solidFill>
                  <a:schemeClr val="tx1"/>
                </a:solidFill>
              </a:rPr>
              <a:t>Tinea corporis- </a:t>
            </a:r>
            <a:r>
              <a:rPr lang="en-US" sz="2800" dirty="0">
                <a:solidFill>
                  <a:schemeClr val="tx1"/>
                </a:solidFill>
              </a:rPr>
              <a:t>ringworm of the body</a:t>
            </a:r>
          </a:p>
          <a:p>
            <a:pPr algn="just">
              <a:lnSpc>
                <a:spcPct val="120000"/>
              </a:lnSpc>
              <a:spcBef>
                <a:spcPts val="0"/>
              </a:spcBef>
              <a:buClrTx/>
              <a:buFont typeface="Wingdings" panose="05000000000000000000" pitchFamily="2" charset="2"/>
              <a:buChar char="q"/>
            </a:pPr>
            <a:r>
              <a:rPr lang="en-US" sz="2800" u="sng" dirty="0">
                <a:solidFill>
                  <a:schemeClr val="tx1"/>
                </a:solidFill>
              </a:rPr>
              <a:t>Tinea pedis- </a:t>
            </a:r>
            <a:r>
              <a:rPr lang="en-US" sz="2800" dirty="0">
                <a:solidFill>
                  <a:schemeClr val="tx1"/>
                </a:solidFill>
              </a:rPr>
              <a:t>ringworm of the foot or athletes foot</a:t>
            </a:r>
          </a:p>
          <a:p>
            <a:pPr algn="just">
              <a:lnSpc>
                <a:spcPct val="120000"/>
              </a:lnSpc>
              <a:spcBef>
                <a:spcPts val="0"/>
              </a:spcBef>
              <a:buClrTx/>
              <a:buFont typeface="Wingdings" panose="05000000000000000000" pitchFamily="2" charset="2"/>
              <a:buChar char="q"/>
            </a:pPr>
            <a:r>
              <a:rPr lang="en-US" sz="2800" u="sng" dirty="0">
                <a:solidFill>
                  <a:schemeClr val="tx1"/>
                </a:solidFill>
              </a:rPr>
              <a:t>Tinea </a:t>
            </a:r>
            <a:r>
              <a:rPr lang="en-US" sz="2800" u="sng" dirty="0" err="1">
                <a:solidFill>
                  <a:schemeClr val="tx1"/>
                </a:solidFill>
              </a:rPr>
              <a:t>unguium</a:t>
            </a:r>
            <a:r>
              <a:rPr lang="en-US" sz="2800" u="sng" dirty="0">
                <a:solidFill>
                  <a:schemeClr val="tx1"/>
                </a:solidFill>
              </a:rPr>
              <a:t>- </a:t>
            </a:r>
            <a:r>
              <a:rPr lang="en-US" sz="2800" dirty="0">
                <a:solidFill>
                  <a:schemeClr val="tx1"/>
                </a:solidFill>
              </a:rPr>
              <a:t>ringworm of the nails</a:t>
            </a:r>
          </a:p>
          <a:p>
            <a:pPr algn="just">
              <a:lnSpc>
                <a:spcPct val="120000"/>
              </a:lnSpc>
              <a:spcBef>
                <a:spcPts val="0"/>
              </a:spcBef>
              <a:buClrTx/>
              <a:buFont typeface="Wingdings" panose="05000000000000000000" pitchFamily="2" charset="2"/>
              <a:buChar char="q"/>
            </a:pPr>
            <a:r>
              <a:rPr lang="en-US" sz="2800" u="sng" dirty="0">
                <a:solidFill>
                  <a:schemeClr val="tx1"/>
                </a:solidFill>
              </a:rPr>
              <a:t>Candidiasis</a:t>
            </a:r>
            <a:r>
              <a:rPr lang="en-US" sz="2800" dirty="0">
                <a:solidFill>
                  <a:schemeClr val="tx1"/>
                </a:solidFill>
              </a:rPr>
              <a:t> (thrush, or yeast infection)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924289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All fungi may be spread by direct or indirect contact</a:t>
            </a:r>
          </a:p>
          <a:p>
            <a:pPr algn="just">
              <a:lnSpc>
                <a:spcPct val="120000"/>
              </a:lnSpc>
              <a:spcBef>
                <a:spcPts val="0"/>
              </a:spcBef>
              <a:buClrTx/>
              <a:buFont typeface="Wingdings" panose="05000000000000000000" pitchFamily="2" charset="2"/>
              <a:buChar char="q"/>
            </a:pPr>
            <a:r>
              <a:rPr lang="en-US" sz="2500" dirty="0">
                <a:solidFill>
                  <a:schemeClr val="tx1"/>
                </a:solidFill>
              </a:rPr>
              <a:t>Genital infection may be spread during sexual intercourse.</a:t>
            </a:r>
          </a:p>
          <a:p>
            <a:pPr marL="0" indent="0" algn="just">
              <a:lnSpc>
                <a:spcPct val="120000"/>
              </a:lnSpc>
              <a:spcBef>
                <a:spcPts val="0"/>
              </a:spcBef>
              <a:buClrTx/>
              <a:buNone/>
            </a:pPr>
            <a:r>
              <a:rPr lang="en-US" sz="2500" b="1" dirty="0">
                <a:solidFill>
                  <a:schemeClr val="tx1"/>
                </a:solidFill>
              </a:rPr>
              <a:t>Clinical picture</a:t>
            </a:r>
          </a:p>
          <a:p>
            <a:pPr marL="0" indent="0" algn="just">
              <a:lnSpc>
                <a:spcPct val="120000"/>
              </a:lnSpc>
              <a:spcBef>
                <a:spcPts val="0"/>
              </a:spcBef>
              <a:buClrTx/>
              <a:buNone/>
            </a:pPr>
            <a:r>
              <a:rPr lang="en-US" sz="2500" b="1" u="sng" dirty="0">
                <a:solidFill>
                  <a:schemeClr val="tx1"/>
                </a:solidFill>
              </a:rPr>
              <a:t>Ringworm of the scalp (tinea capitis) </a:t>
            </a:r>
          </a:p>
          <a:p>
            <a:pPr algn="just">
              <a:lnSpc>
                <a:spcPct val="120000"/>
              </a:lnSpc>
              <a:spcBef>
                <a:spcPts val="0"/>
              </a:spcBef>
              <a:buClrTx/>
              <a:buFont typeface="Wingdings" panose="05000000000000000000" pitchFamily="2" charset="2"/>
              <a:buChar char="q"/>
            </a:pPr>
            <a:r>
              <a:rPr lang="en-US" sz="2500" dirty="0">
                <a:solidFill>
                  <a:schemeClr val="tx1"/>
                </a:solidFill>
              </a:rPr>
              <a:t>Begins as a small papule which spread to a larger area</a:t>
            </a:r>
          </a:p>
          <a:p>
            <a:pPr algn="just">
              <a:lnSpc>
                <a:spcPct val="120000"/>
              </a:lnSpc>
              <a:spcBef>
                <a:spcPts val="0"/>
              </a:spcBef>
              <a:buClrTx/>
              <a:buFont typeface="Wingdings" panose="05000000000000000000" pitchFamily="2" charset="2"/>
              <a:buChar char="q"/>
            </a:pPr>
            <a:r>
              <a:rPr lang="en-US" sz="2500" dirty="0">
                <a:solidFill>
                  <a:schemeClr val="tx1"/>
                </a:solidFill>
              </a:rPr>
              <a:t>Hair in the affected skin becomes brittle (weak) and break off easily.</a:t>
            </a:r>
          </a:p>
          <a:p>
            <a:pPr algn="just">
              <a:lnSpc>
                <a:spcPct val="120000"/>
              </a:lnSpc>
              <a:spcBef>
                <a:spcPts val="0"/>
              </a:spcBef>
              <a:buClrTx/>
              <a:buFont typeface="Wingdings" panose="05000000000000000000" pitchFamily="2" charset="2"/>
              <a:buChar char="q"/>
            </a:pPr>
            <a:r>
              <a:rPr lang="en-US" sz="2500" dirty="0">
                <a:solidFill>
                  <a:schemeClr val="tx1"/>
                </a:solidFill>
              </a:rPr>
              <a:t>Occurs mainly in children under 10yrs and disappears after puberty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09836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u="sng" dirty="0">
                <a:solidFill>
                  <a:schemeClr val="tx1"/>
                </a:solidFill>
              </a:rPr>
              <a:t>Ringworm of the body- tinea corporis </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flat, ring shaped spreading lesions</a:t>
            </a:r>
          </a:p>
          <a:p>
            <a:pPr algn="just">
              <a:lnSpc>
                <a:spcPct val="120000"/>
              </a:lnSpc>
              <a:spcBef>
                <a:spcPts val="0"/>
              </a:spcBef>
              <a:buClrTx/>
              <a:buFont typeface="Wingdings" panose="05000000000000000000" pitchFamily="2" charset="2"/>
              <a:buChar char="q"/>
            </a:pPr>
            <a:r>
              <a:rPr lang="en-US" sz="2500" dirty="0">
                <a:solidFill>
                  <a:schemeClr val="tx1"/>
                </a:solidFill>
              </a:rPr>
              <a:t>The lesions are reddish, may be dry and scaly or moist and crusted (thick)</a:t>
            </a:r>
          </a:p>
          <a:p>
            <a:pPr algn="just">
              <a:lnSpc>
                <a:spcPct val="120000"/>
              </a:lnSpc>
              <a:spcBef>
                <a:spcPts val="0"/>
              </a:spcBef>
              <a:buClrTx/>
              <a:buFont typeface="Wingdings" panose="05000000000000000000" pitchFamily="2" charset="2"/>
              <a:buChar char="q"/>
            </a:pPr>
            <a:r>
              <a:rPr lang="en-US" sz="2500" dirty="0">
                <a:solidFill>
                  <a:schemeClr val="tx1"/>
                </a:solidFill>
              </a:rPr>
              <a:t>The central area is clear, leaving apparently normal skin</a:t>
            </a:r>
          </a:p>
          <a:p>
            <a:pPr marL="0" indent="0" algn="just">
              <a:lnSpc>
                <a:spcPct val="120000"/>
              </a:lnSpc>
              <a:spcBef>
                <a:spcPts val="0"/>
              </a:spcBef>
              <a:buClrTx/>
              <a:buNone/>
            </a:pPr>
            <a:r>
              <a:rPr lang="en-US" sz="2500" b="1" u="sng" dirty="0">
                <a:solidFill>
                  <a:schemeClr val="tx1"/>
                </a:solidFill>
              </a:rPr>
              <a:t>Ringworm of the foot or athletes foot (tinea pedis)</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scaling and cracking of the skin between the toes, </a:t>
            </a:r>
          </a:p>
          <a:p>
            <a:pPr marL="0" indent="0" algn="just">
              <a:lnSpc>
                <a:spcPct val="120000"/>
              </a:lnSpc>
              <a:spcBef>
                <a:spcPts val="0"/>
              </a:spcBef>
              <a:buClrTx/>
              <a:buNone/>
            </a:pPr>
            <a:r>
              <a:rPr lang="en-US" sz="2500" b="1" u="sng" dirty="0">
                <a:solidFill>
                  <a:schemeClr val="tx1"/>
                </a:solidFill>
              </a:rPr>
              <a:t>Ringworm of the nails (tinea </a:t>
            </a:r>
            <a:r>
              <a:rPr lang="en-US" sz="2500" b="1" u="sng" dirty="0" err="1">
                <a:solidFill>
                  <a:schemeClr val="tx1"/>
                </a:solidFill>
              </a:rPr>
              <a:t>unguium</a:t>
            </a:r>
            <a:r>
              <a:rPr lang="en-US" sz="2500" b="1" u="sng"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thickening, discoloration and brittleness of one or more nails.</a:t>
            </a:r>
          </a:p>
          <a:p>
            <a:pPr algn="just">
              <a:lnSpc>
                <a:spcPct val="120000"/>
              </a:lnSpc>
              <a:spcBef>
                <a:spcPts val="0"/>
              </a:spcBef>
              <a:buClrTx/>
              <a:buFont typeface="Wingdings" panose="05000000000000000000" pitchFamily="2" charset="2"/>
              <a:buChar char="q"/>
            </a:pPr>
            <a:r>
              <a:rPr lang="en-US" sz="2500" dirty="0">
                <a:solidFill>
                  <a:schemeClr val="tx1"/>
                </a:solidFill>
              </a:rPr>
              <a:t>There is accumulation of material beneath the nail which becomes chalky and disintegrate (break up)</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86924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Candidiasis </a:t>
            </a:r>
          </a:p>
          <a:p>
            <a:pPr algn="just">
              <a:lnSpc>
                <a:spcPct val="120000"/>
              </a:lnSpc>
              <a:spcBef>
                <a:spcPts val="0"/>
              </a:spcBef>
              <a:buClrTx/>
              <a:buFont typeface="Wingdings" panose="05000000000000000000" pitchFamily="2" charset="2"/>
              <a:buChar char="q"/>
            </a:pPr>
            <a:r>
              <a:rPr lang="en-US" sz="2500" dirty="0">
                <a:solidFill>
                  <a:schemeClr val="tx1"/>
                </a:solidFill>
              </a:rPr>
              <a:t>Also known as thrush or yeast infection.</a:t>
            </a:r>
          </a:p>
          <a:p>
            <a:pPr marL="0" indent="0" algn="just">
              <a:lnSpc>
                <a:spcPct val="120000"/>
              </a:lnSpc>
              <a:spcBef>
                <a:spcPts val="0"/>
              </a:spcBef>
              <a:buClrTx/>
              <a:buNone/>
            </a:pPr>
            <a:r>
              <a:rPr lang="en-US" sz="2500" u="sng" dirty="0">
                <a:solidFill>
                  <a:schemeClr val="tx1"/>
                </a:solidFill>
              </a:rPr>
              <a:t>Has four (4) main manifestation</a:t>
            </a:r>
          </a:p>
          <a:p>
            <a:pPr marL="0" indent="0" algn="just">
              <a:lnSpc>
                <a:spcPct val="120000"/>
              </a:lnSpc>
              <a:spcBef>
                <a:spcPts val="0"/>
              </a:spcBef>
              <a:buClrTx/>
              <a:buNone/>
            </a:pPr>
            <a:r>
              <a:rPr lang="en-US" sz="2500" b="1" dirty="0">
                <a:solidFill>
                  <a:schemeClr val="tx1"/>
                </a:solidFill>
              </a:rPr>
              <a:t>1. Oral thrush </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patchy white dots on a red background that appears on the mucous membrane of the mouth.</a:t>
            </a:r>
          </a:p>
          <a:p>
            <a:pPr algn="just">
              <a:lnSpc>
                <a:spcPct val="120000"/>
              </a:lnSpc>
              <a:spcBef>
                <a:spcPts val="0"/>
              </a:spcBef>
              <a:buClrTx/>
              <a:buFont typeface="Wingdings" panose="05000000000000000000" pitchFamily="2" charset="2"/>
              <a:buChar char="q"/>
            </a:pPr>
            <a:r>
              <a:rPr lang="en-US" sz="2500" dirty="0">
                <a:solidFill>
                  <a:schemeClr val="tx1"/>
                </a:solidFill>
              </a:rPr>
              <a:t>Ulcers are rare.</a:t>
            </a:r>
          </a:p>
          <a:p>
            <a:pPr algn="just">
              <a:lnSpc>
                <a:spcPct val="120000"/>
              </a:lnSpc>
              <a:spcBef>
                <a:spcPts val="0"/>
              </a:spcBef>
              <a:buClrTx/>
              <a:buFont typeface="Wingdings" panose="05000000000000000000" pitchFamily="2" charset="2"/>
              <a:buChar char="q"/>
            </a:pPr>
            <a:r>
              <a:rPr lang="en-US" sz="2500" dirty="0">
                <a:solidFill>
                  <a:schemeClr val="tx1"/>
                </a:solidFill>
              </a:rPr>
              <a:t>Its common in AIDS patients, newborns, malnourished children or after antibiotic therapy.</a:t>
            </a:r>
          </a:p>
          <a:p>
            <a:pPr marL="0" indent="0" algn="just">
              <a:lnSpc>
                <a:spcPct val="120000"/>
              </a:lnSpc>
              <a:spcBef>
                <a:spcPts val="0"/>
              </a:spcBef>
              <a:buClrTx/>
              <a:buNone/>
            </a:pPr>
            <a:r>
              <a:rPr lang="en-US" sz="2500" b="1" dirty="0">
                <a:solidFill>
                  <a:schemeClr val="tx1"/>
                </a:solidFill>
              </a:rPr>
              <a:t>2. </a:t>
            </a:r>
            <a:r>
              <a:rPr lang="en-US" sz="2500" b="1" dirty="0" err="1">
                <a:solidFill>
                  <a:schemeClr val="tx1"/>
                </a:solidFill>
              </a:rPr>
              <a:t>Vulvo</a:t>
            </a:r>
            <a:r>
              <a:rPr lang="en-US" sz="2500" b="1" dirty="0">
                <a:solidFill>
                  <a:schemeClr val="tx1"/>
                </a:solidFill>
              </a:rPr>
              <a:t>- vaginitis</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genital itching  and a white thick vaginal discharge</a:t>
            </a:r>
          </a:p>
          <a:p>
            <a:pPr marL="0" indent="0" algn="just">
              <a:lnSpc>
                <a:spcPct val="120000"/>
              </a:lnSpc>
              <a:spcBef>
                <a:spcPts val="0"/>
              </a:spcBef>
              <a:buClrTx/>
              <a:buNone/>
            </a:pPr>
            <a:r>
              <a:rPr lang="en-US" sz="2500" b="1" dirty="0">
                <a:solidFill>
                  <a:schemeClr val="tx1"/>
                </a:solidFill>
              </a:rPr>
              <a:t>3. Balanitis</a:t>
            </a:r>
          </a:p>
          <a:p>
            <a:pPr algn="just">
              <a:lnSpc>
                <a:spcPct val="120000"/>
              </a:lnSpc>
              <a:spcBef>
                <a:spcPts val="0"/>
              </a:spcBef>
              <a:buClrTx/>
              <a:buFont typeface="Wingdings" panose="05000000000000000000" pitchFamily="2" charset="2"/>
              <a:buChar char="q"/>
            </a:pPr>
            <a:r>
              <a:rPr lang="en-US" sz="2500" dirty="0">
                <a:solidFill>
                  <a:schemeClr val="tx1"/>
                </a:solidFill>
              </a:rPr>
              <a:t>Produces itching and redness of the penis ,</a:t>
            </a:r>
          </a:p>
          <a:p>
            <a:pPr algn="just">
              <a:lnSpc>
                <a:spcPct val="120000"/>
              </a:lnSpc>
              <a:spcBef>
                <a:spcPts val="0"/>
              </a:spcBef>
              <a:buClrTx/>
              <a:buFont typeface="Wingdings" panose="05000000000000000000" pitchFamily="2" charset="2"/>
              <a:buChar char="q"/>
            </a:pPr>
            <a:r>
              <a:rPr lang="en-US" sz="2500" dirty="0">
                <a:solidFill>
                  <a:schemeClr val="tx1"/>
                </a:solidFill>
              </a:rPr>
              <a:t>Swelling of the prepuce , and eventually secondary bacterial infection with ulceration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37628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4. Intertrigo </a:t>
            </a:r>
          </a:p>
          <a:p>
            <a:pPr algn="just">
              <a:lnSpc>
                <a:spcPct val="120000"/>
              </a:lnSpc>
              <a:spcBef>
                <a:spcPts val="0"/>
              </a:spcBef>
              <a:buClrTx/>
              <a:buFont typeface="Wingdings" panose="05000000000000000000" pitchFamily="2" charset="2"/>
              <a:buChar char="q"/>
            </a:pPr>
            <a:r>
              <a:rPr lang="en-US" sz="2500" dirty="0">
                <a:solidFill>
                  <a:schemeClr val="tx1"/>
                </a:solidFill>
              </a:rPr>
              <a:t>Occurs in deep body folds e.g. axillae , under the breast or groin.</a:t>
            </a:r>
          </a:p>
          <a:p>
            <a:pPr algn="just">
              <a:lnSpc>
                <a:spcPct val="120000"/>
              </a:lnSpc>
              <a:spcBef>
                <a:spcPts val="0"/>
              </a:spcBef>
              <a:buClrTx/>
              <a:buFont typeface="Wingdings" panose="05000000000000000000" pitchFamily="2" charset="2"/>
              <a:buChar char="q"/>
            </a:pPr>
            <a:r>
              <a:rPr lang="en-US" sz="2500" dirty="0">
                <a:solidFill>
                  <a:schemeClr val="tx1"/>
                </a:solidFill>
              </a:rPr>
              <a:t>The skin is moist and eroded.</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Can be confirmed by laboratory investigation.. specimen collected are: </a:t>
            </a:r>
          </a:p>
          <a:p>
            <a:pPr algn="just">
              <a:lnSpc>
                <a:spcPct val="120000"/>
              </a:lnSpc>
              <a:spcBef>
                <a:spcPts val="0"/>
              </a:spcBef>
              <a:buClrTx/>
              <a:buFont typeface="Wingdings" panose="05000000000000000000" pitchFamily="2" charset="2"/>
              <a:buChar char="q"/>
            </a:pPr>
            <a:r>
              <a:rPr lang="en-US" sz="2500" dirty="0">
                <a:solidFill>
                  <a:schemeClr val="tx1"/>
                </a:solidFill>
              </a:rPr>
              <a:t>Skin scrapings  and pus from the lesions</a:t>
            </a:r>
          </a:p>
          <a:p>
            <a:pPr marL="0" indent="0" algn="just">
              <a:lnSpc>
                <a:spcPct val="120000"/>
              </a:lnSpc>
              <a:spcBef>
                <a:spcPts val="0"/>
              </a:spcBef>
              <a:buClrTx/>
              <a:buNone/>
            </a:pPr>
            <a:r>
              <a:rPr lang="en-US" sz="2500" b="1" dirty="0">
                <a:solidFill>
                  <a:schemeClr val="tx1"/>
                </a:solidFill>
              </a:rPr>
              <a:t>Treatment </a:t>
            </a:r>
          </a:p>
          <a:p>
            <a:pPr marL="0" indent="0" algn="just">
              <a:lnSpc>
                <a:spcPct val="120000"/>
              </a:lnSpc>
              <a:spcBef>
                <a:spcPts val="0"/>
              </a:spcBef>
              <a:buClrTx/>
              <a:buNone/>
            </a:pPr>
            <a:r>
              <a:rPr lang="en-US" sz="2500" u="sng" dirty="0">
                <a:solidFill>
                  <a:schemeClr val="tx1"/>
                </a:solidFill>
              </a:rPr>
              <a:t>Tinea capitis (ringworm of the scalp)</a:t>
            </a:r>
          </a:p>
          <a:p>
            <a:pPr algn="just">
              <a:lnSpc>
                <a:spcPct val="120000"/>
              </a:lnSpc>
              <a:spcBef>
                <a:spcPts val="0"/>
              </a:spcBef>
              <a:buClrTx/>
              <a:buFont typeface="Wingdings" panose="05000000000000000000" pitchFamily="2" charset="2"/>
              <a:buChar char="q"/>
            </a:pPr>
            <a:r>
              <a:rPr lang="en-US" sz="2500" dirty="0" err="1">
                <a:solidFill>
                  <a:schemeClr val="tx1"/>
                </a:solidFill>
              </a:rPr>
              <a:t>Griseofulfin</a:t>
            </a:r>
            <a:r>
              <a:rPr lang="en-US" sz="2500" dirty="0">
                <a:solidFill>
                  <a:schemeClr val="tx1"/>
                </a:solidFill>
              </a:rPr>
              <a:t> is the drug of choice although oral therapy with itraconazole 200mg and terbinafine 250mg are effective alternatives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71778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Oral </a:t>
            </a:r>
            <a:r>
              <a:rPr lang="en-US" sz="2500" dirty="0" err="1">
                <a:solidFill>
                  <a:schemeClr val="tx1"/>
                </a:solidFill>
              </a:rPr>
              <a:t>fluconazal</a:t>
            </a:r>
            <a:r>
              <a:rPr lang="en-US" sz="2500" dirty="0">
                <a:solidFill>
                  <a:schemeClr val="tx1"/>
                </a:solidFill>
              </a:rPr>
              <a:t> seems to have similar efficacy to </a:t>
            </a:r>
            <a:r>
              <a:rPr lang="en-US" sz="2500" dirty="0" err="1">
                <a:solidFill>
                  <a:schemeClr val="tx1"/>
                </a:solidFill>
              </a:rPr>
              <a:t>griseovulvin</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err="1">
                <a:solidFill>
                  <a:schemeClr val="tx1"/>
                </a:solidFill>
              </a:rPr>
              <a:t>Griseovulvin</a:t>
            </a:r>
            <a:r>
              <a:rPr lang="en-US" sz="2500" dirty="0">
                <a:solidFill>
                  <a:schemeClr val="tx1"/>
                </a:solidFill>
              </a:rPr>
              <a:t> is given at a dose of 250mg bd for 6-12 weeks adults</a:t>
            </a:r>
          </a:p>
          <a:p>
            <a:pPr algn="just">
              <a:lnSpc>
                <a:spcPct val="120000"/>
              </a:lnSpc>
              <a:spcBef>
                <a:spcPts val="0"/>
              </a:spcBef>
              <a:buClrTx/>
              <a:buFont typeface="Wingdings" panose="05000000000000000000" pitchFamily="2" charset="2"/>
              <a:buChar char="q"/>
            </a:pPr>
            <a:r>
              <a:rPr lang="en-US" sz="2500" dirty="0">
                <a:solidFill>
                  <a:schemeClr val="tx1"/>
                </a:solidFill>
              </a:rPr>
              <a:t>And for children at 20-25mg/kg body weight for 6-12 weeks</a:t>
            </a:r>
          </a:p>
          <a:p>
            <a:pPr algn="just">
              <a:lnSpc>
                <a:spcPct val="120000"/>
              </a:lnSpc>
              <a:spcBef>
                <a:spcPts val="0"/>
              </a:spcBef>
              <a:buClrTx/>
              <a:buFont typeface="Wingdings" panose="05000000000000000000" pitchFamily="2" charset="2"/>
              <a:buChar char="q"/>
            </a:pPr>
            <a:r>
              <a:rPr lang="en-US" sz="2500" dirty="0">
                <a:solidFill>
                  <a:schemeClr val="tx1"/>
                </a:solidFill>
              </a:rPr>
              <a:t>Plus </a:t>
            </a:r>
            <a:r>
              <a:rPr lang="en-US" sz="2500" dirty="0" err="1">
                <a:solidFill>
                  <a:schemeClr val="tx1"/>
                </a:solidFill>
              </a:rPr>
              <a:t>whitefield</a:t>
            </a:r>
            <a:r>
              <a:rPr lang="en-US" sz="2500" dirty="0">
                <a:solidFill>
                  <a:schemeClr val="tx1"/>
                </a:solidFill>
              </a:rPr>
              <a:t> ointment applied bd for 3-6weeks</a:t>
            </a:r>
          </a:p>
          <a:p>
            <a:pPr marL="0" indent="0" algn="just">
              <a:lnSpc>
                <a:spcPct val="120000"/>
              </a:lnSpc>
              <a:spcBef>
                <a:spcPts val="0"/>
              </a:spcBef>
              <a:buClrTx/>
              <a:buNone/>
            </a:pPr>
            <a:r>
              <a:rPr lang="en-US" sz="2500" u="sng" dirty="0">
                <a:solidFill>
                  <a:schemeClr val="tx1"/>
                </a:solidFill>
              </a:rPr>
              <a:t>Tinea corporis (ringworm of the body)</a:t>
            </a:r>
          </a:p>
          <a:p>
            <a:pPr algn="just">
              <a:lnSpc>
                <a:spcPct val="120000"/>
              </a:lnSpc>
              <a:spcBef>
                <a:spcPts val="0"/>
              </a:spcBef>
              <a:buClrTx/>
              <a:buFont typeface="Wingdings" panose="05000000000000000000" pitchFamily="2" charset="2"/>
              <a:buChar char="q"/>
            </a:pPr>
            <a:r>
              <a:rPr lang="en-US" sz="2500" dirty="0">
                <a:solidFill>
                  <a:schemeClr val="tx1"/>
                </a:solidFill>
              </a:rPr>
              <a:t>Responds well with topical antifungals</a:t>
            </a:r>
          </a:p>
          <a:p>
            <a:pPr algn="just">
              <a:lnSpc>
                <a:spcPct val="120000"/>
              </a:lnSpc>
              <a:spcBef>
                <a:spcPts val="0"/>
              </a:spcBef>
              <a:buClrTx/>
              <a:buFont typeface="Wingdings" panose="05000000000000000000" pitchFamily="2" charset="2"/>
              <a:buChar char="q"/>
            </a:pPr>
            <a:r>
              <a:rPr lang="en-US" sz="2500" dirty="0">
                <a:solidFill>
                  <a:schemeClr val="tx1"/>
                </a:solidFill>
              </a:rPr>
              <a:t>Clotrimazole 1% cream, lotion or solution used bd</a:t>
            </a:r>
          </a:p>
          <a:p>
            <a:pPr algn="just">
              <a:lnSpc>
                <a:spcPct val="120000"/>
              </a:lnSpc>
              <a:spcBef>
                <a:spcPts val="0"/>
              </a:spcBef>
              <a:buClrTx/>
              <a:buFont typeface="Wingdings" panose="05000000000000000000" pitchFamily="2" charset="2"/>
              <a:buChar char="q"/>
            </a:pPr>
            <a:r>
              <a:rPr lang="en-US" sz="2500" dirty="0">
                <a:solidFill>
                  <a:schemeClr val="tx1"/>
                </a:solidFill>
              </a:rPr>
              <a:t>And ketoconazole 2% cream used od</a:t>
            </a:r>
          </a:p>
          <a:p>
            <a:pPr marL="0" indent="0" algn="just">
              <a:lnSpc>
                <a:spcPct val="120000"/>
              </a:lnSpc>
              <a:spcBef>
                <a:spcPts val="0"/>
              </a:spcBef>
              <a:buClrTx/>
              <a:buNone/>
            </a:pPr>
            <a:r>
              <a:rPr lang="en-US" sz="2500" u="sng" dirty="0">
                <a:solidFill>
                  <a:schemeClr val="tx1"/>
                </a:solidFill>
              </a:rPr>
              <a:t>Tinea pedis (ringworm of the foot or athletes foot)</a:t>
            </a:r>
          </a:p>
          <a:p>
            <a:pPr algn="just">
              <a:lnSpc>
                <a:spcPct val="120000"/>
              </a:lnSpc>
              <a:spcBef>
                <a:spcPts val="0"/>
              </a:spcBef>
              <a:buClrTx/>
              <a:buFont typeface="Wingdings" panose="05000000000000000000" pitchFamily="2" charset="2"/>
              <a:buChar char="q"/>
            </a:pPr>
            <a:r>
              <a:rPr lang="en-US" sz="2500" dirty="0">
                <a:solidFill>
                  <a:schemeClr val="tx1"/>
                </a:solidFill>
              </a:rPr>
              <a:t>Topical agents applied for a duration of 4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98593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GB" sz="2800" dirty="0">
                <a:solidFill>
                  <a:schemeClr val="tx1"/>
                </a:solidFill>
              </a:rPr>
              <a:t>Chronic or extensive disease may require oral systemic therapy with </a:t>
            </a:r>
            <a:r>
              <a:rPr lang="en-GB" sz="2800" dirty="0" err="1">
                <a:solidFill>
                  <a:schemeClr val="tx1"/>
                </a:solidFill>
              </a:rPr>
              <a:t>griseovulvin</a:t>
            </a:r>
            <a:r>
              <a:rPr lang="en-GB" sz="2800" dirty="0">
                <a:solidFill>
                  <a:schemeClr val="tx1"/>
                </a:solidFill>
              </a:rPr>
              <a:t> 250-500mg bd, terbinafine 250mg od, itraconazole 200mg od</a:t>
            </a:r>
          </a:p>
          <a:p>
            <a:pPr marL="0" indent="0" algn="just">
              <a:lnSpc>
                <a:spcPct val="120000"/>
              </a:lnSpc>
              <a:spcBef>
                <a:spcPts val="0"/>
              </a:spcBef>
              <a:buClrTx/>
              <a:buNone/>
            </a:pPr>
            <a:r>
              <a:rPr lang="en-US" sz="2800" u="sng" dirty="0">
                <a:solidFill>
                  <a:schemeClr val="tx1"/>
                </a:solidFill>
              </a:rPr>
              <a:t>Tinea </a:t>
            </a:r>
            <a:r>
              <a:rPr lang="en-US" sz="2800" u="sng" dirty="0" err="1">
                <a:solidFill>
                  <a:schemeClr val="tx1"/>
                </a:solidFill>
              </a:rPr>
              <a:t>unguium</a:t>
            </a:r>
            <a:r>
              <a:rPr lang="en-US" sz="2800" u="sng" dirty="0">
                <a:solidFill>
                  <a:schemeClr val="tx1"/>
                </a:solidFill>
              </a:rPr>
              <a:t> (ringworm of the nails)</a:t>
            </a:r>
          </a:p>
          <a:p>
            <a:pPr algn="just">
              <a:lnSpc>
                <a:spcPct val="120000"/>
              </a:lnSpc>
              <a:spcBef>
                <a:spcPts val="0"/>
              </a:spcBef>
              <a:buClrTx/>
              <a:buFont typeface="Wingdings" panose="05000000000000000000" pitchFamily="2" charset="2"/>
              <a:buChar char="q"/>
            </a:pPr>
            <a:r>
              <a:rPr lang="en-US" sz="2800" dirty="0">
                <a:solidFill>
                  <a:schemeClr val="tx1"/>
                </a:solidFill>
              </a:rPr>
              <a:t>Systemic anti-</a:t>
            </a:r>
            <a:r>
              <a:rPr lang="en-US" sz="2800" dirty="0" err="1">
                <a:solidFill>
                  <a:schemeClr val="tx1"/>
                </a:solidFill>
              </a:rPr>
              <a:t>fungals</a:t>
            </a:r>
            <a:r>
              <a:rPr lang="en-US" sz="2800" dirty="0">
                <a:solidFill>
                  <a:schemeClr val="tx1"/>
                </a:solidFill>
              </a:rPr>
              <a:t> are indicated</a:t>
            </a:r>
          </a:p>
          <a:p>
            <a:pPr algn="just">
              <a:lnSpc>
                <a:spcPct val="120000"/>
              </a:lnSpc>
              <a:spcBef>
                <a:spcPts val="0"/>
              </a:spcBef>
              <a:buClrTx/>
              <a:buFont typeface="Wingdings" panose="05000000000000000000" pitchFamily="2" charset="2"/>
              <a:buChar char="q"/>
            </a:pPr>
            <a:r>
              <a:rPr lang="en-US" sz="2800" dirty="0">
                <a:solidFill>
                  <a:schemeClr val="tx1"/>
                </a:solidFill>
              </a:rPr>
              <a:t>Terbinafine and itraconazole have been shown to be the best than other agents</a:t>
            </a:r>
          </a:p>
          <a:p>
            <a:pPr algn="just">
              <a:lnSpc>
                <a:spcPct val="120000"/>
              </a:lnSpc>
              <a:spcBef>
                <a:spcPts val="0"/>
              </a:spcBef>
              <a:buClrTx/>
              <a:buFont typeface="Wingdings" panose="05000000000000000000" pitchFamily="2" charset="2"/>
              <a:buChar char="q"/>
            </a:pPr>
            <a:r>
              <a:rPr lang="en-US" sz="2800" dirty="0">
                <a:solidFill>
                  <a:schemeClr val="tx1"/>
                </a:solidFill>
              </a:rPr>
              <a:t>Terbinafine is given at dose of 250mg od for 6 weeks for fingernails infections and for 12 weeks for toenails infections</a:t>
            </a:r>
          </a:p>
          <a:p>
            <a:pPr algn="just">
              <a:lnSpc>
                <a:spcPct val="120000"/>
              </a:lnSpc>
              <a:spcBef>
                <a:spcPts val="0"/>
              </a:spcBef>
              <a:buClrTx/>
              <a:buFont typeface="Wingdings" panose="05000000000000000000" pitchFamily="2" charset="2"/>
              <a:buChar char="q"/>
            </a:pPr>
            <a:r>
              <a:rPr lang="en-US" sz="2800" dirty="0">
                <a:solidFill>
                  <a:schemeClr val="tx1"/>
                </a:solidFill>
              </a:rPr>
              <a:t>Itraconazole can be given at a dose of 200mg same way with terbinafine</a:t>
            </a:r>
          </a:p>
          <a:p>
            <a:pPr marL="0" indent="0" algn="just">
              <a:lnSpc>
                <a:spcPct val="120000"/>
              </a:lnSpc>
              <a:spcBef>
                <a:spcPts val="0"/>
              </a:spcBef>
              <a:buClrTx/>
              <a:buNone/>
            </a:pPr>
            <a:r>
              <a:rPr lang="en-US" sz="2800" u="sng" dirty="0">
                <a:solidFill>
                  <a:schemeClr val="tx1"/>
                </a:solidFill>
              </a:rPr>
              <a:t>Candidiasis </a:t>
            </a:r>
          </a:p>
          <a:p>
            <a:pPr algn="just">
              <a:lnSpc>
                <a:spcPct val="120000"/>
              </a:lnSpc>
              <a:spcBef>
                <a:spcPts val="0"/>
              </a:spcBef>
              <a:buClrTx/>
              <a:buFont typeface="Wingdings" panose="05000000000000000000" pitchFamily="2" charset="2"/>
              <a:buChar char="q"/>
            </a:pPr>
            <a:r>
              <a:rPr lang="en-US" sz="2800" dirty="0">
                <a:solidFill>
                  <a:schemeClr val="tx1"/>
                </a:solidFill>
              </a:rPr>
              <a:t>Topical or systemic azole agents are the drug choice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63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acquire knowledge and applications of epidemiological approaches in the management, prevention and control of communicable and non-communicable diseases.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490329" y="1987550"/>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7" name="TextBox 8"/>
          <p:cNvSpPr txBox="1">
            <a:spLocks noChangeArrowheads="1"/>
          </p:cNvSpPr>
          <p:nvPr/>
        </p:nvSpPr>
        <p:spPr bwMode="auto">
          <a:xfrm>
            <a:off x="998538" y="2078038"/>
            <a:ext cx="2197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endemic</a:t>
            </a:r>
          </a:p>
        </p:txBody>
      </p:sp>
      <p:sp>
        <p:nvSpPr>
          <p:cNvPr id="28678" name="TextBox 13"/>
          <p:cNvSpPr txBox="1">
            <a:spLocks noChangeArrowheads="1"/>
          </p:cNvSpPr>
          <p:nvPr/>
        </p:nvSpPr>
        <p:spPr bwMode="auto">
          <a:xfrm>
            <a:off x="6180138" y="2073275"/>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C. epidemic</a:t>
            </a:r>
          </a:p>
        </p:txBody>
      </p:sp>
      <p:sp>
        <p:nvSpPr>
          <p:cNvPr id="28679" name="TextBox 14"/>
          <p:cNvSpPr txBox="1">
            <a:spLocks noChangeArrowheads="1"/>
          </p:cNvSpPr>
          <p:nvPr/>
        </p:nvSpPr>
        <p:spPr bwMode="auto">
          <a:xfrm>
            <a:off x="3513138" y="2073275"/>
            <a:ext cx="2303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pandemic</a:t>
            </a:r>
          </a:p>
        </p:txBody>
      </p:sp>
      <p:cxnSp>
        <p:nvCxnSpPr>
          <p:cNvPr id="16" name="Straight Connector 15"/>
          <p:cNvCxnSpPr/>
          <p:nvPr/>
        </p:nvCxnSpPr>
        <p:spPr>
          <a:xfrm>
            <a:off x="558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8681" name="TextBox 6"/>
          <p:cNvSpPr txBox="1">
            <a:spLocks noChangeArrowheads="1"/>
          </p:cNvSpPr>
          <p:nvPr/>
        </p:nvSpPr>
        <p:spPr bwMode="auto">
          <a:xfrm>
            <a:off x="2654300" y="5289550"/>
            <a:ext cx="588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200">
                <a:solidFill>
                  <a:srgbClr val="0039A6"/>
                </a:solidFill>
                <a:latin typeface="Century Gothic" pitchFamily="34" charset="0"/>
              </a:rPr>
              <a:t>3.	HIV/AIDS is one of the worst global diseases in history. It is a/an _________.</a:t>
            </a:r>
          </a:p>
        </p:txBody>
      </p:sp>
      <p:cxnSp>
        <p:nvCxnSpPr>
          <p:cNvPr id="20" name="Straight Connector 19"/>
          <p:cNvCxnSpPr/>
          <p:nvPr/>
        </p:nvCxnSpPr>
        <p:spPr bwMode="auto">
          <a:xfrm>
            <a:off x="609600" y="56705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71" name="TextBox 21"/>
          <p:cNvSpPr txBox="1">
            <a:spLocks noChangeArrowheads="1"/>
          </p:cNvSpPr>
          <p:nvPr/>
        </p:nvSpPr>
        <p:spPr bwMode="auto">
          <a:xfrm>
            <a:off x="544513" y="5176838"/>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cxnSp>
        <p:nvCxnSpPr>
          <p:cNvPr id="17" name="Straight Connector 16"/>
          <p:cNvCxnSpPr/>
          <p:nvPr/>
        </p:nvCxnSpPr>
        <p:spPr bwMode="auto">
          <a:xfrm>
            <a:off x="609600" y="3309938"/>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9" name="TextBox 26"/>
          <p:cNvSpPr txBox="1">
            <a:spLocks noChangeArrowheads="1"/>
          </p:cNvSpPr>
          <p:nvPr/>
        </p:nvSpPr>
        <p:spPr bwMode="auto">
          <a:xfrm>
            <a:off x="577850" y="2868613"/>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cxnSp>
        <p:nvCxnSpPr>
          <p:cNvPr id="19" name="Straight Connector 18"/>
          <p:cNvCxnSpPr/>
          <p:nvPr/>
        </p:nvCxnSpPr>
        <p:spPr bwMode="auto">
          <a:xfrm>
            <a:off x="609600" y="44894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7" name="TextBox 27"/>
          <p:cNvSpPr txBox="1">
            <a:spLocks noChangeArrowheads="1"/>
          </p:cNvSpPr>
          <p:nvPr/>
        </p:nvSpPr>
        <p:spPr bwMode="auto">
          <a:xfrm>
            <a:off x="582613" y="3962400"/>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sp>
        <p:nvSpPr>
          <p:cNvPr id="28688" name="Rectangle 4"/>
          <p:cNvSpPr>
            <a:spLocks noChangeArrowheads="1"/>
          </p:cNvSpPr>
          <p:nvPr/>
        </p:nvSpPr>
        <p:spPr bwMode="auto">
          <a:xfrm>
            <a:off x="2698750" y="2921000"/>
            <a:ext cx="5943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a:solidFill>
                  <a:srgbClr val="0039A6"/>
                </a:solidFill>
                <a:latin typeface="Century Gothic" pitchFamily="34" charset="0"/>
              </a:rPr>
              <a:t>Malaria is present in Africa at all times because of the presence of infected mosquitoes. Malaria is _____ in Africa.</a:t>
            </a:r>
          </a:p>
        </p:txBody>
      </p:sp>
      <p:sp>
        <p:nvSpPr>
          <p:cNvPr id="28689" name="Rectangle 20"/>
          <p:cNvSpPr>
            <a:spLocks noChangeArrowheads="1"/>
          </p:cNvSpPr>
          <p:nvPr/>
        </p:nvSpPr>
        <p:spPr bwMode="auto">
          <a:xfrm>
            <a:off x="2667000" y="4068763"/>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9A6"/>
                </a:solidFill>
                <a:latin typeface="Century Gothic" pitchFamily="34" charset="0"/>
              </a:rPr>
              <a:t>2.	The Ebola virus in parts of Africa is in excess of what is expected for this region. This virus is a/an ________.</a:t>
            </a:r>
          </a:p>
        </p:txBody>
      </p:sp>
      <p:sp>
        <p:nvSpPr>
          <p:cNvPr id="28690" name="Rectangle 20"/>
          <p:cNvSpPr>
            <a:spLocks noChangeArrowheads="1"/>
          </p:cNvSpPr>
          <p:nvPr/>
        </p:nvSpPr>
        <p:spPr bwMode="auto">
          <a:xfrm>
            <a:off x="425450" y="1295400"/>
            <a:ext cx="826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term with the correct example.</a:t>
            </a:r>
            <a:endParaRPr lang="en-US" altLang="en-US" sz="2400" b="1">
              <a:solidFill>
                <a:srgbClr val="003AA6"/>
              </a:solidFill>
              <a:latin typeface="Century Gothic" pitchFamily="34" charset="0"/>
            </a:endParaRPr>
          </a:p>
        </p:txBody>
      </p:sp>
      <p:sp>
        <p:nvSpPr>
          <p:cNvPr id="28691"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8692"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F1E020D-4BDD-4B17-91F3-36701A196AF7}" type="slidenum">
              <a:rPr lang="en-US" altLang="en-US" sz="1400">
                <a:solidFill>
                  <a:srgbClr val="0039A6"/>
                </a:solidFill>
                <a:latin typeface="Myriad Web Pro" charset="0"/>
              </a:rPr>
              <a:pPr algn="r" eaLnBrk="1" hangingPunct="1">
                <a:spcBef>
                  <a:spcPct val="0"/>
                </a:spcBef>
                <a:buFontTx/>
                <a:buNone/>
              </a:pPr>
              <a:t>20</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219788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69" grpId="0"/>
      <p:bldP spid="2766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u="sng" dirty="0">
                <a:solidFill>
                  <a:schemeClr val="tx1"/>
                </a:solidFill>
              </a:rPr>
              <a:t>For oral candidiasis</a:t>
            </a:r>
          </a:p>
          <a:p>
            <a:pPr algn="just">
              <a:lnSpc>
                <a:spcPct val="120000"/>
              </a:lnSpc>
              <a:spcBef>
                <a:spcPts val="0"/>
              </a:spcBef>
              <a:buClrTx/>
              <a:buFont typeface="Wingdings" panose="05000000000000000000" pitchFamily="2" charset="2"/>
              <a:buChar char="q"/>
            </a:pPr>
            <a:r>
              <a:rPr lang="en-US" sz="2500" dirty="0">
                <a:solidFill>
                  <a:schemeClr val="tx1"/>
                </a:solidFill>
              </a:rPr>
              <a:t> Nystatin suspension may be effective at a dose of 100,000 -200,000 IU 6hrly for 2-4 weeks</a:t>
            </a:r>
          </a:p>
          <a:p>
            <a:pPr marL="0" indent="0" algn="just">
              <a:lnSpc>
                <a:spcPct val="120000"/>
              </a:lnSpc>
              <a:spcBef>
                <a:spcPts val="0"/>
              </a:spcBef>
              <a:buClrTx/>
              <a:buNone/>
            </a:pPr>
            <a:r>
              <a:rPr lang="en-US" sz="2500" u="sng" dirty="0">
                <a:solidFill>
                  <a:schemeClr val="tx1"/>
                </a:solidFill>
              </a:rPr>
              <a:t>Vaginal candidiasis </a:t>
            </a:r>
          </a:p>
          <a:p>
            <a:pPr algn="just">
              <a:lnSpc>
                <a:spcPct val="120000"/>
              </a:lnSpc>
              <a:spcBef>
                <a:spcPts val="0"/>
              </a:spcBef>
              <a:buClrTx/>
              <a:buFont typeface="Wingdings" panose="05000000000000000000" pitchFamily="2" charset="2"/>
              <a:buChar char="q"/>
            </a:pPr>
            <a:r>
              <a:rPr lang="en-US" sz="2500" dirty="0">
                <a:solidFill>
                  <a:schemeClr val="tx1"/>
                </a:solidFill>
              </a:rPr>
              <a:t>Single dose of fluconazole 150mg or clotrimazole pessaries inserted every night for 6days </a:t>
            </a:r>
          </a:p>
          <a:p>
            <a:pPr marL="0" indent="0" algn="just">
              <a:lnSpc>
                <a:spcPct val="120000"/>
              </a:lnSpc>
              <a:spcBef>
                <a:spcPts val="0"/>
              </a:spcBef>
              <a:buClrTx/>
              <a:buNone/>
            </a:pPr>
            <a:r>
              <a:rPr lang="en-US" sz="2500" u="sng" dirty="0">
                <a:solidFill>
                  <a:schemeClr val="tx1"/>
                </a:solidFill>
              </a:rPr>
              <a:t>For AIDS patients, </a:t>
            </a:r>
          </a:p>
          <a:p>
            <a:pPr algn="just">
              <a:lnSpc>
                <a:spcPct val="120000"/>
              </a:lnSpc>
              <a:spcBef>
                <a:spcPts val="0"/>
              </a:spcBef>
              <a:buClrTx/>
              <a:buFont typeface="Wingdings" panose="05000000000000000000" pitchFamily="2" charset="2"/>
              <a:buChar char="q"/>
            </a:pPr>
            <a:r>
              <a:rPr lang="en-US" sz="2500" dirty="0">
                <a:solidFill>
                  <a:schemeClr val="tx1"/>
                </a:solidFill>
              </a:rPr>
              <a:t>Fluconazole 100-200mgdaily or</a:t>
            </a:r>
          </a:p>
          <a:p>
            <a:pPr algn="just">
              <a:lnSpc>
                <a:spcPct val="120000"/>
              </a:lnSpc>
              <a:spcBef>
                <a:spcPts val="0"/>
              </a:spcBef>
              <a:buClrTx/>
              <a:buFont typeface="Wingdings" panose="05000000000000000000" pitchFamily="2" charset="2"/>
              <a:buChar char="q"/>
            </a:pPr>
            <a:r>
              <a:rPr lang="en-US" sz="2500" dirty="0">
                <a:solidFill>
                  <a:schemeClr val="tx1"/>
                </a:solidFill>
              </a:rPr>
              <a:t>Ketoconazole 200-400 mg daily for 2weeks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501930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General personal hygiene and treatment of </a:t>
            </a:r>
            <a:r>
              <a:rPr lang="en-US" sz="3200" dirty="0" err="1">
                <a:solidFill>
                  <a:schemeClr val="tx1"/>
                </a:solidFill>
              </a:rPr>
              <a:t>indivuduals</a:t>
            </a:r>
            <a:endParaRPr lang="en-US" sz="3200" dirty="0">
              <a:solidFill>
                <a:schemeClr val="tx1"/>
              </a:solidFill>
            </a:endParaRPr>
          </a:p>
          <a:p>
            <a:pPr algn="just">
              <a:lnSpc>
                <a:spcPct val="120000"/>
              </a:lnSpc>
              <a:spcBef>
                <a:spcPts val="0"/>
              </a:spcBef>
              <a:buClrTx/>
              <a:buFont typeface="Wingdings" panose="05000000000000000000" pitchFamily="2" charset="2"/>
              <a:buChar char="q"/>
            </a:pPr>
            <a:r>
              <a:rPr lang="en-US" sz="3200" dirty="0">
                <a:solidFill>
                  <a:schemeClr val="tx1"/>
                </a:solidFill>
              </a:rPr>
              <a:t>Mass school treatment may be rewarding</a:t>
            </a:r>
          </a:p>
          <a:p>
            <a:pPr algn="just">
              <a:lnSpc>
                <a:spcPct val="120000"/>
              </a:lnSpc>
              <a:spcBef>
                <a:spcPts val="0"/>
              </a:spcBef>
              <a:buClrTx/>
              <a:buFont typeface="Wingdings" panose="05000000000000000000" pitchFamily="2" charset="2"/>
              <a:buChar char="q"/>
            </a:pPr>
            <a:r>
              <a:rPr lang="en-US" sz="3200" dirty="0">
                <a:solidFill>
                  <a:schemeClr val="tx1"/>
                </a:solidFill>
              </a:rPr>
              <a:t>Oral thrush of the newborn can be prevented by treating maternal </a:t>
            </a:r>
            <a:r>
              <a:rPr lang="en-US" sz="3200" dirty="0" err="1">
                <a:solidFill>
                  <a:schemeClr val="tx1"/>
                </a:solidFill>
              </a:rPr>
              <a:t>vulvo</a:t>
            </a:r>
            <a:r>
              <a:rPr lang="en-US" sz="3200" dirty="0">
                <a:solidFill>
                  <a:schemeClr val="tx1"/>
                </a:solidFill>
              </a:rPr>
              <a:t> vaginitis in the 3rd trimester of pregnancy.</a:t>
            </a:r>
          </a:p>
          <a:p>
            <a:pPr algn="just">
              <a:lnSpc>
                <a:spcPct val="120000"/>
              </a:lnSpc>
              <a:spcBef>
                <a:spcPts val="0"/>
              </a:spcBef>
              <a:buClrTx/>
              <a:buFont typeface="Wingdings" panose="05000000000000000000" pitchFamily="2" charset="2"/>
              <a:buChar char="q"/>
            </a:pPr>
            <a:r>
              <a:rPr lang="en-US" sz="3200" dirty="0">
                <a:solidFill>
                  <a:schemeClr val="tx1"/>
                </a:solidFill>
              </a:rPr>
              <a:t>Refer all skin diseases of uncertain (not sure)</a:t>
            </a:r>
          </a:p>
          <a:p>
            <a:pPr algn="just">
              <a:lnSpc>
                <a:spcPct val="120000"/>
              </a:lnSpc>
              <a:spcBef>
                <a:spcPts val="0"/>
              </a:spcBef>
              <a:buClrTx/>
              <a:buFont typeface="Wingdings" panose="05000000000000000000" pitchFamily="2" charset="2"/>
              <a:buChar char="q"/>
            </a:pPr>
            <a:r>
              <a:rPr lang="en-US" sz="3200" dirty="0">
                <a:solidFill>
                  <a:schemeClr val="tx1"/>
                </a:solidFill>
              </a:rPr>
              <a:t>Diagnosis for investigation but treat fungal infection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554485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DISEASES CAUSED BY FAECAL – ORAL CONTAMINATION</a:t>
            </a:r>
          </a:p>
          <a:p>
            <a:pPr algn="just">
              <a:lnSpc>
                <a:spcPct val="120000"/>
              </a:lnSpc>
              <a:spcBef>
                <a:spcPts val="0"/>
              </a:spcBef>
              <a:buClrTx/>
              <a:buFont typeface="Wingdings" panose="05000000000000000000" pitchFamily="2" charset="2"/>
              <a:buChar char="q"/>
            </a:pPr>
            <a:r>
              <a:rPr lang="en-GB" sz="2500" dirty="0">
                <a:solidFill>
                  <a:schemeClr val="tx1"/>
                </a:solidFill>
              </a:rPr>
              <a:t>Acute gastro-enteritis, </a:t>
            </a:r>
          </a:p>
          <a:p>
            <a:pPr algn="just">
              <a:lnSpc>
                <a:spcPct val="120000"/>
              </a:lnSpc>
              <a:spcBef>
                <a:spcPts val="0"/>
              </a:spcBef>
              <a:buClrTx/>
              <a:buFont typeface="Wingdings" panose="05000000000000000000" pitchFamily="2" charset="2"/>
              <a:buChar char="q"/>
            </a:pPr>
            <a:r>
              <a:rPr lang="en-GB" sz="2500" dirty="0">
                <a:solidFill>
                  <a:schemeClr val="tx1"/>
                </a:solidFill>
              </a:rPr>
              <a:t>Bacillary dysentery, </a:t>
            </a:r>
          </a:p>
          <a:p>
            <a:pPr algn="just">
              <a:lnSpc>
                <a:spcPct val="120000"/>
              </a:lnSpc>
              <a:spcBef>
                <a:spcPts val="0"/>
              </a:spcBef>
              <a:buClrTx/>
              <a:buFont typeface="Wingdings" panose="05000000000000000000" pitchFamily="2" charset="2"/>
              <a:buChar char="q"/>
            </a:pPr>
            <a:r>
              <a:rPr lang="en-GB" sz="2500" dirty="0">
                <a:solidFill>
                  <a:schemeClr val="tx1"/>
                </a:solidFill>
              </a:rPr>
              <a:t>Campylobacter </a:t>
            </a:r>
            <a:r>
              <a:rPr lang="en-GB" sz="2500" dirty="0" err="1">
                <a:solidFill>
                  <a:schemeClr val="tx1"/>
                </a:solidFill>
              </a:rPr>
              <a:t>jejuni</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GB" sz="2500" dirty="0" err="1">
                <a:solidFill>
                  <a:schemeClr val="tx1"/>
                </a:solidFill>
              </a:rPr>
              <a:t>Giadiasis</a:t>
            </a:r>
            <a:r>
              <a:rPr lang="en-GB" sz="2500" dirty="0">
                <a:solidFill>
                  <a:schemeClr val="tx1"/>
                </a:solidFill>
              </a:rPr>
              <a:t>, amoebiasis, </a:t>
            </a:r>
          </a:p>
          <a:p>
            <a:pPr algn="just">
              <a:lnSpc>
                <a:spcPct val="120000"/>
              </a:lnSpc>
              <a:spcBef>
                <a:spcPts val="0"/>
              </a:spcBef>
              <a:buClrTx/>
              <a:buFont typeface="Wingdings" panose="05000000000000000000" pitchFamily="2" charset="2"/>
              <a:buChar char="q"/>
            </a:pPr>
            <a:r>
              <a:rPr lang="en-GB" sz="2500" dirty="0">
                <a:solidFill>
                  <a:schemeClr val="tx1"/>
                </a:solidFill>
              </a:rPr>
              <a:t>Cholera, enteric fevers, </a:t>
            </a:r>
          </a:p>
          <a:p>
            <a:pPr algn="just">
              <a:lnSpc>
                <a:spcPct val="120000"/>
              </a:lnSpc>
              <a:spcBef>
                <a:spcPts val="0"/>
              </a:spcBef>
              <a:buClrTx/>
              <a:buFont typeface="Wingdings" panose="05000000000000000000" pitchFamily="2" charset="2"/>
              <a:buChar char="q"/>
            </a:pPr>
            <a:r>
              <a:rPr lang="en-GB" sz="2500" dirty="0">
                <a:solidFill>
                  <a:schemeClr val="tx1"/>
                </a:solidFill>
              </a:rPr>
              <a:t>Food poisoning, </a:t>
            </a:r>
          </a:p>
          <a:p>
            <a:pPr algn="just">
              <a:lnSpc>
                <a:spcPct val="120000"/>
              </a:lnSpc>
              <a:spcBef>
                <a:spcPts val="0"/>
              </a:spcBef>
              <a:buClrTx/>
              <a:buFont typeface="Wingdings" panose="05000000000000000000" pitchFamily="2" charset="2"/>
              <a:buChar char="q"/>
            </a:pPr>
            <a:r>
              <a:rPr lang="en-GB"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Viral hepatitis</a:t>
            </a:r>
          </a:p>
          <a:p>
            <a:pPr marL="0" indent="0" algn="just">
              <a:lnSpc>
                <a:spcPct val="120000"/>
              </a:lnSpc>
              <a:spcBef>
                <a:spcPts val="0"/>
              </a:spcBef>
              <a:buClrTx/>
              <a:buNone/>
            </a:pPr>
            <a:r>
              <a:rPr lang="en-GB"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Causative organisms of the diseases in this group are excreted in the infected stools of infected person.</a:t>
            </a:r>
          </a:p>
          <a:p>
            <a:pPr algn="just">
              <a:lnSpc>
                <a:spcPct val="120000"/>
              </a:lnSpc>
              <a:spcBef>
                <a:spcPts val="0"/>
              </a:spcBef>
              <a:buClrTx/>
              <a:buFont typeface="Wingdings" panose="05000000000000000000" pitchFamily="2" charset="2"/>
              <a:buChar char="q"/>
            </a:pPr>
            <a:r>
              <a:rPr lang="en-US" sz="2500" dirty="0">
                <a:solidFill>
                  <a:schemeClr val="tx1"/>
                </a:solidFill>
              </a:rPr>
              <a:t>Portal entry of these organisms is the mouth</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73767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Therefore the organism has to pass through the environment from the faeces of an infected person to the gastro-intestinal tract of a susceptible person. ‘’This is known as </a:t>
            </a:r>
            <a:r>
              <a:rPr lang="en-US" sz="2500" dirty="0" err="1">
                <a:solidFill>
                  <a:schemeClr val="tx1"/>
                </a:solidFill>
              </a:rPr>
              <a:t>faecal</a:t>
            </a:r>
            <a:r>
              <a:rPr lang="en-US" sz="2500" dirty="0">
                <a:solidFill>
                  <a:schemeClr val="tx1"/>
                </a:solidFill>
              </a:rPr>
              <a:t> oral transmission route’’.</a:t>
            </a:r>
          </a:p>
          <a:p>
            <a:pPr marL="0" indent="0" algn="just">
              <a:lnSpc>
                <a:spcPct val="120000"/>
              </a:lnSpc>
              <a:spcBef>
                <a:spcPts val="0"/>
              </a:spcBef>
              <a:buClrTx/>
              <a:buNone/>
            </a:pPr>
            <a:r>
              <a:rPr lang="en-US" sz="2500" dirty="0">
                <a:solidFill>
                  <a:schemeClr val="tx1"/>
                </a:solidFill>
              </a:rPr>
              <a:t>Faecal oral transmission occurs through:</a:t>
            </a:r>
          </a:p>
          <a:p>
            <a:pPr algn="just">
              <a:lnSpc>
                <a:spcPct val="120000"/>
              </a:lnSpc>
              <a:spcBef>
                <a:spcPts val="0"/>
              </a:spcBef>
              <a:buClrTx/>
              <a:buFont typeface="Wingdings" panose="05000000000000000000" pitchFamily="2" charset="2"/>
              <a:buChar char="q"/>
            </a:pPr>
            <a:r>
              <a:rPr lang="en-US" sz="2500" dirty="0">
                <a:solidFill>
                  <a:schemeClr val="tx1"/>
                </a:solidFill>
              </a:rPr>
              <a:t>In apparent </a:t>
            </a:r>
            <a:r>
              <a:rPr lang="en-US" sz="2500" dirty="0" err="1">
                <a:solidFill>
                  <a:schemeClr val="tx1"/>
                </a:solidFill>
              </a:rPr>
              <a:t>faecal</a:t>
            </a:r>
            <a:r>
              <a:rPr lang="en-US" sz="2500" dirty="0">
                <a:solidFill>
                  <a:schemeClr val="tx1"/>
                </a:solidFill>
              </a:rPr>
              <a:t> contamination of food, water, and hands</a:t>
            </a:r>
          </a:p>
          <a:p>
            <a:pPr algn="just">
              <a:lnSpc>
                <a:spcPct val="120000"/>
              </a:lnSpc>
              <a:spcBef>
                <a:spcPts val="0"/>
              </a:spcBef>
              <a:buClrTx/>
              <a:buFont typeface="Wingdings" panose="05000000000000000000" pitchFamily="2" charset="2"/>
              <a:buChar char="q"/>
            </a:pPr>
            <a:r>
              <a:rPr lang="en-US" sz="2500" dirty="0">
                <a:solidFill>
                  <a:schemeClr val="tx1"/>
                </a:solidFill>
              </a:rPr>
              <a:t>Very small quantities of faeces can carry enough organisms to establish infection.</a:t>
            </a:r>
          </a:p>
          <a:p>
            <a:pPr algn="just">
              <a:lnSpc>
                <a:spcPct val="120000"/>
              </a:lnSpc>
              <a:spcBef>
                <a:spcPts val="0"/>
              </a:spcBef>
              <a:buClrTx/>
              <a:buFont typeface="Wingdings" panose="05000000000000000000" pitchFamily="2" charset="2"/>
              <a:buChar char="q"/>
            </a:pPr>
            <a:r>
              <a:rPr lang="en-US" sz="2500" dirty="0">
                <a:solidFill>
                  <a:schemeClr val="tx1"/>
                </a:solidFill>
              </a:rPr>
              <a:t>Sparkling clear water may be dangerously polluted</a:t>
            </a:r>
          </a:p>
          <a:p>
            <a:pPr algn="just">
              <a:lnSpc>
                <a:spcPct val="120000"/>
              </a:lnSpc>
              <a:spcBef>
                <a:spcPts val="0"/>
              </a:spcBef>
              <a:buClrTx/>
              <a:buFont typeface="Wingdings" panose="05000000000000000000" pitchFamily="2" charset="2"/>
              <a:buChar char="q"/>
            </a:pPr>
            <a:r>
              <a:rPr lang="en-US" sz="2500" dirty="0">
                <a:solidFill>
                  <a:schemeClr val="tx1"/>
                </a:solidFill>
              </a:rPr>
              <a:t>Hands that appear clear may carry and transmit enough micro-organisms to spread disease </a:t>
            </a:r>
          </a:p>
          <a:p>
            <a:pPr algn="just">
              <a:lnSpc>
                <a:spcPct val="120000"/>
              </a:lnSpc>
              <a:spcBef>
                <a:spcPts val="0"/>
              </a:spcBef>
              <a:buClrTx/>
              <a:buFont typeface="Wingdings" panose="05000000000000000000" pitchFamily="2" charset="2"/>
              <a:buChar char="q"/>
            </a:pPr>
            <a:r>
              <a:rPr lang="en-US" sz="2500" dirty="0">
                <a:solidFill>
                  <a:schemeClr val="tx1"/>
                </a:solidFill>
              </a:rPr>
              <a:t>Contaminated food may smell, look, and taste normal and yet </a:t>
            </a:r>
            <a:r>
              <a:rPr lang="en-US" sz="2500" dirty="0" err="1">
                <a:solidFill>
                  <a:schemeClr val="tx1"/>
                </a:solidFill>
              </a:rPr>
              <a:t>harbour</a:t>
            </a:r>
            <a:r>
              <a:rPr lang="en-US" sz="2500" dirty="0">
                <a:solidFill>
                  <a:schemeClr val="tx1"/>
                </a:solidFill>
              </a:rPr>
              <a:t> pathogenic organisms.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21346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Stool are examined under the microscope  using direct saline preparation, dark field microscopy, concentration methods and modified </a:t>
            </a:r>
            <a:r>
              <a:rPr lang="en-US" sz="2500" dirty="0" err="1">
                <a:solidFill>
                  <a:schemeClr val="tx1"/>
                </a:solidFill>
              </a:rPr>
              <a:t>ziehl</a:t>
            </a:r>
            <a:r>
              <a:rPr lang="en-US" sz="2500" dirty="0">
                <a:solidFill>
                  <a:schemeClr val="tx1"/>
                </a:solidFill>
              </a:rPr>
              <a:t>-Nielsen staining.</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stool in acute watery diarrhoea is usually not helpful unless cholera is suspected</a:t>
            </a:r>
          </a:p>
          <a:p>
            <a:pPr algn="just">
              <a:lnSpc>
                <a:spcPct val="120000"/>
              </a:lnSpc>
              <a:spcBef>
                <a:spcPts val="0"/>
              </a:spcBef>
              <a:buClrTx/>
              <a:buFont typeface="Wingdings" panose="05000000000000000000" pitchFamily="2" charset="2"/>
              <a:buChar char="q"/>
            </a:pPr>
            <a:r>
              <a:rPr lang="en-US" sz="2500" dirty="0">
                <a:solidFill>
                  <a:schemeClr val="tx1"/>
                </a:solidFill>
              </a:rPr>
              <a:t>It is usually useful to examine stool in dysentery cases or patients with persistent diarrhoea (more than 2weeks duration)</a:t>
            </a:r>
          </a:p>
          <a:p>
            <a:pPr marL="0" indent="0" algn="just">
              <a:lnSpc>
                <a:spcPct val="120000"/>
              </a:lnSpc>
              <a:spcBef>
                <a:spcPts val="0"/>
              </a:spcBef>
              <a:buClrTx/>
              <a:buNone/>
            </a:pPr>
            <a:r>
              <a:rPr lang="en-GB" sz="2500" b="1" dirty="0">
                <a:solidFill>
                  <a:schemeClr val="tx1"/>
                </a:solidFill>
              </a:rPr>
              <a:t>TREATMENT</a:t>
            </a:r>
          </a:p>
          <a:p>
            <a:pPr algn="just">
              <a:lnSpc>
                <a:spcPct val="120000"/>
              </a:lnSpc>
              <a:spcBef>
                <a:spcPts val="0"/>
              </a:spcBef>
              <a:buClrTx/>
              <a:buFont typeface="Wingdings" panose="05000000000000000000" pitchFamily="2" charset="2"/>
              <a:buChar char="q"/>
            </a:pPr>
            <a:r>
              <a:rPr lang="en-US" sz="2500" dirty="0">
                <a:solidFill>
                  <a:schemeClr val="tx1"/>
                </a:solidFill>
              </a:rPr>
              <a:t>Whatever the cause of diarrhoea or while waiting for investigation, rehydration must be started </a:t>
            </a:r>
          </a:p>
          <a:p>
            <a:pPr algn="just">
              <a:lnSpc>
                <a:spcPct val="120000"/>
              </a:lnSpc>
              <a:spcBef>
                <a:spcPts val="0"/>
              </a:spcBef>
              <a:buClrTx/>
              <a:buFont typeface="Wingdings" panose="05000000000000000000" pitchFamily="2" charset="2"/>
              <a:buChar char="q"/>
            </a:pPr>
            <a:r>
              <a:rPr lang="en-US" sz="2500" dirty="0">
                <a:solidFill>
                  <a:schemeClr val="tx1"/>
                </a:solidFill>
              </a:rPr>
              <a:t>Oral Rehydration Salt (ORS) is the best fluid for preventing and treating all forms of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Breastfeeding and additional fluids to babies and other foods are also essential.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8111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Improvement of stool disposal by use of properly constructed pit latrines.</a:t>
            </a:r>
          </a:p>
          <a:p>
            <a:pPr algn="just">
              <a:lnSpc>
                <a:spcPct val="120000"/>
              </a:lnSpc>
              <a:spcBef>
                <a:spcPts val="0"/>
              </a:spcBef>
              <a:buClrTx/>
              <a:buFont typeface="Wingdings" panose="05000000000000000000" pitchFamily="2" charset="2"/>
              <a:buChar char="q"/>
            </a:pPr>
            <a:r>
              <a:rPr lang="en-US" sz="2500" dirty="0">
                <a:solidFill>
                  <a:schemeClr val="tx1"/>
                </a:solidFill>
              </a:rPr>
              <a:t>Hand washing facilities (soap &amp; water) should be provided outside toilets and latrines</a:t>
            </a:r>
          </a:p>
          <a:p>
            <a:pPr algn="just">
              <a:lnSpc>
                <a:spcPct val="120000"/>
              </a:lnSpc>
              <a:spcBef>
                <a:spcPts val="0"/>
              </a:spcBef>
              <a:buClrTx/>
              <a:buFont typeface="Wingdings" panose="05000000000000000000" pitchFamily="2" charset="2"/>
              <a:buChar char="q"/>
            </a:pPr>
            <a:r>
              <a:rPr lang="en-US" sz="2500" dirty="0">
                <a:solidFill>
                  <a:schemeClr val="tx1"/>
                </a:solidFill>
              </a:rPr>
              <a:t>Control flies by disposal of refuse and faeces and spraying the refuse with insecticides</a:t>
            </a:r>
          </a:p>
          <a:p>
            <a:pPr algn="just">
              <a:lnSpc>
                <a:spcPct val="120000"/>
              </a:lnSpc>
              <a:spcBef>
                <a:spcPts val="0"/>
              </a:spcBef>
              <a:buClrTx/>
              <a:buFont typeface="Wingdings" panose="05000000000000000000" pitchFamily="2" charset="2"/>
              <a:buChar char="q"/>
            </a:pPr>
            <a:r>
              <a:rPr lang="en-US" sz="2500" dirty="0">
                <a:solidFill>
                  <a:schemeClr val="tx1"/>
                </a:solidFill>
              </a:rPr>
              <a:t>Proper cooking of food</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is always a helpful preventive measure</a:t>
            </a:r>
          </a:p>
          <a:p>
            <a:pPr algn="just">
              <a:lnSpc>
                <a:spcPct val="120000"/>
              </a:lnSpc>
              <a:spcBef>
                <a:spcPts val="0"/>
              </a:spcBef>
              <a:buClrTx/>
              <a:buFont typeface="Wingdings" panose="05000000000000000000" pitchFamily="2" charset="2"/>
              <a:buChar char="q"/>
            </a:pPr>
            <a:r>
              <a:rPr lang="en-US" sz="2500" dirty="0">
                <a:solidFill>
                  <a:schemeClr val="tx1"/>
                </a:solidFill>
              </a:rPr>
              <a:t>Raw vegetables and fresh fruits with intact peels should only be eaten if they can be thoroughly washed e.g. Apple </a:t>
            </a:r>
          </a:p>
          <a:p>
            <a:pPr algn="just">
              <a:lnSpc>
                <a:spcPct val="120000"/>
              </a:lnSpc>
              <a:spcBef>
                <a:spcPts val="0"/>
              </a:spcBef>
              <a:buClrTx/>
              <a:buFont typeface="Wingdings" panose="05000000000000000000" pitchFamily="2" charset="2"/>
              <a:buChar char="q"/>
            </a:pPr>
            <a:r>
              <a:rPr lang="en-US" sz="2500" dirty="0">
                <a:solidFill>
                  <a:schemeClr val="tx1"/>
                </a:solidFill>
              </a:rPr>
              <a:t>Public eating places should be inspected thoroughly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01607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ACUTE GASTRO-ENTERITIS:</a:t>
            </a:r>
          </a:p>
          <a:p>
            <a:pPr marL="0" indent="0" algn="just">
              <a:lnSpc>
                <a:spcPct val="120000"/>
              </a:lnSpc>
              <a:spcBef>
                <a:spcPts val="0"/>
              </a:spcBef>
              <a:buClrTx/>
              <a:buNone/>
            </a:pPr>
            <a:r>
              <a:rPr lang="en-US" sz="2500" u="sng"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clinical syndrome/symptom of diarrhoea (more than 3 liquid stools in 24hrs), nausea, vomiting and often fever.</a:t>
            </a:r>
          </a:p>
          <a:p>
            <a:pPr algn="just">
              <a:lnSpc>
                <a:spcPct val="120000"/>
              </a:lnSpc>
              <a:spcBef>
                <a:spcPts val="0"/>
              </a:spcBef>
              <a:buClrTx/>
              <a:buFont typeface="Wingdings" panose="05000000000000000000" pitchFamily="2" charset="2"/>
              <a:buChar char="q"/>
            </a:pPr>
            <a:r>
              <a:rPr lang="en-US" sz="2500" dirty="0">
                <a:solidFill>
                  <a:schemeClr val="tx1"/>
                </a:solidFill>
              </a:rPr>
              <a:t>It may affect any member of the population, but severity varies in different age groups.</a:t>
            </a:r>
          </a:p>
          <a:p>
            <a:pPr algn="just">
              <a:lnSpc>
                <a:spcPct val="120000"/>
              </a:lnSpc>
              <a:spcBef>
                <a:spcPts val="0"/>
              </a:spcBef>
              <a:buClrTx/>
              <a:buFont typeface="Wingdings" panose="05000000000000000000" pitchFamily="2" charset="2"/>
              <a:buChar char="q"/>
            </a:pPr>
            <a:r>
              <a:rPr lang="en-US" sz="2500" dirty="0">
                <a:solidFill>
                  <a:schemeClr val="tx1"/>
                </a:solidFill>
              </a:rPr>
              <a:t>Dehydration occurs rapidly in children and is a common cause of death</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GROUP AT RISK</a:t>
            </a:r>
          </a:p>
          <a:p>
            <a:pPr algn="just">
              <a:lnSpc>
                <a:spcPct val="120000"/>
              </a:lnSpc>
              <a:spcBef>
                <a:spcPts val="0"/>
              </a:spcBef>
              <a:buClrTx/>
              <a:buFont typeface="Wingdings" panose="05000000000000000000" pitchFamily="2" charset="2"/>
              <a:buChar char="q"/>
            </a:pPr>
            <a:r>
              <a:rPr lang="en-US" sz="2500" dirty="0">
                <a:solidFill>
                  <a:schemeClr val="tx1"/>
                </a:solidFill>
              </a:rPr>
              <a:t>Infants</a:t>
            </a:r>
          </a:p>
          <a:p>
            <a:pPr algn="just">
              <a:lnSpc>
                <a:spcPct val="120000"/>
              </a:lnSpc>
              <a:spcBef>
                <a:spcPts val="0"/>
              </a:spcBef>
              <a:buClrTx/>
              <a:buFont typeface="Wingdings" panose="05000000000000000000" pitchFamily="2" charset="2"/>
              <a:buChar char="q"/>
            </a:pPr>
            <a:r>
              <a:rPr lang="en-US" sz="2500" dirty="0">
                <a:solidFill>
                  <a:schemeClr val="tx1"/>
                </a:solidFill>
              </a:rPr>
              <a:t>Weanlings  </a:t>
            </a:r>
          </a:p>
          <a:p>
            <a:pPr algn="just">
              <a:lnSpc>
                <a:spcPct val="120000"/>
              </a:lnSpc>
              <a:spcBef>
                <a:spcPts val="0"/>
              </a:spcBef>
              <a:buClrTx/>
              <a:buFont typeface="Wingdings" panose="05000000000000000000" pitchFamily="2" charset="2"/>
              <a:buChar char="q"/>
            </a:pPr>
            <a:r>
              <a:rPr lang="en-US" sz="2500" dirty="0">
                <a:solidFill>
                  <a:schemeClr val="tx1"/>
                </a:solidFill>
              </a:rPr>
              <a:t>Bottle-fed children</a:t>
            </a:r>
          </a:p>
          <a:p>
            <a:pPr algn="just">
              <a:lnSpc>
                <a:spcPct val="120000"/>
              </a:lnSpc>
              <a:spcBef>
                <a:spcPts val="0"/>
              </a:spcBef>
              <a:buClrTx/>
              <a:buFont typeface="Wingdings" panose="05000000000000000000" pitchFamily="2" charset="2"/>
              <a:buChar char="q"/>
            </a:pPr>
            <a:r>
              <a:rPr lang="en-US" sz="2500" dirty="0">
                <a:solidFill>
                  <a:schemeClr val="tx1"/>
                </a:solidFill>
              </a:rPr>
              <a:t>Travelers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878921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Low birth weight children and premature children easily get Escherichia coli</a:t>
            </a:r>
          </a:p>
          <a:p>
            <a:pPr algn="just">
              <a:lnSpc>
                <a:spcPct val="120000"/>
              </a:lnSpc>
              <a:spcBef>
                <a:spcPts val="0"/>
              </a:spcBef>
              <a:buClrTx/>
              <a:buFont typeface="Wingdings" panose="05000000000000000000" pitchFamily="2" charset="2"/>
              <a:buChar char="q"/>
            </a:pPr>
            <a:r>
              <a:rPr lang="en-US" sz="2500" dirty="0">
                <a:solidFill>
                  <a:schemeClr val="tx1"/>
                </a:solidFill>
              </a:rPr>
              <a:t>In premature infants, case fatality rate may be high.</a:t>
            </a:r>
          </a:p>
          <a:p>
            <a:pPr algn="just">
              <a:lnSpc>
                <a:spcPct val="120000"/>
              </a:lnSpc>
              <a:spcBef>
                <a:spcPts val="0"/>
              </a:spcBef>
              <a:buClrTx/>
              <a:buFont typeface="Wingdings" panose="05000000000000000000" pitchFamily="2" charset="2"/>
              <a:buChar char="q"/>
            </a:pPr>
            <a:r>
              <a:rPr lang="en-US" sz="2500" dirty="0">
                <a:solidFill>
                  <a:schemeClr val="tx1"/>
                </a:solidFill>
              </a:rPr>
              <a:t>In the weaning period, new types of food are introduced to children. </a:t>
            </a:r>
          </a:p>
          <a:p>
            <a:pPr algn="just">
              <a:lnSpc>
                <a:spcPct val="120000"/>
              </a:lnSpc>
              <a:spcBef>
                <a:spcPts val="0"/>
              </a:spcBef>
              <a:buClrTx/>
              <a:buFont typeface="Wingdings" panose="05000000000000000000" pitchFamily="2" charset="2"/>
              <a:buChar char="ü"/>
            </a:pPr>
            <a:r>
              <a:rPr lang="en-US" sz="2500" dirty="0">
                <a:solidFill>
                  <a:schemeClr val="tx1"/>
                </a:solidFill>
              </a:rPr>
              <a:t>In this case children are exposed to a variety of micro-organisms</a:t>
            </a:r>
          </a:p>
          <a:p>
            <a:pPr algn="just">
              <a:lnSpc>
                <a:spcPct val="120000"/>
              </a:lnSpc>
              <a:spcBef>
                <a:spcPts val="0"/>
              </a:spcBef>
              <a:buClrTx/>
              <a:buFont typeface="Wingdings" panose="05000000000000000000" pitchFamily="2" charset="2"/>
              <a:buChar char="ü"/>
            </a:pPr>
            <a:r>
              <a:rPr lang="en-US" sz="2500" dirty="0">
                <a:solidFill>
                  <a:schemeClr val="tx1"/>
                </a:solidFill>
              </a:rPr>
              <a:t>Malnutrition is common during this period due to lack to knowledge about the best weaning foods</a:t>
            </a:r>
          </a:p>
          <a:p>
            <a:pPr algn="just">
              <a:lnSpc>
                <a:spcPct val="120000"/>
              </a:lnSpc>
              <a:spcBef>
                <a:spcPts val="0"/>
              </a:spcBef>
              <a:buClrTx/>
              <a:buFont typeface="Wingdings" panose="05000000000000000000" pitchFamily="2" charset="2"/>
              <a:buChar char="ü"/>
            </a:pPr>
            <a:r>
              <a:rPr lang="en-US" sz="2500" dirty="0">
                <a:solidFill>
                  <a:schemeClr val="tx1"/>
                </a:solidFill>
              </a:rPr>
              <a:t>The incidence of diarrhoea in this period may be as high as 3 attacks per child per year</a:t>
            </a:r>
          </a:p>
          <a:p>
            <a:pPr algn="just">
              <a:lnSpc>
                <a:spcPct val="120000"/>
              </a:lnSpc>
              <a:spcBef>
                <a:spcPts val="0"/>
              </a:spcBef>
              <a:buClrTx/>
              <a:buFont typeface="Wingdings" panose="05000000000000000000" pitchFamily="2" charset="2"/>
              <a:buChar char="q"/>
            </a:pPr>
            <a:r>
              <a:rPr lang="en-US" sz="2500" dirty="0">
                <a:solidFill>
                  <a:schemeClr val="tx1"/>
                </a:solidFill>
              </a:rPr>
              <a:t>Diarrhoea is more frequent during hot and dry periods clearly associated with a shortage of water</a:t>
            </a:r>
          </a:p>
          <a:p>
            <a:pPr algn="just">
              <a:lnSpc>
                <a:spcPct val="120000"/>
              </a:lnSpc>
              <a:spcBef>
                <a:spcPts val="0"/>
              </a:spcBef>
              <a:buClrTx/>
              <a:buFont typeface="Wingdings" panose="05000000000000000000" pitchFamily="2" charset="2"/>
              <a:buChar char="ü"/>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02666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Bottle-feeding is particularly dangerous in rural communities and among urban poor (mothers are poor and of low education standard) </a:t>
            </a:r>
          </a:p>
          <a:p>
            <a:pPr algn="just">
              <a:lnSpc>
                <a:spcPct val="120000"/>
              </a:lnSpc>
              <a:spcBef>
                <a:spcPts val="0"/>
              </a:spcBef>
              <a:buClrTx/>
              <a:buFont typeface="Wingdings" panose="05000000000000000000" pitchFamily="2" charset="2"/>
              <a:buChar char="q"/>
            </a:pPr>
            <a:r>
              <a:rPr lang="en-US" sz="2500" dirty="0">
                <a:solidFill>
                  <a:schemeClr val="tx1"/>
                </a:solidFill>
              </a:rPr>
              <a:t>Its associated with a high mortality rate due to diarrhoea and should be firmly discouraged in favour of breastfeeding</a:t>
            </a:r>
          </a:p>
          <a:p>
            <a:pPr algn="just">
              <a:lnSpc>
                <a:spcPct val="120000"/>
              </a:lnSpc>
              <a:spcBef>
                <a:spcPts val="0"/>
              </a:spcBef>
              <a:buClrTx/>
              <a:buFont typeface="Wingdings" panose="05000000000000000000" pitchFamily="2" charset="2"/>
              <a:buChar char="q"/>
            </a:pPr>
            <a:r>
              <a:rPr lang="en-US" sz="2500" dirty="0" err="1">
                <a:solidFill>
                  <a:schemeClr val="tx1"/>
                </a:solidFill>
              </a:rPr>
              <a:t>Travellers</a:t>
            </a:r>
            <a:r>
              <a:rPr lang="en-US" sz="2500" dirty="0">
                <a:solidFill>
                  <a:schemeClr val="tx1"/>
                </a:solidFill>
              </a:rPr>
              <a:t> diarrhoea occurs in people who are exposed to a new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The situation can arise from human caused disasters  (e.g. war refugees) or among migrants (seasonal </a:t>
            </a:r>
            <a:r>
              <a:rPr lang="en-US" sz="2500" dirty="0" err="1">
                <a:solidFill>
                  <a:schemeClr val="tx1"/>
                </a:solidFill>
              </a:rPr>
              <a:t>labourers</a:t>
            </a:r>
            <a:r>
              <a:rPr lang="en-US" sz="2500" dirty="0">
                <a:solidFill>
                  <a:schemeClr val="tx1"/>
                </a:solidFill>
              </a:rPr>
              <a:t>) and holidaymakers.</a:t>
            </a:r>
          </a:p>
          <a:p>
            <a:pPr algn="just">
              <a:lnSpc>
                <a:spcPct val="120000"/>
              </a:lnSpc>
              <a:spcBef>
                <a:spcPts val="0"/>
              </a:spcBef>
              <a:buClrTx/>
              <a:buFont typeface="Wingdings" panose="05000000000000000000" pitchFamily="2" charset="2"/>
              <a:buChar char="q"/>
            </a:pPr>
            <a:r>
              <a:rPr lang="en-US" sz="2500" dirty="0" err="1">
                <a:solidFill>
                  <a:schemeClr val="tx1"/>
                </a:solidFill>
              </a:rPr>
              <a:t>Travellers</a:t>
            </a:r>
            <a:r>
              <a:rPr lang="en-US" sz="2500" dirty="0">
                <a:solidFill>
                  <a:schemeClr val="tx1"/>
                </a:solidFill>
              </a:rPr>
              <a:t> diarrhoea is usually due to </a:t>
            </a:r>
            <a:r>
              <a:rPr lang="en-US" sz="2500" dirty="0" err="1">
                <a:solidFill>
                  <a:schemeClr val="tx1"/>
                </a:solidFill>
              </a:rPr>
              <a:t>enterotoxic</a:t>
            </a:r>
            <a:r>
              <a:rPr lang="en-US" sz="2500" dirty="0">
                <a:solidFill>
                  <a:schemeClr val="tx1"/>
                </a:solidFill>
              </a:rPr>
              <a:t> E.coli, a bacterial infection of the bowel acquired through </a:t>
            </a:r>
            <a:r>
              <a:rPr lang="en-US" sz="2500" dirty="0" err="1">
                <a:solidFill>
                  <a:schemeClr val="tx1"/>
                </a:solidFill>
              </a:rPr>
              <a:t>feacal</a:t>
            </a:r>
            <a:r>
              <a:rPr lang="en-US" sz="2500" dirty="0">
                <a:solidFill>
                  <a:schemeClr val="tx1"/>
                </a:solidFill>
              </a:rPr>
              <a:t>-oral contact,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187764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Acute gastro enteritis is endemic in all areas where sanitation is poor</a:t>
            </a:r>
          </a:p>
          <a:p>
            <a:pPr algn="just">
              <a:lnSpc>
                <a:spcPct val="120000"/>
              </a:lnSpc>
              <a:spcBef>
                <a:spcPts val="0"/>
              </a:spcBef>
              <a:buClrTx/>
              <a:buFont typeface="Wingdings" panose="05000000000000000000" pitchFamily="2" charset="2"/>
              <a:buChar char="q"/>
            </a:pPr>
            <a:r>
              <a:rPr lang="en-US" sz="2500" dirty="0" err="1">
                <a:solidFill>
                  <a:schemeClr val="tx1"/>
                </a:solidFill>
              </a:rPr>
              <a:t>Diarrhoeal</a:t>
            </a:r>
            <a:r>
              <a:rPr lang="en-US" sz="2500" dirty="0">
                <a:solidFill>
                  <a:schemeClr val="tx1"/>
                </a:solidFill>
              </a:rPr>
              <a:t> disease are important because they are a leading cause of infant mortality through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Numerous episodes interfere with nutrition and so they are an important cause of malnutrition (protein energy malnutrition &amp; vitamin A deficiency)</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Many organisms can cause diarrhoea, and it may be difficult to prove any particular organism is responsible</a:t>
            </a:r>
          </a:p>
          <a:p>
            <a:pPr algn="just">
              <a:lnSpc>
                <a:spcPct val="120000"/>
              </a:lnSpc>
              <a:spcBef>
                <a:spcPts val="0"/>
              </a:spcBef>
              <a:buClrTx/>
              <a:buFont typeface="Wingdings" panose="05000000000000000000" pitchFamily="2" charset="2"/>
              <a:buChar char="q"/>
            </a:pPr>
            <a:r>
              <a:rPr lang="en-US" sz="2500" dirty="0">
                <a:solidFill>
                  <a:schemeClr val="tx1"/>
                </a:solidFill>
              </a:rPr>
              <a:t>In infants, diarrhoea may be caused by viruses such as rotavirus, enteroviruses, and bacteria such as </a:t>
            </a:r>
            <a:r>
              <a:rPr lang="en-US" sz="2500" dirty="0" err="1">
                <a:solidFill>
                  <a:schemeClr val="tx1"/>
                </a:solidFill>
              </a:rPr>
              <a:t>enteropathic</a:t>
            </a:r>
            <a:r>
              <a:rPr lang="en-US" sz="2500" dirty="0">
                <a:solidFill>
                  <a:schemeClr val="tx1"/>
                </a:solidFill>
              </a:rPr>
              <a:t> E. coli</a:t>
            </a:r>
          </a:p>
          <a:p>
            <a:pPr algn="just">
              <a:lnSpc>
                <a:spcPct val="120000"/>
              </a:lnSpc>
              <a:spcBef>
                <a:spcPts val="0"/>
              </a:spcBef>
              <a:buClrTx/>
              <a:buFont typeface="Wingdings" panose="05000000000000000000" pitchFamily="2" charset="2"/>
              <a:buChar char="q"/>
            </a:pPr>
            <a:r>
              <a:rPr lang="en-US" sz="2500" dirty="0">
                <a:solidFill>
                  <a:schemeClr val="tx1"/>
                </a:solidFill>
              </a:rPr>
              <a:t>All these organisms are caused by </a:t>
            </a:r>
            <a:r>
              <a:rPr lang="en-US" sz="2500" dirty="0" err="1">
                <a:solidFill>
                  <a:schemeClr val="tx1"/>
                </a:solidFill>
              </a:rPr>
              <a:t>faecal</a:t>
            </a:r>
            <a:r>
              <a:rPr lang="en-US" sz="2500" dirty="0">
                <a:solidFill>
                  <a:schemeClr val="tx1"/>
                </a:solidFill>
              </a:rPr>
              <a:t> oral route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279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Cluster</a:t>
            </a:r>
            <a:r>
              <a:rPr lang="en-US" sz="2500" dirty="0">
                <a:solidFill>
                  <a:schemeClr val="tx1"/>
                </a:solidFill>
              </a:rPr>
              <a:t> – an aggregation of cases over a particular period esp. cancer &amp; birth defects closely grouped in time and space regardless of whether the number is more than the expected number. (often the expected number of cases is not known.) </a:t>
            </a:r>
          </a:p>
          <a:p>
            <a:pPr algn="just">
              <a:lnSpc>
                <a:spcPct val="120000"/>
              </a:lnSpc>
              <a:spcBef>
                <a:spcPts val="0"/>
              </a:spcBef>
              <a:buClrTx/>
              <a:buFont typeface="Wingdings" panose="05000000000000000000" pitchFamily="2" charset="2"/>
              <a:buChar char="q"/>
            </a:pPr>
            <a:r>
              <a:rPr lang="en-US" sz="2500" b="1" dirty="0">
                <a:solidFill>
                  <a:schemeClr val="tx1"/>
                </a:solidFill>
              </a:rPr>
              <a:t>Risk </a:t>
            </a:r>
            <a:r>
              <a:rPr lang="en-US" sz="2500" dirty="0">
                <a:solidFill>
                  <a:schemeClr val="tx1"/>
                </a:solidFill>
              </a:rPr>
              <a:t>- The probability that an individual will be affected by, or die from, an illness or injury within a stated time or age span.</a:t>
            </a:r>
          </a:p>
          <a:p>
            <a:pPr algn="just">
              <a:lnSpc>
                <a:spcPct val="120000"/>
              </a:lnSpc>
              <a:spcBef>
                <a:spcPts val="0"/>
              </a:spcBef>
              <a:buClrTx/>
              <a:buFont typeface="Wingdings" panose="05000000000000000000" pitchFamily="2" charset="2"/>
              <a:buChar char="q"/>
            </a:pPr>
            <a:r>
              <a:rPr lang="en-US" sz="2500" b="1" dirty="0">
                <a:solidFill>
                  <a:schemeClr val="tx1"/>
                </a:solidFill>
              </a:rPr>
              <a:t>Rate</a:t>
            </a:r>
            <a:r>
              <a:rPr lang="en-US" sz="2500" dirty="0">
                <a:solidFill>
                  <a:schemeClr val="tx1"/>
                </a:solidFill>
              </a:rPr>
              <a:t> – number of cases occurring during a specific period; always dependent on the size of the population during that period.</a:t>
            </a:r>
          </a:p>
          <a:p>
            <a:pPr algn="just">
              <a:lnSpc>
                <a:spcPct val="120000"/>
              </a:lnSpc>
              <a:spcBef>
                <a:spcPts val="0"/>
              </a:spcBef>
              <a:buClrTx/>
              <a:buFont typeface="Wingdings" panose="05000000000000000000" pitchFamily="2" charset="2"/>
              <a:buChar char="q"/>
            </a:pPr>
            <a:r>
              <a:rPr lang="en-US" sz="2500" b="1" dirty="0">
                <a:solidFill>
                  <a:schemeClr val="tx1"/>
                </a:solidFill>
              </a:rPr>
              <a:t>Ratio</a:t>
            </a:r>
            <a:r>
              <a:rPr lang="en-US" sz="2500" dirty="0">
                <a:solidFill>
                  <a:schemeClr val="tx1"/>
                </a:solidFill>
              </a:rPr>
              <a:t> – value obtained by dividing one quantity by another – a ratio often compares two rates.</a:t>
            </a:r>
          </a:p>
          <a:p>
            <a:pPr algn="just">
              <a:lnSpc>
                <a:spcPct val="120000"/>
              </a:lnSpc>
              <a:spcBef>
                <a:spcPts val="0"/>
              </a:spcBef>
              <a:buClrTx/>
              <a:buFont typeface="Wingdings" panose="05000000000000000000" pitchFamily="2" charset="2"/>
              <a:buChar char="q"/>
            </a:pPr>
            <a:r>
              <a:rPr lang="en-US" sz="2500" b="1" dirty="0">
                <a:solidFill>
                  <a:schemeClr val="tx1"/>
                </a:solidFill>
              </a:rPr>
              <a:t>Proportion</a:t>
            </a:r>
            <a:r>
              <a:rPr lang="en-US" sz="2500" dirty="0">
                <a:solidFill>
                  <a:schemeClr val="tx1"/>
                </a:solidFill>
              </a:rPr>
              <a:t> – the comparison of a part to the whole as the number of cases divided by the total population – does not have a time dimension, It can be expressed as a decimal, a fraction, or a percentage.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99832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Disease like bacillary dysentery, food poisoning, cholera infections may also be present as gastro-enteritis.</a:t>
            </a:r>
          </a:p>
          <a:p>
            <a:pPr algn="just">
              <a:lnSpc>
                <a:spcPct val="120000"/>
              </a:lnSpc>
              <a:spcBef>
                <a:spcPts val="0"/>
              </a:spcBef>
              <a:buClrTx/>
              <a:buFont typeface="Wingdings" panose="05000000000000000000" pitchFamily="2" charset="2"/>
              <a:buChar char="q"/>
            </a:pPr>
            <a:r>
              <a:rPr lang="en-US" sz="2500" dirty="0">
                <a:solidFill>
                  <a:schemeClr val="tx1"/>
                </a:solidFill>
              </a:rPr>
              <a:t>In children, diseases like malaria and otitis media may cause diarrhoea</a:t>
            </a:r>
          </a:p>
          <a:p>
            <a:pPr algn="just">
              <a:lnSpc>
                <a:spcPct val="120000"/>
              </a:lnSpc>
              <a:spcBef>
                <a:spcPts val="0"/>
              </a:spcBef>
              <a:buClrTx/>
              <a:buFont typeface="Wingdings" panose="05000000000000000000" pitchFamily="2" charset="2"/>
              <a:buChar char="q"/>
            </a:pPr>
            <a:r>
              <a:rPr lang="en-US" sz="2500" dirty="0">
                <a:solidFill>
                  <a:schemeClr val="tx1"/>
                </a:solidFill>
              </a:rPr>
              <a:t>Therefore it is vital that children with acute  diarrhoea and fever are properly examined  by a health work to rule out local infection that can cause diarrhoea</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the cause of the diarrhoea</a:t>
            </a:r>
          </a:p>
          <a:p>
            <a:pPr algn="just">
              <a:lnSpc>
                <a:spcPct val="120000"/>
              </a:lnSpc>
              <a:spcBef>
                <a:spcPts val="0"/>
              </a:spcBef>
              <a:buClrTx/>
              <a:buFont typeface="Wingdings" panose="05000000000000000000" pitchFamily="2" charset="2"/>
              <a:buChar char="q"/>
            </a:pPr>
            <a:r>
              <a:rPr lang="en-US" sz="2500" dirty="0">
                <a:solidFill>
                  <a:schemeClr val="tx1"/>
                </a:solidFill>
              </a:rPr>
              <a:t>E.coli infection of babies causes profuse watery diarrhoea with mucous but no blood</a:t>
            </a:r>
          </a:p>
          <a:p>
            <a:pPr algn="just">
              <a:lnSpc>
                <a:spcPct val="120000"/>
              </a:lnSpc>
              <a:spcBef>
                <a:spcPts val="0"/>
              </a:spcBef>
              <a:buClrTx/>
              <a:buFont typeface="Wingdings" panose="05000000000000000000" pitchFamily="2" charset="2"/>
              <a:buChar char="q"/>
            </a:pPr>
            <a:r>
              <a:rPr lang="en-US" sz="2500" dirty="0">
                <a:solidFill>
                  <a:schemeClr val="tx1"/>
                </a:solidFill>
              </a:rPr>
              <a:t>Onset of diarrhoea is acute and may progress rapidly to severe diarrhoea with as many as 20 motions a day.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50554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Protein-caloric malnutrition is commonly associated with weaning diarrhoea and frank </a:t>
            </a:r>
            <a:r>
              <a:rPr lang="en-US" sz="2500" dirty="0" err="1">
                <a:solidFill>
                  <a:schemeClr val="tx1"/>
                </a:solidFill>
              </a:rPr>
              <a:t>kwashiokor</a:t>
            </a:r>
            <a:r>
              <a:rPr lang="en-US" sz="2500" dirty="0">
                <a:solidFill>
                  <a:schemeClr val="tx1"/>
                </a:solidFill>
              </a:rPr>
              <a:t> may follow as attack.</a:t>
            </a:r>
          </a:p>
          <a:p>
            <a:pPr algn="just">
              <a:lnSpc>
                <a:spcPct val="120000"/>
              </a:lnSpc>
              <a:spcBef>
                <a:spcPts val="0"/>
              </a:spcBef>
              <a:buClrTx/>
              <a:buFont typeface="Wingdings" panose="05000000000000000000" pitchFamily="2" charset="2"/>
              <a:buChar char="q"/>
            </a:pPr>
            <a:r>
              <a:rPr lang="en-US" sz="2500" dirty="0">
                <a:solidFill>
                  <a:schemeClr val="tx1"/>
                </a:solidFill>
              </a:rPr>
              <a:t>Severe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In adult mild abdominal disturbances to a dysentery like disease is present.</a:t>
            </a:r>
          </a:p>
          <a:p>
            <a:pPr marL="0" indent="0" algn="just">
              <a:lnSpc>
                <a:spcPct val="120000"/>
              </a:lnSpc>
              <a:spcBef>
                <a:spcPts val="0"/>
              </a:spcBef>
              <a:buClrTx/>
              <a:buNone/>
            </a:pPr>
            <a:r>
              <a:rPr lang="en-US" sz="2500" b="1" dirty="0">
                <a:solidFill>
                  <a:schemeClr val="tx1"/>
                </a:solidFill>
              </a:rPr>
              <a:t>MANAGEMENT </a:t>
            </a:r>
          </a:p>
          <a:p>
            <a:pPr marL="0" indent="0" algn="just">
              <a:lnSpc>
                <a:spcPct val="120000"/>
              </a:lnSpc>
              <a:spcBef>
                <a:spcPts val="0"/>
              </a:spcBef>
              <a:buClrTx/>
              <a:buNone/>
            </a:pPr>
            <a:r>
              <a:rPr lang="en-US" sz="2500" dirty="0">
                <a:solidFill>
                  <a:schemeClr val="tx1"/>
                </a:solidFill>
              </a:rPr>
              <a:t>1. Treatment of choice of diarrhoea is oral rehydration therapy (ORT) with ORS solution</a:t>
            </a:r>
          </a:p>
          <a:p>
            <a:pPr algn="just">
              <a:lnSpc>
                <a:spcPct val="120000"/>
              </a:lnSpc>
              <a:spcBef>
                <a:spcPts val="0"/>
              </a:spcBef>
              <a:buClrTx/>
              <a:buFont typeface="Wingdings" panose="05000000000000000000" pitchFamily="2" charset="2"/>
              <a:buChar char="q"/>
            </a:pPr>
            <a:r>
              <a:rPr lang="en-US" sz="2500" dirty="0">
                <a:solidFill>
                  <a:schemeClr val="tx1"/>
                </a:solidFill>
              </a:rPr>
              <a:t>For babies-use a dropper or syringe to put small amount of solution into the mouth</a:t>
            </a:r>
          </a:p>
          <a:p>
            <a:pPr algn="just">
              <a:lnSpc>
                <a:spcPct val="120000"/>
              </a:lnSpc>
              <a:spcBef>
                <a:spcPts val="0"/>
              </a:spcBef>
              <a:buClrTx/>
              <a:buFont typeface="Wingdings" panose="05000000000000000000" pitchFamily="2" charset="2"/>
              <a:buChar char="q"/>
            </a:pPr>
            <a:r>
              <a:rPr lang="en-US" sz="2500" dirty="0">
                <a:solidFill>
                  <a:schemeClr val="tx1"/>
                </a:solidFill>
              </a:rPr>
              <a:t>Children &lt;2yrs: teaspoonful every 1-2 minutes</a:t>
            </a:r>
          </a:p>
          <a:p>
            <a:pPr algn="just">
              <a:lnSpc>
                <a:spcPct val="120000"/>
              </a:lnSpc>
              <a:spcBef>
                <a:spcPts val="0"/>
              </a:spcBef>
              <a:buClrTx/>
              <a:buFont typeface="Wingdings" panose="05000000000000000000" pitchFamily="2" charset="2"/>
              <a:buChar char="q"/>
            </a:pPr>
            <a:r>
              <a:rPr lang="en-US" sz="2500" dirty="0">
                <a:solidFill>
                  <a:schemeClr val="tx1"/>
                </a:solidFill>
              </a:rPr>
              <a:t>Children &gt;2yrs: may take sips directly from the cup</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42238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dirty="0">
                <a:solidFill>
                  <a:schemeClr val="tx1"/>
                </a:solidFill>
              </a:rPr>
              <a:t>2. Supplemental zinc  10-20mg or syrup daily for 10-14 days</a:t>
            </a:r>
          </a:p>
          <a:p>
            <a:pPr algn="just">
              <a:lnSpc>
                <a:spcPct val="120000"/>
              </a:lnSpc>
              <a:spcBef>
                <a:spcPts val="0"/>
              </a:spcBef>
              <a:buClrTx/>
              <a:buFont typeface="Wingdings" panose="05000000000000000000" pitchFamily="2" charset="2"/>
              <a:buChar char="q"/>
            </a:pPr>
            <a:r>
              <a:rPr lang="en-US" sz="2500" dirty="0">
                <a:solidFill>
                  <a:schemeClr val="tx1"/>
                </a:solidFill>
              </a:rPr>
              <a:t>Give antibiotics only if there is an indication of blood in the stool, </a:t>
            </a:r>
          </a:p>
          <a:p>
            <a:pPr algn="just">
              <a:lnSpc>
                <a:spcPct val="120000"/>
              </a:lnSpc>
              <a:spcBef>
                <a:spcPts val="0"/>
              </a:spcBef>
              <a:buClrTx/>
              <a:buFont typeface="Wingdings" panose="05000000000000000000" pitchFamily="2" charset="2"/>
              <a:buChar char="q"/>
            </a:pPr>
            <a:r>
              <a:rPr lang="en-US" sz="2500" dirty="0">
                <a:solidFill>
                  <a:schemeClr val="tx1"/>
                </a:solidFill>
              </a:rPr>
              <a:t>If there is fever, look for the cause and treat</a:t>
            </a:r>
          </a:p>
          <a:p>
            <a:pPr algn="just">
              <a:lnSpc>
                <a:spcPct val="120000"/>
              </a:lnSpc>
              <a:spcBef>
                <a:spcPts val="0"/>
              </a:spcBef>
              <a:buClrTx/>
              <a:buFont typeface="Wingdings" panose="05000000000000000000" pitchFamily="2" charset="2"/>
              <a:buChar char="q"/>
            </a:pPr>
            <a:r>
              <a:rPr lang="en-US" sz="2500" dirty="0">
                <a:solidFill>
                  <a:schemeClr val="tx1"/>
                </a:solidFill>
              </a:rPr>
              <a:t>Give vitamin A if the child has several episodes</a:t>
            </a:r>
          </a:p>
          <a:p>
            <a:pPr marL="0" indent="0" algn="just">
              <a:lnSpc>
                <a:spcPct val="120000"/>
              </a:lnSpc>
              <a:spcBef>
                <a:spcPts val="0"/>
              </a:spcBef>
              <a:buClrTx/>
              <a:buNone/>
            </a:pPr>
            <a:r>
              <a:rPr lang="en-US" sz="2500" b="1" dirty="0">
                <a:solidFill>
                  <a:schemeClr val="tx1"/>
                </a:solidFill>
              </a:rPr>
              <a:t>NB: </a:t>
            </a:r>
            <a:r>
              <a:rPr lang="en-US" sz="2500" dirty="0">
                <a:solidFill>
                  <a:schemeClr val="tx1"/>
                </a:solidFill>
              </a:rPr>
              <a:t>can refer cases if no improvement with ORT with ORS</a:t>
            </a:r>
          </a:p>
          <a:p>
            <a:pPr marL="0" indent="0" algn="just">
              <a:lnSpc>
                <a:spcPct val="120000"/>
              </a:lnSpc>
              <a:spcBef>
                <a:spcPts val="0"/>
              </a:spcBef>
              <a:buClrTx/>
              <a:buNone/>
            </a:pPr>
            <a:r>
              <a:rPr lang="en-US" sz="2500" b="1" dirty="0">
                <a:solidFill>
                  <a:schemeClr val="tx1"/>
                </a:solidFill>
              </a:rPr>
              <a:t>Prevention and control </a:t>
            </a:r>
          </a:p>
          <a:p>
            <a:pPr marL="0" indent="0" algn="just">
              <a:lnSpc>
                <a:spcPct val="120000"/>
              </a:lnSpc>
              <a:spcBef>
                <a:spcPts val="0"/>
              </a:spcBef>
              <a:buClrTx/>
              <a:buNone/>
            </a:pPr>
            <a:r>
              <a:rPr lang="en-US" sz="2500" u="sng" dirty="0">
                <a:solidFill>
                  <a:schemeClr val="tx1"/>
                </a:solidFill>
              </a:rPr>
              <a:t>For infants:</a:t>
            </a:r>
          </a:p>
          <a:p>
            <a:pPr algn="just">
              <a:lnSpc>
                <a:spcPct val="120000"/>
              </a:lnSpc>
              <a:spcBef>
                <a:spcPts val="0"/>
              </a:spcBef>
              <a:buClrTx/>
              <a:buFont typeface="Wingdings" panose="05000000000000000000" pitchFamily="2" charset="2"/>
              <a:buChar char="q"/>
            </a:pPr>
            <a:r>
              <a:rPr lang="en-US" sz="2500" dirty="0">
                <a:solidFill>
                  <a:schemeClr val="tx1"/>
                </a:solidFill>
              </a:rPr>
              <a:t>Prevent low birth weight and prematurity by improved antenatal care</a:t>
            </a:r>
          </a:p>
          <a:p>
            <a:pPr algn="just">
              <a:lnSpc>
                <a:spcPct val="120000"/>
              </a:lnSpc>
              <a:spcBef>
                <a:spcPts val="0"/>
              </a:spcBef>
              <a:buClrTx/>
              <a:buFont typeface="Wingdings" panose="05000000000000000000" pitchFamily="2" charset="2"/>
              <a:buChar char="q"/>
            </a:pPr>
            <a:r>
              <a:rPr lang="en-US" sz="2500" dirty="0">
                <a:solidFill>
                  <a:schemeClr val="tx1"/>
                </a:solidFill>
              </a:rPr>
              <a:t>Prevent malnutrition in the weaning period by nutrition education and improved care</a:t>
            </a:r>
          </a:p>
          <a:p>
            <a:pPr algn="just">
              <a:lnSpc>
                <a:spcPct val="120000"/>
              </a:lnSpc>
              <a:spcBef>
                <a:spcPts val="0"/>
              </a:spcBef>
              <a:buClrTx/>
              <a:buFont typeface="Wingdings" panose="05000000000000000000" pitchFamily="2" charset="2"/>
              <a:buChar char="q"/>
            </a:pPr>
            <a:r>
              <a:rPr lang="en-US" sz="2500" dirty="0">
                <a:solidFill>
                  <a:schemeClr val="tx1"/>
                </a:solidFill>
              </a:rPr>
              <a:t>Continue breastfeeding up to the second year. Discourage bottle feeding</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3555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Control of </a:t>
            </a:r>
            <a:r>
              <a:rPr lang="en-US" sz="2500" dirty="0" err="1">
                <a:solidFill>
                  <a:schemeClr val="tx1"/>
                </a:solidFill>
              </a:rPr>
              <a:t>diarrhoeal</a:t>
            </a:r>
            <a:r>
              <a:rPr lang="en-US" sz="2500" dirty="0">
                <a:solidFill>
                  <a:schemeClr val="tx1"/>
                </a:solidFill>
              </a:rPr>
              <a:t> disease (</a:t>
            </a:r>
            <a:r>
              <a:rPr lang="en-US" sz="2500" dirty="0" err="1">
                <a:solidFill>
                  <a:schemeClr val="tx1"/>
                </a:solidFill>
              </a:rPr>
              <a:t>CDD</a:t>
            </a:r>
            <a:r>
              <a:rPr lang="en-US" sz="2500" dirty="0">
                <a:solidFill>
                  <a:schemeClr val="tx1"/>
                </a:solidFill>
              </a:rPr>
              <a:t>) programmes are now an active part of child survival in the health ministries of several countries in Africa.</a:t>
            </a:r>
          </a:p>
          <a:p>
            <a:pPr marL="0" indent="0" algn="just">
              <a:lnSpc>
                <a:spcPct val="120000"/>
              </a:lnSpc>
              <a:spcBef>
                <a:spcPts val="0"/>
              </a:spcBef>
              <a:buClrTx/>
              <a:buNone/>
            </a:pPr>
            <a:r>
              <a:rPr lang="en-US" sz="2500" dirty="0">
                <a:solidFill>
                  <a:schemeClr val="tx1"/>
                </a:solidFill>
              </a:rPr>
              <a:t>The activities included in these programmes are:</a:t>
            </a:r>
          </a:p>
          <a:p>
            <a:pPr marL="0" indent="0" algn="just">
              <a:lnSpc>
                <a:spcPct val="120000"/>
              </a:lnSpc>
              <a:spcBef>
                <a:spcPts val="0"/>
              </a:spcBef>
              <a:buClrTx/>
              <a:buNone/>
            </a:pPr>
            <a:r>
              <a:rPr lang="en-US" sz="2500" dirty="0">
                <a:solidFill>
                  <a:schemeClr val="tx1"/>
                </a:solidFill>
              </a:rPr>
              <a:t>1.Oral rehydration therapy to reduce diarrhoea related deaths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Improvement of water and sanitation to reduce transmission and number of episodes of diarrhoea</a:t>
            </a:r>
          </a:p>
          <a:p>
            <a:pPr marL="0" indent="0" algn="just">
              <a:lnSpc>
                <a:spcPct val="120000"/>
              </a:lnSpc>
              <a:spcBef>
                <a:spcPts val="0"/>
              </a:spcBef>
              <a:buClrTx/>
              <a:buNone/>
            </a:pPr>
            <a:r>
              <a:rPr lang="en-US" sz="2500" dirty="0">
                <a:solidFill>
                  <a:schemeClr val="tx1"/>
                </a:solidFill>
              </a:rPr>
              <a:t>3. Improved weaning practices and nutrition of children</a:t>
            </a:r>
          </a:p>
          <a:p>
            <a:pPr marL="0" indent="0" algn="just">
              <a:lnSpc>
                <a:spcPct val="120000"/>
              </a:lnSpc>
              <a:spcBef>
                <a:spcPts val="0"/>
              </a:spcBef>
              <a:buClrTx/>
              <a:buNone/>
            </a:pPr>
            <a:r>
              <a:rPr lang="en-US" sz="2500" dirty="0">
                <a:solidFill>
                  <a:schemeClr val="tx1"/>
                </a:solidFill>
              </a:rPr>
              <a:t>4. Investigation of diarrhoea outbreaks</a:t>
            </a:r>
          </a:p>
          <a:p>
            <a:pPr marL="0" indent="0" algn="just">
              <a:lnSpc>
                <a:spcPct val="120000"/>
              </a:lnSpc>
              <a:spcBef>
                <a:spcPts val="0"/>
              </a:spcBef>
              <a:buClrTx/>
              <a:buNone/>
            </a:pPr>
            <a:r>
              <a:rPr lang="en-US" sz="2500" dirty="0">
                <a:solidFill>
                  <a:schemeClr val="tx1"/>
                </a:solidFill>
              </a:rPr>
              <a:t>5. Immunization against measles</a:t>
            </a:r>
          </a:p>
          <a:p>
            <a:pPr marL="0" indent="0" algn="just">
              <a:lnSpc>
                <a:spcPct val="120000"/>
              </a:lnSpc>
              <a:spcBef>
                <a:spcPts val="0"/>
              </a:spcBef>
              <a:buClrTx/>
              <a:buNone/>
            </a:pPr>
            <a:r>
              <a:rPr lang="en-US" sz="2500" dirty="0">
                <a:solidFill>
                  <a:schemeClr val="tx1"/>
                </a:solidFill>
              </a:rPr>
              <a:t>6. Sustained breastfeeding</a:t>
            </a:r>
          </a:p>
          <a:p>
            <a:pPr marL="0" indent="0" algn="just">
              <a:lnSpc>
                <a:spcPct val="120000"/>
              </a:lnSpc>
              <a:spcBef>
                <a:spcPts val="0"/>
              </a:spcBef>
              <a:buClrTx/>
              <a:buNone/>
            </a:pPr>
            <a:r>
              <a:rPr lang="en-US" sz="2500" dirty="0">
                <a:solidFill>
                  <a:schemeClr val="tx1"/>
                </a:solidFill>
              </a:rPr>
              <a:t>7. Antenatal care reduce low birthweight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76501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BACILLARY </a:t>
            </a:r>
            <a:r>
              <a:rPr lang="en-GB" sz="2500" b="1" dirty="0" err="1">
                <a:solidFill>
                  <a:srgbClr val="0070C0"/>
                </a:solidFill>
              </a:rPr>
              <a:t>DYSENTRY</a:t>
            </a:r>
            <a:r>
              <a:rPr lang="en-GB" sz="2500" b="1" dirty="0">
                <a:solidFill>
                  <a:srgbClr val="0070C0"/>
                </a:solidFill>
              </a:rPr>
              <a:t> (shigellosis)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a:t>
            </a:r>
            <a:r>
              <a:rPr lang="en-US" sz="2500" dirty="0" err="1">
                <a:solidFill>
                  <a:schemeClr val="tx1"/>
                </a:solidFill>
              </a:rPr>
              <a:t>diarrhoeal</a:t>
            </a:r>
            <a:r>
              <a:rPr lang="en-US" sz="2500" dirty="0">
                <a:solidFill>
                  <a:schemeClr val="tx1"/>
                </a:solidFill>
              </a:rPr>
              <a:t> disease </a:t>
            </a:r>
            <a:r>
              <a:rPr lang="en-US" sz="2500" dirty="0" err="1">
                <a:solidFill>
                  <a:schemeClr val="tx1"/>
                </a:solidFill>
              </a:rPr>
              <a:t>characterised</a:t>
            </a:r>
            <a:r>
              <a:rPr lang="en-US" sz="2500" dirty="0">
                <a:solidFill>
                  <a:schemeClr val="tx1"/>
                </a:solidFill>
              </a:rPr>
              <a:t> by bloody stools, fever, vomiting and abdominal cramps.</a:t>
            </a:r>
          </a:p>
          <a:p>
            <a:pPr algn="just">
              <a:lnSpc>
                <a:spcPct val="120000"/>
              </a:lnSpc>
              <a:spcBef>
                <a:spcPts val="0"/>
              </a:spcBef>
              <a:buClrTx/>
              <a:buFont typeface="Wingdings" panose="05000000000000000000" pitchFamily="2" charset="2"/>
              <a:buChar char="q"/>
            </a:pPr>
            <a:r>
              <a:rPr lang="en-US" sz="2500" dirty="0">
                <a:solidFill>
                  <a:schemeClr val="tx1"/>
                </a:solidFill>
              </a:rPr>
              <a:t>Common in areas where sanitation conditions are poor </a:t>
            </a:r>
          </a:p>
          <a:p>
            <a:pPr algn="just">
              <a:lnSpc>
                <a:spcPct val="120000"/>
              </a:lnSpc>
              <a:spcBef>
                <a:spcPts val="0"/>
              </a:spcBef>
              <a:buClrTx/>
              <a:buFont typeface="Wingdings" panose="05000000000000000000" pitchFamily="2" charset="2"/>
              <a:buChar char="q"/>
            </a:pPr>
            <a:r>
              <a:rPr lang="en-US" sz="2500" dirty="0">
                <a:solidFill>
                  <a:schemeClr val="tx1"/>
                </a:solidFill>
              </a:rPr>
              <a:t>Factors to its occurrence are methods used in the disposal of faeces, availability of water, fly population, seasonal changes and nutrition.</a:t>
            </a:r>
          </a:p>
          <a:p>
            <a:pPr marL="0" indent="0" algn="just">
              <a:lnSpc>
                <a:spcPct val="120000"/>
              </a:lnSpc>
              <a:spcBef>
                <a:spcPts val="0"/>
              </a:spcBef>
              <a:buClrTx/>
              <a:buNone/>
            </a:pPr>
            <a:r>
              <a:rPr lang="en-US" sz="2500" b="1" dirty="0">
                <a:solidFill>
                  <a:schemeClr val="tx1"/>
                </a:solidFill>
              </a:rPr>
              <a:t>Group at risk</a:t>
            </a:r>
          </a:p>
          <a:p>
            <a:pPr algn="just">
              <a:lnSpc>
                <a:spcPct val="120000"/>
              </a:lnSpc>
              <a:spcBef>
                <a:spcPts val="0"/>
              </a:spcBef>
              <a:buClrTx/>
              <a:buFont typeface="Wingdings" panose="05000000000000000000" pitchFamily="2" charset="2"/>
              <a:buChar char="q"/>
            </a:pPr>
            <a:r>
              <a:rPr lang="en-US" sz="2500" dirty="0">
                <a:solidFill>
                  <a:schemeClr val="tx1"/>
                </a:solidFill>
              </a:rPr>
              <a:t>Poorly nourished children </a:t>
            </a:r>
          </a:p>
          <a:p>
            <a:pPr algn="just">
              <a:lnSpc>
                <a:spcPct val="120000"/>
              </a:lnSpc>
              <a:spcBef>
                <a:spcPts val="0"/>
              </a:spcBef>
              <a:buClrTx/>
              <a:buFont typeface="Wingdings" panose="05000000000000000000" pitchFamily="2" charset="2"/>
              <a:buChar char="q"/>
            </a:pPr>
            <a:r>
              <a:rPr lang="en-US" sz="2500" dirty="0">
                <a:solidFill>
                  <a:schemeClr val="tx1"/>
                </a:solidFill>
              </a:rPr>
              <a:t>Old people</a:t>
            </a:r>
          </a:p>
          <a:p>
            <a:pPr algn="just">
              <a:lnSpc>
                <a:spcPct val="120000"/>
              </a:lnSpc>
              <a:spcBef>
                <a:spcPts val="0"/>
              </a:spcBef>
              <a:buClrTx/>
              <a:buFont typeface="Wingdings" panose="05000000000000000000" pitchFamily="2" charset="2"/>
              <a:buChar char="q"/>
            </a:pPr>
            <a:r>
              <a:rPr lang="en-US" sz="2500" dirty="0">
                <a:solidFill>
                  <a:schemeClr val="tx1"/>
                </a:solidFill>
              </a:rPr>
              <a:t>Undernourished groups living in poor &amp; overcrowded conditions such as prisoners, refugee</a:t>
            </a:r>
          </a:p>
          <a:p>
            <a:pPr algn="just">
              <a:lnSpc>
                <a:spcPct val="120000"/>
              </a:lnSpc>
              <a:spcBef>
                <a:spcPts val="0"/>
              </a:spcBef>
              <a:buClrTx/>
              <a:buFont typeface="Wingdings" panose="05000000000000000000" pitchFamily="2" charset="2"/>
              <a:buChar char="q"/>
            </a:pPr>
            <a:r>
              <a:rPr lang="en-US" sz="2500" dirty="0">
                <a:solidFill>
                  <a:schemeClr val="tx1"/>
                </a:solidFill>
              </a:rPr>
              <a:t>Immune-suppressed patients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29928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Bacillary dysentery is caused by non-motile Gram-negative bacilli of shigella </a:t>
            </a:r>
            <a:r>
              <a:rPr lang="en-US" sz="2500" dirty="0" err="1">
                <a:solidFill>
                  <a:schemeClr val="tx1"/>
                </a:solidFill>
              </a:rPr>
              <a:t>spp</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Those responsible for outbreaks include:</a:t>
            </a:r>
          </a:p>
          <a:p>
            <a:pPr algn="just">
              <a:lnSpc>
                <a:spcPct val="120000"/>
              </a:lnSpc>
              <a:spcBef>
                <a:spcPts val="0"/>
              </a:spcBef>
              <a:buClrTx/>
              <a:buFont typeface="Wingdings" panose="05000000000000000000" pitchFamily="2" charset="2"/>
              <a:buChar char="ü"/>
            </a:pPr>
            <a:r>
              <a:rPr lang="en-US" sz="2500" dirty="0">
                <a:solidFill>
                  <a:schemeClr val="tx1"/>
                </a:solidFill>
              </a:rPr>
              <a:t>Shigella </a:t>
            </a:r>
            <a:r>
              <a:rPr lang="en-US" sz="2500" dirty="0" err="1">
                <a:solidFill>
                  <a:schemeClr val="tx1"/>
                </a:solidFill>
              </a:rPr>
              <a:t>sonnei</a:t>
            </a:r>
            <a:endParaRPr lang="en-US" sz="2500" dirty="0">
              <a:solidFill>
                <a:schemeClr val="tx1"/>
              </a:solidFill>
            </a:endParaRPr>
          </a:p>
          <a:p>
            <a:pPr algn="just">
              <a:lnSpc>
                <a:spcPct val="120000"/>
              </a:lnSpc>
              <a:spcBef>
                <a:spcPts val="0"/>
              </a:spcBef>
              <a:buClrTx/>
              <a:buFont typeface="Wingdings" panose="05000000000000000000" pitchFamily="2" charset="2"/>
              <a:buChar char="ü"/>
            </a:pPr>
            <a:r>
              <a:rPr lang="en-US" sz="2500" dirty="0" err="1">
                <a:solidFill>
                  <a:schemeClr val="tx1"/>
                </a:solidFill>
              </a:rPr>
              <a:t>S.dysenteriae</a:t>
            </a:r>
            <a:endParaRPr lang="en-US" sz="2500" dirty="0">
              <a:solidFill>
                <a:schemeClr val="tx1"/>
              </a:solidFill>
            </a:endParaRPr>
          </a:p>
          <a:p>
            <a:pPr algn="just">
              <a:lnSpc>
                <a:spcPct val="120000"/>
              </a:lnSpc>
              <a:spcBef>
                <a:spcPts val="0"/>
              </a:spcBef>
              <a:buClrTx/>
              <a:buFont typeface="Wingdings" panose="05000000000000000000" pitchFamily="2" charset="2"/>
              <a:buChar char="ü"/>
            </a:pPr>
            <a:r>
              <a:rPr lang="en-US" sz="2500" dirty="0" err="1">
                <a:solidFill>
                  <a:schemeClr val="tx1"/>
                </a:solidFill>
              </a:rPr>
              <a:t>S.flexneri</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Human are the only reservoir</a:t>
            </a:r>
          </a:p>
          <a:p>
            <a:pPr algn="just">
              <a:lnSpc>
                <a:spcPct val="120000"/>
              </a:lnSpc>
              <a:spcBef>
                <a:spcPts val="0"/>
              </a:spcBef>
              <a:buClrTx/>
              <a:buFont typeface="Wingdings" panose="05000000000000000000" pitchFamily="2" charset="2"/>
              <a:buChar char="q"/>
            </a:pPr>
            <a:r>
              <a:rPr lang="en-US" sz="2500" dirty="0">
                <a:solidFill>
                  <a:schemeClr val="tx1"/>
                </a:solidFill>
              </a:rPr>
              <a:t>Following infection, people may be asymptomatic carriers for up to 3 months</a:t>
            </a:r>
          </a:p>
          <a:p>
            <a:pPr marL="0" indent="0" algn="just">
              <a:lnSpc>
                <a:spcPct val="120000"/>
              </a:lnSpc>
              <a:spcBef>
                <a:spcPts val="0"/>
              </a:spcBef>
              <a:buClrTx/>
              <a:buNone/>
            </a:pPr>
            <a:r>
              <a:rPr lang="en-GB" sz="2500" b="1" dirty="0">
                <a:solidFill>
                  <a:schemeClr val="tx1"/>
                </a:solidFill>
              </a:rPr>
              <a:t>Transmission </a:t>
            </a:r>
          </a:p>
          <a:p>
            <a:pPr algn="just">
              <a:lnSpc>
                <a:spcPct val="120000"/>
              </a:lnSpc>
              <a:spcBef>
                <a:spcPts val="0"/>
              </a:spcBef>
              <a:buClrTx/>
              <a:buFont typeface="Wingdings" panose="05000000000000000000" pitchFamily="2" charset="2"/>
              <a:buChar char="q"/>
            </a:pPr>
            <a:r>
              <a:rPr lang="en-US" sz="2500" dirty="0">
                <a:solidFill>
                  <a:schemeClr val="tx1"/>
                </a:solidFill>
              </a:rPr>
              <a:t>By </a:t>
            </a:r>
            <a:r>
              <a:rPr lang="en-US" sz="2500" dirty="0" err="1">
                <a:solidFill>
                  <a:schemeClr val="tx1"/>
                </a:solidFill>
              </a:rPr>
              <a:t>faecal</a:t>
            </a:r>
            <a:r>
              <a:rPr lang="en-US" sz="2500" dirty="0">
                <a:solidFill>
                  <a:schemeClr val="tx1"/>
                </a:solidFill>
              </a:rPr>
              <a:t> oral contact</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multiply in food.</a:t>
            </a:r>
          </a:p>
          <a:p>
            <a:pPr algn="just">
              <a:lnSpc>
                <a:spcPct val="120000"/>
              </a:lnSpc>
              <a:spcBef>
                <a:spcPts val="0"/>
              </a:spcBef>
              <a:buClrTx/>
              <a:buFont typeface="Wingdings" panose="05000000000000000000" pitchFamily="2" charset="2"/>
              <a:buChar char="q"/>
            </a:pPr>
            <a:r>
              <a:rPr lang="en-US" sz="2500" dirty="0">
                <a:solidFill>
                  <a:schemeClr val="tx1"/>
                </a:solidFill>
              </a:rPr>
              <a:t>The food may be contaminated directly by flies or unwashed hands carrying the bacteria or unwashed dishes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0169231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Children form the main reservoir of infection because they often defecate in and around the houses.</a:t>
            </a:r>
          </a:p>
          <a:p>
            <a:pPr algn="just">
              <a:lnSpc>
                <a:spcPct val="120000"/>
              </a:lnSpc>
              <a:spcBef>
                <a:spcPts val="0"/>
              </a:spcBef>
              <a:buClrTx/>
              <a:buFont typeface="Wingdings" panose="05000000000000000000" pitchFamily="2" charset="2"/>
              <a:buChar char="q"/>
            </a:pPr>
            <a:r>
              <a:rPr lang="en-US" sz="2500" dirty="0">
                <a:solidFill>
                  <a:schemeClr val="tx1"/>
                </a:solidFill>
              </a:rPr>
              <a:t>As the bacilli are present in the stool of children, contamination of food and water can easily occur</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short 1-4 days</a:t>
            </a:r>
          </a:p>
          <a:p>
            <a:pPr algn="just">
              <a:lnSpc>
                <a:spcPct val="120000"/>
              </a:lnSpc>
              <a:spcBef>
                <a:spcPts val="0"/>
              </a:spcBef>
              <a:buClrTx/>
              <a:buFont typeface="Wingdings" panose="05000000000000000000" pitchFamily="2" charset="2"/>
              <a:buChar char="q"/>
            </a:pPr>
            <a:r>
              <a:rPr lang="en-US" sz="2500" dirty="0">
                <a:solidFill>
                  <a:schemeClr val="tx1"/>
                </a:solidFill>
              </a:rPr>
              <a:t>Mild diarrhoea in well nourished adult</a:t>
            </a:r>
          </a:p>
          <a:p>
            <a:pPr algn="just">
              <a:lnSpc>
                <a:spcPct val="120000"/>
              </a:lnSpc>
              <a:spcBef>
                <a:spcPts val="0"/>
              </a:spcBef>
              <a:buClrTx/>
              <a:buFont typeface="Wingdings" panose="05000000000000000000" pitchFamily="2" charset="2"/>
              <a:buChar char="q"/>
            </a:pPr>
            <a:r>
              <a:rPr lang="en-US" sz="2500" dirty="0">
                <a:solidFill>
                  <a:schemeClr val="tx1"/>
                </a:solidFill>
              </a:rPr>
              <a:t>In undernourished child, it may result in a fatal disease</a:t>
            </a:r>
          </a:p>
          <a:p>
            <a:pPr algn="just">
              <a:lnSpc>
                <a:spcPct val="120000"/>
              </a:lnSpc>
              <a:spcBef>
                <a:spcPts val="0"/>
              </a:spcBef>
              <a:buClrTx/>
              <a:buFont typeface="Wingdings" panose="05000000000000000000" pitchFamily="2" charset="2"/>
              <a:buChar char="q"/>
            </a:pPr>
            <a:r>
              <a:rPr lang="en-US" sz="2500" dirty="0">
                <a:solidFill>
                  <a:schemeClr val="tx1"/>
                </a:solidFill>
              </a:rPr>
              <a:t>Onset is sudden with fever, colicky abdominal pain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After few motions the diarrhoea stops and dysentery syndrome sets in </a:t>
            </a:r>
            <a:r>
              <a:rPr lang="en-US" sz="2500" dirty="0" err="1">
                <a:solidFill>
                  <a:schemeClr val="tx1"/>
                </a:solidFill>
              </a:rPr>
              <a:t>characterised</a:t>
            </a:r>
            <a:r>
              <a:rPr lang="en-US" sz="2500" dirty="0">
                <a:solidFill>
                  <a:schemeClr val="tx1"/>
                </a:solidFill>
              </a:rPr>
              <a:t> by abdominal cramps and tenesmus (is painful contractions of the sphincter ani, producing irresistible and </a:t>
            </a:r>
            <a:r>
              <a:rPr lang="en-US" sz="2500" dirty="0" err="1">
                <a:solidFill>
                  <a:schemeClr val="tx1"/>
                </a:solidFill>
              </a:rPr>
              <a:t>continous</a:t>
            </a:r>
            <a:r>
              <a:rPr lang="en-US" sz="2500" dirty="0">
                <a:solidFill>
                  <a:schemeClr val="tx1"/>
                </a:solidFill>
              </a:rPr>
              <a:t> urge to defaecate,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815765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However no </a:t>
            </a:r>
            <a:r>
              <a:rPr lang="en-US" sz="2500" dirty="0" err="1">
                <a:solidFill>
                  <a:schemeClr val="tx1"/>
                </a:solidFill>
              </a:rPr>
              <a:t>faecal</a:t>
            </a:r>
            <a:r>
              <a:rPr lang="en-US" sz="2500" dirty="0">
                <a:solidFill>
                  <a:schemeClr val="tx1"/>
                </a:solidFill>
              </a:rPr>
              <a:t> matter is produced only small mucous and blood.</a:t>
            </a:r>
          </a:p>
          <a:p>
            <a:pPr algn="just">
              <a:lnSpc>
                <a:spcPct val="120000"/>
              </a:lnSpc>
              <a:spcBef>
                <a:spcPts val="0"/>
              </a:spcBef>
              <a:buClrTx/>
              <a:buFont typeface="Wingdings" panose="05000000000000000000" pitchFamily="2" charset="2"/>
              <a:buChar char="q"/>
            </a:pPr>
            <a:r>
              <a:rPr lang="en-US" sz="2500" dirty="0">
                <a:solidFill>
                  <a:schemeClr val="tx1"/>
                </a:solidFill>
              </a:rPr>
              <a:t>Vomiting</a:t>
            </a:r>
          </a:p>
          <a:p>
            <a:pPr algn="just">
              <a:lnSpc>
                <a:spcPct val="120000"/>
              </a:lnSpc>
              <a:spcBef>
                <a:spcPts val="0"/>
              </a:spcBef>
              <a:buClrTx/>
              <a:buFont typeface="Wingdings" panose="05000000000000000000" pitchFamily="2" charset="2"/>
              <a:buChar char="q"/>
            </a:pPr>
            <a:r>
              <a:rPr lang="en-US" sz="2500" dirty="0">
                <a:solidFill>
                  <a:schemeClr val="tx1"/>
                </a:solidFill>
              </a:rPr>
              <a:t>Convulsions may occur in children</a:t>
            </a:r>
          </a:p>
          <a:p>
            <a:pPr algn="just">
              <a:lnSpc>
                <a:spcPct val="120000"/>
              </a:lnSpc>
              <a:spcBef>
                <a:spcPts val="0"/>
              </a:spcBef>
              <a:buClrTx/>
              <a:buFont typeface="Wingdings" panose="05000000000000000000" pitchFamily="2" charset="2"/>
              <a:buChar char="q"/>
            </a:pPr>
            <a:r>
              <a:rPr lang="en-US" sz="2500" dirty="0">
                <a:solidFill>
                  <a:schemeClr val="tx1"/>
                </a:solidFill>
              </a:rPr>
              <a:t>Dehydration is common and may cause muscle craps, oliguria (reduced urine output) and shock</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Confirmed by a positive stool culture for shigella </a:t>
            </a:r>
            <a:r>
              <a:rPr lang="en-US" sz="2500" dirty="0" err="1">
                <a:solidFill>
                  <a:schemeClr val="tx1"/>
                </a:solidFill>
              </a:rPr>
              <a:t>spp</a:t>
            </a: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or treatment of dehydration is all that is necessary in mild infection</a:t>
            </a:r>
          </a:p>
          <a:p>
            <a:pPr algn="just">
              <a:lnSpc>
                <a:spcPct val="120000"/>
              </a:lnSpc>
              <a:spcBef>
                <a:spcPts val="0"/>
              </a:spcBef>
              <a:buClrTx/>
              <a:buFont typeface="Wingdings" panose="05000000000000000000" pitchFamily="2" charset="2"/>
              <a:buChar char="q"/>
            </a:pPr>
            <a:r>
              <a:rPr lang="en-US" sz="2500" dirty="0">
                <a:solidFill>
                  <a:schemeClr val="tx1"/>
                </a:solidFill>
              </a:rPr>
              <a:t>In severe infection, rehydration must be combined with antibiotics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41911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Spasmolytics will relieve pain</a:t>
            </a:r>
          </a:p>
          <a:p>
            <a:pPr algn="just">
              <a:lnSpc>
                <a:spcPct val="120000"/>
              </a:lnSpc>
              <a:spcBef>
                <a:spcPts val="0"/>
              </a:spcBef>
              <a:buClrTx/>
              <a:buFont typeface="Wingdings" panose="05000000000000000000" pitchFamily="2" charset="2"/>
              <a:buChar char="q"/>
            </a:pPr>
            <a:r>
              <a:rPr lang="en-US" sz="2500" dirty="0">
                <a:solidFill>
                  <a:schemeClr val="tx1"/>
                </a:solidFill>
              </a:rPr>
              <a:t>Fluoroquinolones such as </a:t>
            </a:r>
            <a:r>
              <a:rPr lang="en-US" sz="2500" dirty="0" err="1">
                <a:solidFill>
                  <a:schemeClr val="tx1"/>
                </a:solidFill>
              </a:rPr>
              <a:t>ciprofloxain</a:t>
            </a:r>
            <a:endParaRPr lang="en-US"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Take antibiotics as prescribed</a:t>
            </a:r>
          </a:p>
          <a:p>
            <a:pPr algn="just">
              <a:lnSpc>
                <a:spcPct val="120000"/>
              </a:lnSpc>
              <a:spcBef>
                <a:spcPts val="0"/>
              </a:spcBef>
              <a:buClrTx/>
              <a:buFont typeface="Wingdings" panose="05000000000000000000" pitchFamily="2" charset="2"/>
              <a:buChar char="q"/>
            </a:pPr>
            <a:r>
              <a:rPr lang="en-US" sz="2500" dirty="0">
                <a:solidFill>
                  <a:schemeClr val="tx1"/>
                </a:solidFill>
              </a:rPr>
              <a:t>Dispose off faeces adequately </a:t>
            </a:r>
          </a:p>
          <a:p>
            <a:pPr algn="just">
              <a:lnSpc>
                <a:spcPct val="120000"/>
              </a:lnSpc>
              <a:spcBef>
                <a:spcPts val="0"/>
              </a:spcBef>
              <a:buClrTx/>
              <a:buFont typeface="Wingdings" panose="05000000000000000000" pitchFamily="2" charset="2"/>
              <a:buChar char="q"/>
            </a:pPr>
            <a:r>
              <a:rPr lang="en-US" sz="2500" dirty="0">
                <a:solidFill>
                  <a:schemeClr val="tx1"/>
                </a:solidFill>
              </a:rPr>
              <a:t>Whenever there is an outbreak of the diseases, check the water supply.</a:t>
            </a:r>
          </a:p>
          <a:p>
            <a:pPr algn="just">
              <a:lnSpc>
                <a:spcPct val="120000"/>
              </a:lnSpc>
              <a:spcBef>
                <a:spcPts val="0"/>
              </a:spcBef>
              <a:buClrTx/>
              <a:buFont typeface="Wingdings" panose="05000000000000000000" pitchFamily="2" charset="2"/>
              <a:buChar char="q"/>
            </a:pPr>
            <a:r>
              <a:rPr lang="en-US" sz="2500" dirty="0">
                <a:solidFill>
                  <a:schemeClr val="tx1"/>
                </a:solidFill>
              </a:rPr>
              <a:t>Give health education on use of latrines, safe water, safe food, refuse disposal and personal hygiene.</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At village development committee meetings stress the importance of prolonged breastfeeding etc.</a:t>
            </a:r>
          </a:p>
          <a:p>
            <a:pPr algn="just">
              <a:lnSpc>
                <a:spcPct val="120000"/>
              </a:lnSpc>
              <a:spcBef>
                <a:spcPts val="0"/>
              </a:spcBef>
              <a:buClrTx/>
              <a:buFont typeface="Wingdings" panose="05000000000000000000" pitchFamily="2" charset="2"/>
              <a:buChar char="q"/>
            </a:pPr>
            <a:r>
              <a:rPr lang="en-US" sz="2500" dirty="0">
                <a:solidFill>
                  <a:schemeClr val="tx1"/>
                </a:solidFill>
              </a:rPr>
              <a:t>Inspect public eating places, markets and boarding institutions (schools, camps)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147872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err="1">
                <a:solidFill>
                  <a:srgbClr val="0070C0"/>
                </a:solidFill>
              </a:rPr>
              <a:t>COMPYLOBACTER</a:t>
            </a:r>
            <a:r>
              <a:rPr lang="en-US" sz="2500" b="1" dirty="0">
                <a:solidFill>
                  <a:srgbClr val="0070C0"/>
                </a:solidFill>
              </a:rPr>
              <a:t> </a:t>
            </a:r>
            <a:r>
              <a:rPr lang="en-US" sz="2500" b="1" dirty="0" err="1">
                <a:solidFill>
                  <a:srgbClr val="0070C0"/>
                </a:solidFill>
              </a:rPr>
              <a:t>JEJUNI</a:t>
            </a:r>
            <a:r>
              <a:rPr lang="en-US" sz="2500" b="1" dirty="0">
                <a:solidFill>
                  <a:srgbClr val="0070C0"/>
                </a:solidFill>
              </a:rPr>
              <a:t> INFECTION</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enteric Gram-negative micro-aerophilic bacterium</a:t>
            </a:r>
          </a:p>
          <a:p>
            <a:pPr algn="just">
              <a:lnSpc>
                <a:spcPct val="120000"/>
              </a:lnSpc>
              <a:spcBef>
                <a:spcPts val="0"/>
              </a:spcBef>
              <a:buClrTx/>
              <a:buFont typeface="Wingdings" panose="05000000000000000000" pitchFamily="2" charset="2"/>
              <a:buChar char="q"/>
            </a:pPr>
            <a:r>
              <a:rPr lang="en-US" sz="2500" dirty="0">
                <a:solidFill>
                  <a:schemeClr val="tx1"/>
                </a:solidFill>
              </a:rPr>
              <a:t>Caused by Campylobacter </a:t>
            </a:r>
            <a:r>
              <a:rPr lang="en-US" sz="2500" dirty="0" err="1">
                <a:solidFill>
                  <a:schemeClr val="tx1"/>
                </a:solidFill>
              </a:rPr>
              <a:t>jejuni</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Presents with various symptoms ranging from mild gastro-enteritis to severe dysentery</a:t>
            </a:r>
          </a:p>
          <a:p>
            <a:pPr algn="just">
              <a:lnSpc>
                <a:spcPct val="120000"/>
              </a:lnSpc>
              <a:spcBef>
                <a:spcPts val="0"/>
              </a:spcBef>
              <a:buClrTx/>
              <a:buFont typeface="Wingdings" panose="05000000000000000000" pitchFamily="2" charset="2"/>
              <a:buChar char="q"/>
            </a:pPr>
            <a:r>
              <a:rPr lang="en-US" sz="2500" dirty="0">
                <a:solidFill>
                  <a:schemeClr val="tx1"/>
                </a:solidFill>
              </a:rPr>
              <a:t>Asymptomatic carriers may serve as a significant reservoir for the infection</a:t>
            </a:r>
          </a:p>
          <a:p>
            <a:pPr algn="just">
              <a:lnSpc>
                <a:spcPct val="120000"/>
              </a:lnSpc>
              <a:spcBef>
                <a:spcPts val="0"/>
              </a:spcBef>
              <a:buClrTx/>
              <a:buFont typeface="Wingdings" panose="05000000000000000000" pitchFamily="2" charset="2"/>
              <a:buChar char="q"/>
            </a:pPr>
            <a:r>
              <a:rPr lang="en-US" sz="2500" dirty="0">
                <a:solidFill>
                  <a:schemeClr val="tx1"/>
                </a:solidFill>
              </a:rPr>
              <a:t>In many countries this organism is becoming </a:t>
            </a:r>
            <a:r>
              <a:rPr lang="en-US" sz="2500" dirty="0" err="1">
                <a:solidFill>
                  <a:schemeClr val="tx1"/>
                </a:solidFill>
              </a:rPr>
              <a:t>recognised</a:t>
            </a:r>
            <a:r>
              <a:rPr lang="en-US" sz="2500" dirty="0">
                <a:solidFill>
                  <a:schemeClr val="tx1"/>
                </a:solidFill>
              </a:rPr>
              <a:t> as an important cause of bloody diarrhoea </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exist as a non-pathogen in cattle, sheep, pigs, dogs etc.</a:t>
            </a:r>
          </a:p>
          <a:p>
            <a:pPr algn="just">
              <a:lnSpc>
                <a:spcPct val="120000"/>
              </a:lnSpc>
              <a:spcBef>
                <a:spcPts val="0"/>
              </a:spcBef>
              <a:buClrTx/>
              <a:buFont typeface="Wingdings" panose="05000000000000000000" pitchFamily="2" charset="2"/>
              <a:buChar char="q"/>
            </a:pPr>
            <a:r>
              <a:rPr lang="en-US" sz="2500" dirty="0">
                <a:solidFill>
                  <a:schemeClr val="tx1"/>
                </a:solidFill>
              </a:rPr>
              <a:t>Human may carry it as a commensal organism (asymptomatic carriers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537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443626" y="2135573"/>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solidFill>
                <a:srgbClr val="000099"/>
              </a:solidFill>
            </a:endParaRPr>
          </a:p>
        </p:txBody>
      </p:sp>
      <p:sp>
        <p:nvSpPr>
          <p:cNvPr id="29701" name="Rectangle 5"/>
          <p:cNvSpPr>
            <a:spLocks noChangeArrowheads="1"/>
          </p:cNvSpPr>
          <p:nvPr/>
        </p:nvSpPr>
        <p:spPr bwMode="auto">
          <a:xfrm>
            <a:off x="655638" y="3124200"/>
            <a:ext cx="7858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In March 1981, an outbreak of measles occurred among employees at Factory X in Fort Worth, Texas. </a:t>
            </a:r>
          </a:p>
          <a:p>
            <a:pPr eaLnBrk="1" hangingPunct="1">
              <a:spcBef>
                <a:spcPct val="0"/>
              </a:spcBef>
              <a:buFontTx/>
              <a:buNone/>
            </a:pPr>
            <a:endParaRPr lang="en-US" altLang="en-US" sz="2400">
              <a:solidFill>
                <a:srgbClr val="0036A6"/>
              </a:solidFill>
              <a:latin typeface="Century Gothic" pitchFamily="34" charset="0"/>
            </a:endParaRPr>
          </a:p>
          <a:p>
            <a:pPr eaLnBrk="1" hangingPunct="1">
              <a:spcBef>
                <a:spcPct val="0"/>
              </a:spcBef>
              <a:buFontTx/>
              <a:buNone/>
            </a:pPr>
            <a:r>
              <a:rPr lang="en-US" altLang="en-US" sz="2400">
                <a:solidFill>
                  <a:srgbClr val="0036A6"/>
                </a:solidFill>
                <a:latin typeface="Century Gothic" pitchFamily="34" charset="0"/>
              </a:rPr>
              <a:t>This group of cases in this specific time and place can be described as a  ________________. </a:t>
            </a:r>
          </a:p>
        </p:txBody>
      </p:sp>
      <p:sp>
        <p:nvSpPr>
          <p:cNvPr id="29702" name="TextBox 6"/>
          <p:cNvSpPr txBox="1">
            <a:spLocks noChangeArrowheads="1"/>
          </p:cNvSpPr>
          <p:nvPr/>
        </p:nvSpPr>
        <p:spPr bwMode="auto">
          <a:xfrm>
            <a:off x="442913" y="2227263"/>
            <a:ext cx="269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A. distribution</a:t>
            </a:r>
          </a:p>
        </p:txBody>
      </p:sp>
      <p:sp>
        <p:nvSpPr>
          <p:cNvPr id="29703" name="TextBox 8"/>
          <p:cNvSpPr txBox="1">
            <a:spLocks noChangeArrowheads="1"/>
          </p:cNvSpPr>
          <p:nvPr/>
        </p:nvSpPr>
        <p:spPr bwMode="auto">
          <a:xfrm>
            <a:off x="3270250" y="2224088"/>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B. cluster</a:t>
            </a:r>
          </a:p>
        </p:txBody>
      </p:sp>
      <p:sp>
        <p:nvSpPr>
          <p:cNvPr id="29704" name="TextBox 9"/>
          <p:cNvSpPr txBox="1">
            <a:spLocks noChangeArrowheads="1"/>
          </p:cNvSpPr>
          <p:nvPr/>
        </p:nvSpPr>
        <p:spPr bwMode="auto">
          <a:xfrm>
            <a:off x="5141913" y="2227263"/>
            <a:ext cx="291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 determinant</a:t>
            </a:r>
          </a:p>
        </p:txBody>
      </p:sp>
      <p:cxnSp>
        <p:nvCxnSpPr>
          <p:cNvPr id="14" name="Straight Connector 13"/>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29706" name="TextBox 13"/>
          <p:cNvSpPr txBox="1">
            <a:spLocks noChangeArrowheads="1"/>
          </p:cNvSpPr>
          <p:nvPr/>
        </p:nvSpPr>
        <p:spPr bwMode="auto">
          <a:xfrm>
            <a:off x="515938" y="14097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Choose the correct answer.</a:t>
            </a:r>
          </a:p>
        </p:txBody>
      </p:sp>
      <p:sp>
        <p:nvSpPr>
          <p:cNvPr id="2970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9708"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C41ACCB-3073-4C3D-8AC1-FEF16468D399}" type="slidenum">
              <a:rPr lang="en-US" altLang="en-US" sz="1400">
                <a:solidFill>
                  <a:srgbClr val="0039A6"/>
                </a:solidFill>
                <a:latin typeface="Myriad Web Pro" charset="0"/>
              </a:rPr>
              <a:pPr algn="r" eaLnBrk="1" hangingPunct="1">
                <a:spcBef>
                  <a:spcPct val="0"/>
                </a:spcBef>
                <a:buFontTx/>
                <a:buNone/>
              </a:pPr>
              <a:t>22</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848709766"/>
      </p:ext>
    </p:extLst>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disease is particularly common in children under 2 years of age</a:t>
            </a:r>
          </a:p>
          <a:p>
            <a:pPr algn="just">
              <a:lnSpc>
                <a:spcPct val="120000"/>
              </a:lnSpc>
              <a:spcBef>
                <a:spcPts val="0"/>
              </a:spcBef>
              <a:buClrTx/>
              <a:buFont typeface="Wingdings" panose="05000000000000000000" pitchFamily="2" charset="2"/>
              <a:buChar char="q"/>
            </a:pPr>
            <a:r>
              <a:rPr lang="en-US" sz="2500" dirty="0">
                <a:solidFill>
                  <a:schemeClr val="tx1"/>
                </a:solidFill>
              </a:rPr>
              <a:t>In many parts of Africa, poultry are a common source.</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Ingestion of low bacterial loads (less than 500) is sufficient to cause clinical illness</a:t>
            </a:r>
          </a:p>
          <a:p>
            <a:pPr algn="just">
              <a:lnSpc>
                <a:spcPct val="120000"/>
              </a:lnSpc>
              <a:spcBef>
                <a:spcPts val="0"/>
              </a:spcBef>
              <a:buClrTx/>
              <a:buFont typeface="Wingdings" panose="05000000000000000000" pitchFamily="2" charset="2"/>
              <a:buChar char="q"/>
            </a:pPr>
            <a:r>
              <a:rPr lang="en-US" sz="2500" dirty="0">
                <a:solidFill>
                  <a:schemeClr val="tx1"/>
                </a:solidFill>
              </a:rPr>
              <a:t>Symptoms and signs are related to dose bacterial virulence as well as host factors like immune responses </a:t>
            </a:r>
          </a:p>
          <a:p>
            <a:pPr algn="just">
              <a:lnSpc>
                <a:spcPct val="120000"/>
              </a:lnSpc>
              <a:spcBef>
                <a:spcPts val="0"/>
              </a:spcBef>
              <a:buClrTx/>
              <a:buFont typeface="Wingdings" panose="05000000000000000000" pitchFamily="2" charset="2"/>
              <a:buChar char="q"/>
            </a:pPr>
            <a:r>
              <a:rPr lang="en-US" sz="2500" dirty="0">
                <a:solidFill>
                  <a:schemeClr val="tx1"/>
                </a:solidFill>
              </a:rPr>
              <a:t>Low gastric pH (high acidity) kills many of the bacteria</a:t>
            </a:r>
          </a:p>
          <a:p>
            <a:pPr algn="just">
              <a:lnSpc>
                <a:spcPct val="120000"/>
              </a:lnSpc>
              <a:spcBef>
                <a:spcPts val="0"/>
              </a:spcBef>
              <a:buClrTx/>
              <a:buFont typeface="Wingdings" panose="05000000000000000000" pitchFamily="2" charset="2"/>
              <a:buChar char="q"/>
            </a:pPr>
            <a:r>
              <a:rPr lang="en-US" sz="2500" dirty="0">
                <a:solidFill>
                  <a:schemeClr val="tx1"/>
                </a:solidFill>
              </a:rPr>
              <a:t>Once the bacteria have passed through the stomach , they </a:t>
            </a:r>
            <a:r>
              <a:rPr lang="en-US" sz="2500" dirty="0" err="1">
                <a:solidFill>
                  <a:schemeClr val="tx1"/>
                </a:solidFill>
              </a:rPr>
              <a:t>colonise</a:t>
            </a:r>
            <a:r>
              <a:rPr lang="en-US" sz="2500" dirty="0">
                <a:solidFill>
                  <a:schemeClr val="tx1"/>
                </a:solidFill>
              </a:rPr>
              <a:t> the distal small intestine and colon</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ranges from 1-7 days </a:t>
            </a:r>
          </a:p>
          <a:p>
            <a:pPr algn="just">
              <a:lnSpc>
                <a:spcPct val="120000"/>
              </a:lnSpc>
              <a:spcBef>
                <a:spcPts val="0"/>
              </a:spcBef>
              <a:buClrTx/>
              <a:buFont typeface="Wingdings" panose="05000000000000000000" pitchFamily="2" charset="2"/>
              <a:buChar char="q"/>
            </a:pPr>
            <a:r>
              <a:rPr lang="en-US" sz="2500" dirty="0">
                <a:solidFill>
                  <a:schemeClr val="tx1"/>
                </a:solidFill>
              </a:rPr>
              <a:t>The bacteria may invade the intestinal wall, making small ulceration in the mucosa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9354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Transient blood invasion may occur .</a:t>
            </a:r>
          </a:p>
          <a:p>
            <a:pPr algn="just">
              <a:lnSpc>
                <a:spcPct val="120000"/>
              </a:lnSpc>
              <a:spcBef>
                <a:spcPts val="0"/>
              </a:spcBef>
              <a:buClrTx/>
              <a:buFont typeface="Wingdings" panose="05000000000000000000" pitchFamily="2" charset="2"/>
              <a:buChar char="q"/>
            </a:pPr>
            <a:r>
              <a:rPr lang="en-US" sz="2500" dirty="0">
                <a:solidFill>
                  <a:schemeClr val="tx1"/>
                </a:solidFill>
              </a:rPr>
              <a:t>During this period large numbers of bacteria are shed into the stool.</a:t>
            </a:r>
          </a:p>
          <a:p>
            <a:pPr algn="just">
              <a:lnSpc>
                <a:spcPct val="120000"/>
              </a:lnSpc>
              <a:spcBef>
                <a:spcPts val="0"/>
              </a:spcBef>
              <a:buClrTx/>
              <a:buFont typeface="Wingdings" panose="05000000000000000000" pitchFamily="2" charset="2"/>
              <a:buChar char="q"/>
            </a:pPr>
            <a:r>
              <a:rPr lang="en-US" sz="2500" dirty="0">
                <a:solidFill>
                  <a:schemeClr val="tx1"/>
                </a:solidFill>
              </a:rPr>
              <a:t>Symptoms are related to the time taken for the intestines to be ulcerated and it usually last 1-3 weeks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Abdominal pains</a:t>
            </a:r>
          </a:p>
          <a:p>
            <a:pPr algn="just">
              <a:lnSpc>
                <a:spcPct val="120000"/>
              </a:lnSpc>
              <a:spcBef>
                <a:spcPts val="0"/>
              </a:spcBef>
              <a:buClrTx/>
              <a:buFont typeface="Wingdings" panose="05000000000000000000" pitchFamily="2" charset="2"/>
              <a:buChar char="q"/>
            </a:pPr>
            <a:r>
              <a:rPr lang="en-US" sz="2500" dirty="0">
                <a:solidFill>
                  <a:schemeClr val="tx1"/>
                </a:solidFill>
              </a:rPr>
              <a:t>Diarrhoea and fever</a:t>
            </a:r>
          </a:p>
          <a:p>
            <a:pPr algn="just">
              <a:lnSpc>
                <a:spcPct val="120000"/>
              </a:lnSpc>
              <a:spcBef>
                <a:spcPts val="0"/>
              </a:spcBef>
              <a:buClrTx/>
              <a:buFont typeface="Wingdings" panose="05000000000000000000" pitchFamily="2" charset="2"/>
              <a:buChar char="q"/>
            </a:pPr>
            <a:r>
              <a:rPr lang="en-US" sz="2500" dirty="0">
                <a:solidFill>
                  <a:schemeClr val="tx1"/>
                </a:solidFill>
              </a:rPr>
              <a:t>Bloody stool are not common</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Stool culture is one of the best procedure used to confirm the diagnosis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73756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MANAGEMENT/TREATMENT</a:t>
            </a:r>
          </a:p>
          <a:p>
            <a:pPr marL="0" indent="0" algn="just">
              <a:lnSpc>
                <a:spcPct val="120000"/>
              </a:lnSpc>
              <a:spcBef>
                <a:spcPts val="0"/>
              </a:spcBef>
              <a:buClrTx/>
              <a:buNone/>
            </a:pPr>
            <a:r>
              <a:rPr lang="en-GB" sz="2500" b="1" dirty="0">
                <a:solidFill>
                  <a:schemeClr val="tx1"/>
                </a:solidFill>
              </a:rPr>
              <a:t>For severe illness give:</a:t>
            </a:r>
          </a:p>
          <a:p>
            <a:pPr algn="just">
              <a:lnSpc>
                <a:spcPct val="120000"/>
              </a:lnSpc>
              <a:spcBef>
                <a:spcPts val="0"/>
              </a:spcBef>
              <a:buClrTx/>
              <a:buFont typeface="Wingdings" panose="05000000000000000000" pitchFamily="2" charset="2"/>
              <a:buChar char="q"/>
            </a:pPr>
            <a:r>
              <a:rPr lang="en-GB" sz="2500" dirty="0">
                <a:solidFill>
                  <a:schemeClr val="tx1"/>
                </a:solidFill>
              </a:rPr>
              <a:t>Erythromycin 500mg orally </a:t>
            </a:r>
            <a:r>
              <a:rPr lang="en-GB" sz="2500" dirty="0" err="1">
                <a:solidFill>
                  <a:schemeClr val="tx1"/>
                </a:solidFill>
              </a:rPr>
              <a:t>QID</a:t>
            </a:r>
            <a:r>
              <a:rPr lang="en-GB" sz="2500" dirty="0">
                <a:solidFill>
                  <a:schemeClr val="tx1"/>
                </a:solidFill>
              </a:rPr>
              <a:t> for seven days.</a:t>
            </a:r>
          </a:p>
          <a:p>
            <a:pPr algn="just">
              <a:lnSpc>
                <a:spcPct val="120000"/>
              </a:lnSpc>
              <a:spcBef>
                <a:spcPts val="0"/>
              </a:spcBef>
              <a:buClrTx/>
              <a:buFont typeface="Wingdings" panose="05000000000000000000" pitchFamily="2" charset="2"/>
              <a:buChar char="q"/>
            </a:pPr>
            <a:r>
              <a:rPr lang="en-GB" sz="2500" dirty="0">
                <a:solidFill>
                  <a:schemeClr val="tx1"/>
                </a:solidFill>
              </a:rPr>
              <a:t>Tetracycline 500mg </a:t>
            </a:r>
            <a:r>
              <a:rPr lang="en-GB" sz="2500" dirty="0" err="1">
                <a:solidFill>
                  <a:schemeClr val="tx1"/>
                </a:solidFill>
              </a:rPr>
              <a:t>QID</a:t>
            </a:r>
            <a:r>
              <a:rPr lang="en-GB" sz="2500" dirty="0">
                <a:solidFill>
                  <a:schemeClr val="tx1"/>
                </a:solidFill>
              </a:rPr>
              <a:t> for one week </a:t>
            </a:r>
          </a:p>
          <a:p>
            <a:pPr algn="just">
              <a:lnSpc>
                <a:spcPct val="120000"/>
              </a:lnSpc>
              <a:spcBef>
                <a:spcPts val="0"/>
              </a:spcBef>
              <a:buClrTx/>
              <a:buFont typeface="Wingdings" panose="05000000000000000000" pitchFamily="2" charset="2"/>
              <a:buChar char="q"/>
            </a:pPr>
            <a:r>
              <a:rPr lang="en-GB" sz="2500" dirty="0">
                <a:solidFill>
                  <a:schemeClr val="tx1"/>
                </a:solidFill>
              </a:rPr>
              <a:t>Ciprofloxacin 500mg orally BD for 5days</a:t>
            </a: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Reducing household contamination by domestic animals</a:t>
            </a:r>
          </a:p>
          <a:p>
            <a:pPr algn="just">
              <a:lnSpc>
                <a:spcPct val="120000"/>
              </a:lnSpc>
              <a:spcBef>
                <a:spcPts val="0"/>
              </a:spcBef>
              <a:buClrTx/>
              <a:buFont typeface="Wingdings" panose="05000000000000000000" pitchFamily="2" charset="2"/>
              <a:buChar char="q"/>
            </a:pPr>
            <a:r>
              <a:rPr lang="en-US" sz="2500" dirty="0">
                <a:solidFill>
                  <a:schemeClr val="tx1"/>
                </a:solidFill>
              </a:rPr>
              <a:t>Improved food hygiene techniques</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control including reducing the number of animals and poultry coming into houses and yard</a:t>
            </a:r>
          </a:p>
          <a:p>
            <a:pPr algn="just">
              <a:lnSpc>
                <a:spcPct val="120000"/>
              </a:lnSpc>
              <a:spcBef>
                <a:spcPts val="0"/>
              </a:spcBef>
              <a:buClrTx/>
              <a:buFont typeface="Wingdings" panose="05000000000000000000" pitchFamily="2" charset="2"/>
              <a:buChar char="q"/>
            </a:pPr>
            <a:r>
              <a:rPr lang="en-US" sz="2500" dirty="0">
                <a:solidFill>
                  <a:schemeClr val="tx1"/>
                </a:solidFill>
              </a:rPr>
              <a:t>Ensure poultry products are cooked properly</a:t>
            </a:r>
          </a:p>
          <a:p>
            <a:pPr algn="just">
              <a:lnSpc>
                <a:spcPct val="120000"/>
              </a:lnSpc>
              <a:spcBef>
                <a:spcPts val="0"/>
              </a:spcBef>
              <a:buClrTx/>
              <a:buFont typeface="Wingdings" panose="05000000000000000000" pitchFamily="2" charset="2"/>
              <a:buChar char="q"/>
            </a:pPr>
            <a:r>
              <a:rPr lang="en-US" sz="2500" dirty="0">
                <a:solidFill>
                  <a:schemeClr val="tx1"/>
                </a:solidFill>
              </a:rPr>
              <a:t>Regard all purchased chicken as potentially infected and observe good hygienic preparation &amp; cooking methods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546926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rgbClr val="0070C0"/>
                </a:solidFill>
              </a:rPr>
              <a:t>Poliomyelitis</a:t>
            </a:r>
          </a:p>
          <a:p>
            <a:pPr algn="just">
              <a:lnSpc>
                <a:spcPct val="120000"/>
              </a:lnSpc>
              <a:spcBef>
                <a:spcPts val="0"/>
              </a:spcBef>
              <a:buClrTx/>
              <a:buFont typeface="Wingdings" panose="05000000000000000000" pitchFamily="2" charset="2"/>
              <a:buChar char="q"/>
            </a:pPr>
            <a:r>
              <a:rPr lang="en-GB" sz="2800" dirty="0">
                <a:solidFill>
                  <a:schemeClr val="tx1"/>
                </a:solidFill>
              </a:rPr>
              <a:t>Occurrence: Worldwide</a:t>
            </a:r>
          </a:p>
          <a:p>
            <a:pPr algn="just">
              <a:lnSpc>
                <a:spcPct val="120000"/>
              </a:lnSpc>
              <a:spcBef>
                <a:spcPts val="0"/>
              </a:spcBef>
              <a:buClrTx/>
              <a:buFont typeface="Wingdings" panose="05000000000000000000" pitchFamily="2" charset="2"/>
              <a:buChar char="q"/>
            </a:pPr>
            <a:r>
              <a:rPr lang="en-GB" sz="2800" dirty="0">
                <a:solidFill>
                  <a:schemeClr val="tx1"/>
                </a:solidFill>
              </a:rPr>
              <a:t>Organism: Poliovirus</a:t>
            </a:r>
          </a:p>
          <a:p>
            <a:pPr algn="just">
              <a:lnSpc>
                <a:spcPct val="120000"/>
              </a:lnSpc>
              <a:spcBef>
                <a:spcPts val="0"/>
              </a:spcBef>
              <a:buClrTx/>
              <a:buFont typeface="Wingdings" panose="05000000000000000000" pitchFamily="2" charset="2"/>
              <a:buChar char="q"/>
            </a:pPr>
            <a:r>
              <a:rPr lang="en-GB" sz="2800" dirty="0">
                <a:solidFill>
                  <a:schemeClr val="tx1"/>
                </a:solidFill>
              </a:rPr>
              <a:t>Reservoir: Man</a:t>
            </a:r>
          </a:p>
          <a:p>
            <a:pPr algn="just">
              <a:lnSpc>
                <a:spcPct val="120000"/>
              </a:lnSpc>
              <a:spcBef>
                <a:spcPts val="0"/>
              </a:spcBef>
              <a:buClrTx/>
              <a:buFont typeface="Wingdings" panose="05000000000000000000" pitchFamily="2" charset="2"/>
              <a:buChar char="q"/>
            </a:pPr>
            <a:r>
              <a:rPr lang="en-GB" sz="2800" dirty="0">
                <a:solidFill>
                  <a:schemeClr val="tx1"/>
                </a:solidFill>
              </a:rPr>
              <a:t>Transmission: Food, water, droplets</a:t>
            </a:r>
          </a:p>
          <a:p>
            <a:pPr algn="just">
              <a:lnSpc>
                <a:spcPct val="120000"/>
              </a:lnSpc>
              <a:spcBef>
                <a:spcPts val="0"/>
              </a:spcBef>
              <a:buClrTx/>
              <a:buFont typeface="Wingdings" panose="05000000000000000000" pitchFamily="2" charset="2"/>
              <a:buChar char="q"/>
            </a:pPr>
            <a:r>
              <a:rPr lang="en-GB" sz="2800" dirty="0">
                <a:solidFill>
                  <a:schemeClr val="tx1"/>
                </a:solidFill>
              </a:rPr>
              <a:t>Control: Notification, isolation, safe disposal of faeces, hygiene, immunization</a:t>
            </a:r>
          </a:p>
          <a:p>
            <a:pPr algn="just">
              <a:lnSpc>
                <a:spcPct val="120000"/>
              </a:lnSpc>
              <a:spcBef>
                <a:spcPts val="0"/>
              </a:spcBef>
              <a:buClrTx/>
              <a:buFont typeface="Wingdings" panose="05000000000000000000" pitchFamily="2" charset="2"/>
              <a:buChar char="q"/>
            </a:pPr>
            <a:r>
              <a:rPr lang="en-US" sz="2800" dirty="0">
                <a:solidFill>
                  <a:schemeClr val="tx1"/>
                </a:solidFill>
              </a:rPr>
              <a:t>Poliomyelitis is a viral disease that can affect nerves and can lead to partial or full paralysis.</a:t>
            </a:r>
          </a:p>
          <a:p>
            <a:pPr algn="just">
              <a:lnSpc>
                <a:spcPct val="120000"/>
              </a:lnSpc>
              <a:spcBef>
                <a:spcPts val="0"/>
              </a:spcBef>
              <a:buClrTx/>
              <a:buFont typeface="Wingdings" panose="05000000000000000000" pitchFamily="2" charset="2"/>
              <a:buChar char="q"/>
            </a:pPr>
            <a:r>
              <a:rPr lang="en-US" sz="2800" dirty="0">
                <a:solidFill>
                  <a:schemeClr val="tx1"/>
                </a:solidFill>
              </a:rPr>
              <a:t>Poliomyelitis is a disease caused by infection with the poliovirus. </a:t>
            </a:r>
          </a:p>
          <a:p>
            <a:pPr algn="just">
              <a:lnSpc>
                <a:spcPct val="120000"/>
              </a:lnSpc>
              <a:spcBef>
                <a:spcPts val="0"/>
              </a:spcBef>
              <a:buClrTx/>
              <a:buFont typeface="Wingdings" panose="05000000000000000000" pitchFamily="2" charset="2"/>
              <a:buChar char="q"/>
            </a:pPr>
            <a:r>
              <a:rPr lang="en-US" sz="2800" dirty="0">
                <a:solidFill>
                  <a:schemeClr val="tx1"/>
                </a:solidFill>
              </a:rPr>
              <a:t>The virus spreads by direct person-to-person contact, by contact with infected mucus or phlegm from the nose or mouth, or by contact with infected feces.</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873410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3000" dirty="0">
                <a:solidFill>
                  <a:schemeClr val="tx1"/>
                </a:solidFill>
              </a:rPr>
              <a:t>The virus enters through the mouth and nose, multiplies in the throat and intestinal tract, and then is absorbed and spread through the blood and lymph system. The time from being infected with the virus to developing symptoms of disease (incubation) ranges from 5 - 35 days (average 7 - 14 days).</a:t>
            </a:r>
          </a:p>
          <a:p>
            <a:pPr marL="0" indent="0" algn="just">
              <a:lnSpc>
                <a:spcPct val="120000"/>
              </a:lnSpc>
              <a:spcBef>
                <a:spcPts val="0"/>
              </a:spcBef>
              <a:buClrTx/>
              <a:buNone/>
            </a:pPr>
            <a:r>
              <a:rPr lang="en-GB" sz="3000" b="1" dirty="0">
                <a:solidFill>
                  <a:schemeClr val="tx1"/>
                </a:solidFill>
              </a:rPr>
              <a:t>Signs and symptoms:</a:t>
            </a:r>
          </a:p>
          <a:p>
            <a:pPr algn="just">
              <a:lnSpc>
                <a:spcPct val="120000"/>
              </a:lnSpc>
              <a:spcBef>
                <a:spcPts val="0"/>
              </a:spcBef>
              <a:buClrTx/>
              <a:buFont typeface="Wingdings" panose="05000000000000000000" pitchFamily="2" charset="2"/>
              <a:buChar char="q"/>
            </a:pPr>
            <a:r>
              <a:rPr lang="en-US" sz="2600" dirty="0">
                <a:solidFill>
                  <a:schemeClr val="tx1"/>
                </a:solidFill>
              </a:rPr>
              <a:t>Flaccid paralysis occurs in less than 1% of infections, greater than 90% of infections are in apparent consisting of fever, malaise, headache nausea and vomiting.</a:t>
            </a:r>
          </a:p>
          <a:p>
            <a:pPr algn="just">
              <a:lnSpc>
                <a:spcPct val="120000"/>
              </a:lnSpc>
              <a:spcBef>
                <a:spcPts val="0"/>
              </a:spcBef>
              <a:buClrTx/>
              <a:buFont typeface="Wingdings" panose="05000000000000000000" pitchFamily="2" charset="2"/>
              <a:buChar char="q"/>
            </a:pPr>
            <a:r>
              <a:rPr lang="en-US" sz="2600" dirty="0">
                <a:solidFill>
                  <a:schemeClr val="tx1"/>
                </a:solidFill>
              </a:rPr>
              <a:t>If disease progresses to major illness, severe muscle pain and stiffness of neck and back with or without flaccid paralysis may occurs. The maximum extend of paralysis is reached in 3-4 days.</a:t>
            </a:r>
          </a:p>
          <a:p>
            <a:pPr algn="just">
              <a:lnSpc>
                <a:spcPct val="120000"/>
              </a:lnSpc>
              <a:spcBef>
                <a:spcPts val="0"/>
              </a:spcBef>
              <a:buClrTx/>
              <a:buFont typeface="Wingdings" panose="05000000000000000000" pitchFamily="2" charset="2"/>
              <a:buChar char="q"/>
            </a:pPr>
            <a:r>
              <a:rPr lang="en-US" sz="3000" dirty="0">
                <a:solidFill>
                  <a:schemeClr val="tx1"/>
                </a:solidFill>
              </a:rPr>
              <a:t>The site of paralysis depends on the location of nerve destruction in the spinal cord or brainstem</a:t>
            </a:r>
          </a:p>
          <a:p>
            <a:pPr algn="just">
              <a:lnSpc>
                <a:spcPct val="120000"/>
              </a:lnSpc>
              <a:spcBef>
                <a:spcPts val="0"/>
              </a:spcBef>
              <a:buClrTx/>
              <a:buFont typeface="Wingdings" panose="05000000000000000000" pitchFamily="2" charset="2"/>
              <a:buChar char="q"/>
            </a:pPr>
            <a:r>
              <a:rPr lang="en-US" sz="2600" dirty="0">
                <a:solidFill>
                  <a:schemeClr val="tx1"/>
                </a:solidFill>
              </a:rPr>
              <a:t>Legs are affected more than arms.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13775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Paralysis of muscles of respiration / swallowing is life threatening.</a:t>
            </a:r>
          </a:p>
          <a:p>
            <a:pPr algn="just">
              <a:lnSpc>
                <a:spcPct val="120000"/>
              </a:lnSpc>
              <a:spcBef>
                <a:spcPts val="0"/>
              </a:spcBef>
              <a:buClrTx/>
              <a:buFont typeface="Wingdings" panose="05000000000000000000" pitchFamily="2" charset="2"/>
              <a:buChar char="q"/>
            </a:pPr>
            <a:r>
              <a:rPr lang="en-US" sz="2500" dirty="0">
                <a:solidFill>
                  <a:schemeClr val="tx1"/>
                </a:solidFill>
              </a:rPr>
              <a:t>Polio in pregnancy is associated with increased risk of abortion, prematurity and stillbirth.</a:t>
            </a:r>
          </a:p>
          <a:p>
            <a:pPr marL="0" indent="0" algn="just">
              <a:lnSpc>
                <a:spcPct val="120000"/>
              </a:lnSpc>
              <a:spcBef>
                <a:spcPts val="0"/>
              </a:spcBef>
              <a:buClrTx/>
              <a:buNone/>
            </a:pPr>
            <a:r>
              <a:rPr lang="en-GB" sz="2500" b="1" dirty="0">
                <a:solidFill>
                  <a:schemeClr val="tx1"/>
                </a:solidFill>
              </a:rPr>
              <a:t>Occurrence/Epidemiology: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Between 1840 and the 1950s, polio was a worldwide epidemic. </a:t>
            </a:r>
          </a:p>
          <a:p>
            <a:pPr algn="just">
              <a:lnSpc>
                <a:spcPct val="120000"/>
              </a:lnSpc>
              <a:spcBef>
                <a:spcPts val="0"/>
              </a:spcBef>
              <a:buClrTx/>
              <a:buFont typeface="Wingdings" panose="05000000000000000000" pitchFamily="2" charset="2"/>
              <a:buChar char="q"/>
            </a:pPr>
            <a:r>
              <a:rPr lang="en-US" sz="2500" dirty="0">
                <a:solidFill>
                  <a:schemeClr val="tx1"/>
                </a:solidFill>
              </a:rPr>
              <a:t>Since the development of polio vaccines, the incidence of the disease has been greatly reduced. Polio is on the verge of eradication in western Europe, North Africa, Arabian peninsula, southern and eastern Africa, East Asia and island nations of pacific Ocean. </a:t>
            </a:r>
          </a:p>
          <a:p>
            <a:pPr algn="just">
              <a:lnSpc>
                <a:spcPct val="120000"/>
              </a:lnSpc>
              <a:spcBef>
                <a:spcPts val="0"/>
              </a:spcBef>
              <a:buClrTx/>
              <a:buFont typeface="Wingdings" panose="05000000000000000000" pitchFamily="2" charset="2"/>
              <a:buChar char="q"/>
            </a:pPr>
            <a:r>
              <a:rPr lang="en-US" sz="2500" dirty="0">
                <a:solidFill>
                  <a:schemeClr val="tx1"/>
                </a:solidFill>
              </a:rPr>
              <a:t>The greatest risk now occurs in Indian sub continent and, to a lesser extent, in the countries of West and Central Africa.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70149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War torn countries where health infrastructure has been destroyed are at particular risk of Epidemics.</a:t>
            </a:r>
          </a:p>
          <a:p>
            <a:pPr marL="0" indent="0" algn="just">
              <a:lnSpc>
                <a:spcPct val="120000"/>
              </a:lnSpc>
              <a:spcBef>
                <a:spcPts val="0"/>
              </a:spcBef>
              <a:buClrTx/>
              <a:buNone/>
            </a:pPr>
            <a:endParaRPr lang="en-GB" sz="2500" b="1" dirty="0">
              <a:solidFill>
                <a:schemeClr val="tx1"/>
              </a:solidFill>
            </a:endParaRPr>
          </a:p>
          <a:p>
            <a:pPr marL="0" indent="0" algn="just">
              <a:lnSpc>
                <a:spcPct val="120000"/>
              </a:lnSpc>
              <a:spcBef>
                <a:spcPts val="0"/>
              </a:spcBef>
              <a:buClrTx/>
              <a:buNone/>
            </a:pPr>
            <a:r>
              <a:rPr lang="en-GB" sz="2500" b="1" dirty="0">
                <a:solidFill>
                  <a:schemeClr val="tx1"/>
                </a:solidFill>
              </a:rPr>
              <a:t>RISK Groups:</a:t>
            </a:r>
          </a:p>
          <a:p>
            <a:pPr algn="just">
              <a:lnSpc>
                <a:spcPct val="120000"/>
              </a:lnSpc>
              <a:spcBef>
                <a:spcPts val="0"/>
              </a:spcBef>
              <a:buClrTx/>
              <a:buFont typeface="Wingdings" panose="05000000000000000000" pitchFamily="2" charset="2"/>
              <a:buChar char="q"/>
            </a:pPr>
            <a:r>
              <a:rPr lang="en-US" sz="2500" dirty="0">
                <a:solidFill>
                  <a:schemeClr val="tx1"/>
                </a:solidFill>
              </a:rPr>
              <a:t>Polio remains primarily a disease of infants and young children. In many polio endemic areas  80-90% of cases are less than 5 years of age.</a:t>
            </a:r>
          </a:p>
          <a:p>
            <a:pPr algn="just">
              <a:lnSpc>
                <a:spcPct val="120000"/>
              </a:lnSpc>
              <a:spcBef>
                <a:spcPts val="0"/>
              </a:spcBef>
              <a:buClrTx/>
              <a:buFont typeface="Wingdings" panose="05000000000000000000" pitchFamily="2" charset="2"/>
              <a:buChar char="q"/>
            </a:pPr>
            <a:r>
              <a:rPr lang="en-US" sz="2500" dirty="0">
                <a:solidFill>
                  <a:schemeClr val="tx1"/>
                </a:solidFill>
              </a:rPr>
              <a:t>Other susceptible persons include groups refusing immunization, nomads, refugees.</a:t>
            </a:r>
          </a:p>
          <a:p>
            <a:pPr algn="just">
              <a:lnSpc>
                <a:spcPct val="120000"/>
              </a:lnSpc>
              <a:spcBef>
                <a:spcPts val="0"/>
              </a:spcBef>
              <a:buClrTx/>
              <a:buFont typeface="Wingdings" panose="05000000000000000000" pitchFamily="2" charset="2"/>
              <a:buChar char="q"/>
            </a:pPr>
            <a:r>
              <a:rPr lang="en-US" sz="2500" dirty="0">
                <a:solidFill>
                  <a:schemeClr val="tx1"/>
                </a:solidFill>
              </a:rPr>
              <a:t>Urban poor especially those living in slums. This is due to overcrowding of non immune groups and collapse of sanitary infrastructure.</a:t>
            </a:r>
            <a:r>
              <a:rPr lang="en-GB" sz="2500" b="1"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785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Prevention and control</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Educate the public on advantages of immunization in early stage.</a:t>
            </a:r>
          </a:p>
          <a:p>
            <a:pPr algn="just">
              <a:lnSpc>
                <a:spcPct val="120000"/>
              </a:lnSpc>
              <a:spcBef>
                <a:spcPts val="0"/>
              </a:spcBef>
              <a:buClrTx/>
              <a:buFont typeface="Wingdings" panose="05000000000000000000" pitchFamily="2" charset="2"/>
              <a:buChar char="q"/>
            </a:pPr>
            <a:r>
              <a:rPr lang="en-US" sz="2500" dirty="0">
                <a:solidFill>
                  <a:schemeClr val="tx1"/>
                </a:solidFill>
              </a:rPr>
              <a:t>Currently, both trivalent live, attenuated oral(OPV) and an injectable, inactivated poliovirus vaccine(IPV) are commercially available. Their use in different countries. Most use OPV alone, a limited number use IPV alone, and a few use a combination of both vaccines.</a:t>
            </a:r>
          </a:p>
          <a:p>
            <a:pPr algn="just">
              <a:lnSpc>
                <a:spcPct val="120000"/>
              </a:lnSpc>
              <a:spcBef>
                <a:spcPts val="0"/>
              </a:spcBef>
              <a:buClrTx/>
              <a:buFont typeface="Wingdings" panose="05000000000000000000" pitchFamily="2" charset="2"/>
              <a:buChar char="q"/>
            </a:pPr>
            <a:r>
              <a:rPr lang="en-US" sz="2500" dirty="0">
                <a:solidFill>
                  <a:schemeClr val="tx1"/>
                </a:solidFill>
              </a:rPr>
              <a:t>Obligatory case report of paralytic cases as a disease under surveillance by WHO. In countries undertaking polio eradication a single case is considered a public health emergency. Mass immunization with OPV are indicated to stop transmission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52437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HELMINTHIC DISEASES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Are the largest of human parasites</a:t>
            </a:r>
          </a:p>
          <a:p>
            <a:pPr algn="just">
              <a:lnSpc>
                <a:spcPct val="120000"/>
              </a:lnSpc>
              <a:spcBef>
                <a:spcPts val="0"/>
              </a:spcBef>
              <a:buClrTx/>
              <a:buFont typeface="Wingdings" panose="05000000000000000000" pitchFamily="2" charset="2"/>
              <a:buChar char="q"/>
            </a:pPr>
            <a:r>
              <a:rPr lang="en-US" sz="2500" dirty="0">
                <a:solidFill>
                  <a:schemeClr val="tx1"/>
                </a:solidFill>
              </a:rPr>
              <a:t>The parasite are a major health hazard in low-income countries where malnutrition is also prevalent (common)</a:t>
            </a:r>
          </a:p>
          <a:p>
            <a:pPr algn="just">
              <a:lnSpc>
                <a:spcPct val="120000"/>
              </a:lnSpc>
              <a:spcBef>
                <a:spcPts val="0"/>
              </a:spcBef>
              <a:buClrTx/>
              <a:buFont typeface="Wingdings" panose="05000000000000000000" pitchFamily="2" charset="2"/>
              <a:buChar char="q"/>
            </a:pPr>
            <a:r>
              <a:rPr lang="en-US" sz="2500" dirty="0">
                <a:solidFill>
                  <a:schemeClr val="tx1"/>
                </a:solidFill>
              </a:rPr>
              <a:t>Intestinal helminthic infections worsens malnutrition</a:t>
            </a:r>
          </a:p>
          <a:p>
            <a:pPr marL="0" indent="0" algn="just">
              <a:lnSpc>
                <a:spcPct val="120000"/>
              </a:lnSpc>
              <a:spcBef>
                <a:spcPts val="0"/>
              </a:spcBef>
              <a:buClrTx/>
              <a:buNone/>
            </a:pPr>
            <a:r>
              <a:rPr lang="en-GB" sz="2500" dirty="0">
                <a:solidFill>
                  <a:schemeClr val="tx1"/>
                </a:solidFill>
              </a:rPr>
              <a:t>Helminths are grouped into 3 zoological classes namely</a:t>
            </a:r>
          </a:p>
          <a:p>
            <a:pPr marL="0" indent="0" algn="just">
              <a:lnSpc>
                <a:spcPct val="120000"/>
              </a:lnSpc>
              <a:spcBef>
                <a:spcPts val="0"/>
              </a:spcBef>
              <a:buClrTx/>
              <a:buNone/>
            </a:pPr>
            <a:r>
              <a:rPr lang="en-GB" sz="2500" dirty="0">
                <a:solidFill>
                  <a:schemeClr val="tx1"/>
                </a:solidFill>
              </a:rPr>
              <a:t>1. Nematodes (roundworm) e.g.  Ascaris </a:t>
            </a:r>
            <a:r>
              <a:rPr lang="en-GB" sz="2500" dirty="0" err="1">
                <a:solidFill>
                  <a:schemeClr val="tx1"/>
                </a:solidFill>
              </a:rPr>
              <a:t>lubricoides</a:t>
            </a:r>
            <a:r>
              <a:rPr lang="en-GB" sz="2500" dirty="0">
                <a:solidFill>
                  <a:schemeClr val="tx1"/>
                </a:solidFill>
              </a:rPr>
              <a:t>, </a:t>
            </a:r>
          </a:p>
          <a:p>
            <a:pPr marL="0" indent="0" algn="just">
              <a:lnSpc>
                <a:spcPct val="120000"/>
              </a:lnSpc>
              <a:spcBef>
                <a:spcPts val="0"/>
              </a:spcBef>
              <a:buClrTx/>
              <a:buNone/>
            </a:pPr>
            <a:r>
              <a:rPr lang="en-GB" sz="2500" dirty="0">
                <a:solidFill>
                  <a:schemeClr val="tx1"/>
                </a:solidFill>
              </a:rPr>
              <a:t>2. Cestodes (tapeworm) e.g. taenia </a:t>
            </a:r>
            <a:r>
              <a:rPr lang="en-GB" sz="2500" dirty="0" err="1">
                <a:solidFill>
                  <a:schemeClr val="tx1"/>
                </a:solidFill>
              </a:rPr>
              <a:t>saginata</a:t>
            </a:r>
            <a:r>
              <a:rPr lang="en-GB" sz="2500" dirty="0">
                <a:solidFill>
                  <a:schemeClr val="tx1"/>
                </a:solidFill>
              </a:rPr>
              <a:t>, and</a:t>
            </a:r>
          </a:p>
          <a:p>
            <a:pPr marL="0" indent="0" algn="just">
              <a:lnSpc>
                <a:spcPct val="120000"/>
              </a:lnSpc>
              <a:spcBef>
                <a:spcPts val="0"/>
              </a:spcBef>
              <a:buClrTx/>
              <a:buNone/>
            </a:pPr>
            <a:r>
              <a:rPr lang="en-GB" sz="2500" dirty="0">
                <a:solidFill>
                  <a:schemeClr val="tx1"/>
                </a:solidFill>
              </a:rPr>
              <a:t>3. </a:t>
            </a:r>
            <a:r>
              <a:rPr lang="en-GB" sz="2500" dirty="0" err="1">
                <a:solidFill>
                  <a:schemeClr val="tx1"/>
                </a:solidFill>
              </a:rPr>
              <a:t>Tremadodes</a:t>
            </a:r>
            <a:r>
              <a:rPr lang="en-GB" sz="2500" dirty="0">
                <a:solidFill>
                  <a:schemeClr val="tx1"/>
                </a:solidFill>
              </a:rPr>
              <a:t> (flukes) e.g. </a:t>
            </a:r>
            <a:r>
              <a:rPr lang="en-GB" sz="2500" dirty="0" err="1">
                <a:solidFill>
                  <a:schemeClr val="tx1"/>
                </a:solidFill>
              </a:rPr>
              <a:t>schistosoma</a:t>
            </a:r>
            <a:r>
              <a:rPr lang="en-GB" sz="2500" dirty="0">
                <a:solidFill>
                  <a:schemeClr val="tx1"/>
                </a:solidFill>
              </a:rPr>
              <a:t> </a:t>
            </a:r>
            <a:r>
              <a:rPr lang="en-GB" sz="2500" dirty="0" err="1">
                <a:solidFill>
                  <a:schemeClr val="tx1"/>
                </a:solidFill>
              </a:rPr>
              <a:t>mansoni</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definitive host of all the helminths is the human being except for dog tapeworm for which the human is an accidental intermediate host.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42900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Eggs are excreted in stools</a:t>
            </a:r>
          </a:p>
          <a:p>
            <a:pPr algn="just">
              <a:lnSpc>
                <a:spcPct val="120000"/>
              </a:lnSpc>
              <a:spcBef>
                <a:spcPts val="0"/>
              </a:spcBef>
              <a:buClrTx/>
              <a:buFont typeface="Wingdings" panose="05000000000000000000" pitchFamily="2" charset="2"/>
              <a:buChar char="q"/>
            </a:pPr>
            <a:r>
              <a:rPr lang="en-US" sz="2800" dirty="0">
                <a:solidFill>
                  <a:schemeClr val="tx1"/>
                </a:solidFill>
              </a:rPr>
              <a:t>Control measures in African include school-based and community- based approaches, environmental sanitation, nutritional supplementation and health education.</a:t>
            </a:r>
          </a:p>
          <a:p>
            <a:pPr algn="just">
              <a:lnSpc>
                <a:spcPct val="120000"/>
              </a:lnSpc>
              <a:spcBef>
                <a:spcPts val="0"/>
              </a:spcBef>
              <a:buClrTx/>
              <a:buFont typeface="Wingdings" panose="05000000000000000000" pitchFamily="2" charset="2"/>
              <a:buChar char="q"/>
            </a:pPr>
            <a:r>
              <a:rPr lang="en-US" sz="2800" dirty="0">
                <a:solidFill>
                  <a:schemeClr val="tx1"/>
                </a:solidFill>
              </a:rPr>
              <a:t>Proper disposal of human waste</a:t>
            </a:r>
          </a:p>
          <a:p>
            <a:pPr algn="just">
              <a:lnSpc>
                <a:spcPct val="120000"/>
              </a:lnSpc>
              <a:spcBef>
                <a:spcPts val="0"/>
              </a:spcBef>
              <a:buClrTx/>
              <a:buFont typeface="Wingdings" panose="05000000000000000000" pitchFamily="2" charset="2"/>
              <a:buChar char="q"/>
            </a:pPr>
            <a:r>
              <a:rPr lang="en-US" sz="2800" dirty="0">
                <a:solidFill>
                  <a:schemeClr val="tx1"/>
                </a:solidFill>
              </a:rPr>
              <a:t>The true prevalence of worm infection in the community is unknown as most persons are asymptomatic and do not seek health care.</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Hookworm prevalence is dependent on climate because the larvae require moist warm soil for development and are more common in tropical coastal regions of east Africa.</a:t>
            </a:r>
          </a:p>
          <a:p>
            <a:pPr algn="just">
              <a:lnSpc>
                <a:spcPct val="120000"/>
              </a:lnSpc>
              <a:spcBef>
                <a:spcPts val="0"/>
              </a:spcBef>
              <a:buClrTx/>
              <a:buFont typeface="Wingdings" panose="05000000000000000000" pitchFamily="2" charset="2"/>
              <a:buChar char="q"/>
            </a:pPr>
            <a:r>
              <a:rPr lang="en-US" sz="2800" dirty="0">
                <a:solidFill>
                  <a:schemeClr val="tx1"/>
                </a:solidFill>
              </a:rPr>
              <a:t>Prevalence rate of 60%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114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199" cy="6828047"/>
          </a:xfrm>
        </p:spPr>
        <p:txBody>
          <a:bodyPr>
            <a:normAutofit fontScale="77500" lnSpcReduction="20000"/>
          </a:bodyPr>
          <a:lstStyle/>
          <a:p>
            <a:pPr marL="0" indent="0" algn="ctr">
              <a:lnSpc>
                <a:spcPct val="120000"/>
              </a:lnSpc>
              <a:spcBef>
                <a:spcPts val="0"/>
              </a:spcBef>
              <a:buClrTx/>
              <a:buNone/>
            </a:pPr>
            <a:r>
              <a:rPr lang="en-US" sz="2700" b="1" dirty="0">
                <a:solidFill>
                  <a:srgbClr val="00B050"/>
                </a:solidFill>
              </a:rPr>
              <a:t>Uses (Purposes) of epidemiology</a:t>
            </a:r>
          </a:p>
          <a:p>
            <a:pPr algn="just">
              <a:lnSpc>
                <a:spcPct val="120000"/>
              </a:lnSpc>
              <a:spcBef>
                <a:spcPts val="0"/>
              </a:spcBef>
              <a:buClrTx/>
              <a:buFont typeface="Wingdings" panose="05000000000000000000" pitchFamily="2" charset="2"/>
              <a:buChar char="q"/>
            </a:pPr>
            <a:r>
              <a:rPr lang="en-US" sz="2700" dirty="0">
                <a:solidFill>
                  <a:schemeClr val="tx1"/>
                </a:solidFill>
              </a:rPr>
              <a:t>Description of health status of a population</a:t>
            </a:r>
          </a:p>
          <a:p>
            <a:pPr lvl="1" algn="just">
              <a:lnSpc>
                <a:spcPct val="120000"/>
              </a:lnSpc>
              <a:spcBef>
                <a:spcPts val="0"/>
              </a:spcBef>
              <a:buClrTx/>
              <a:buFont typeface="Wingdings" panose="05000000000000000000" pitchFamily="2" charset="2"/>
              <a:buChar char="§"/>
            </a:pPr>
            <a:r>
              <a:rPr lang="en-US" sz="2700" dirty="0">
                <a:solidFill>
                  <a:schemeClr val="tx1"/>
                </a:solidFill>
              </a:rPr>
              <a:t>To describe the distribution and extent of a disease problem in human population. Assessing the community’s health. To make a community diagnosis.</a:t>
            </a:r>
          </a:p>
          <a:p>
            <a:pPr algn="just">
              <a:lnSpc>
                <a:spcPct val="120000"/>
              </a:lnSpc>
              <a:spcBef>
                <a:spcPts val="0"/>
              </a:spcBef>
              <a:buClrTx/>
              <a:buFont typeface="Wingdings" panose="05000000000000000000" pitchFamily="2" charset="2"/>
              <a:buChar char="q"/>
            </a:pPr>
            <a:r>
              <a:rPr lang="en-US" sz="2700" dirty="0">
                <a:solidFill>
                  <a:schemeClr val="tx1"/>
                </a:solidFill>
              </a:rPr>
              <a:t>Evaluation of program or treatment</a:t>
            </a:r>
          </a:p>
          <a:p>
            <a:pPr lvl="1" algn="just">
              <a:lnSpc>
                <a:spcPct val="120000"/>
              </a:lnSpc>
              <a:spcBef>
                <a:spcPts val="0"/>
              </a:spcBef>
              <a:buClrTx/>
              <a:buFont typeface="Wingdings" panose="05000000000000000000" pitchFamily="2" charset="2"/>
              <a:buChar char="§"/>
            </a:pPr>
            <a:r>
              <a:rPr lang="en-US" sz="2700" dirty="0">
                <a:solidFill>
                  <a:schemeClr val="tx1"/>
                </a:solidFill>
              </a:rPr>
              <a:t>To provide the data essential to the planning, implementation and evaluation of services for the prevention, control and treatment of disease and to set up priorities among these services. Making individual decisions</a:t>
            </a:r>
          </a:p>
          <a:p>
            <a:pPr algn="just">
              <a:lnSpc>
                <a:spcPct val="120000"/>
              </a:lnSpc>
              <a:spcBef>
                <a:spcPts val="0"/>
              </a:spcBef>
              <a:buClrTx/>
              <a:buFont typeface="Wingdings" panose="05000000000000000000" pitchFamily="2" charset="2"/>
              <a:buChar char="q"/>
            </a:pPr>
            <a:r>
              <a:rPr lang="en-US" sz="2700" dirty="0">
                <a:solidFill>
                  <a:schemeClr val="tx1"/>
                </a:solidFill>
              </a:rPr>
              <a:t>Assessing causation</a:t>
            </a:r>
          </a:p>
          <a:p>
            <a:pPr lvl="1" algn="just">
              <a:lnSpc>
                <a:spcPct val="120000"/>
              </a:lnSpc>
              <a:spcBef>
                <a:spcPts val="0"/>
              </a:spcBef>
              <a:buClrTx/>
              <a:buFont typeface="Wingdings" panose="05000000000000000000" pitchFamily="2" charset="2"/>
              <a:buChar char="§"/>
            </a:pPr>
            <a:r>
              <a:rPr lang="en-US" sz="2700" dirty="0">
                <a:solidFill>
                  <a:schemeClr val="tx1"/>
                </a:solidFill>
              </a:rPr>
              <a:t>To identify </a:t>
            </a:r>
            <a:r>
              <a:rPr lang="en-US" sz="2700" dirty="0" err="1">
                <a:solidFill>
                  <a:schemeClr val="tx1"/>
                </a:solidFill>
              </a:rPr>
              <a:t>aetiological</a:t>
            </a:r>
            <a:r>
              <a:rPr lang="en-US" sz="2700" dirty="0">
                <a:solidFill>
                  <a:schemeClr val="tx1"/>
                </a:solidFill>
              </a:rPr>
              <a:t> factors in the pathogenesis of disease. Searching for causes</a:t>
            </a:r>
          </a:p>
          <a:p>
            <a:pPr algn="just">
              <a:lnSpc>
                <a:spcPct val="120000"/>
              </a:lnSpc>
              <a:spcBef>
                <a:spcPts val="0"/>
              </a:spcBef>
              <a:buClrTx/>
              <a:buFont typeface="Wingdings" panose="05000000000000000000" pitchFamily="2" charset="2"/>
              <a:buChar char="q"/>
            </a:pPr>
            <a:r>
              <a:rPr lang="en-US" sz="2700" dirty="0">
                <a:solidFill>
                  <a:schemeClr val="tx1"/>
                </a:solidFill>
              </a:rPr>
              <a:t>Outbreak investigation</a:t>
            </a:r>
          </a:p>
          <a:p>
            <a:pPr algn="just">
              <a:lnSpc>
                <a:spcPct val="120000"/>
              </a:lnSpc>
              <a:spcBef>
                <a:spcPts val="0"/>
              </a:spcBef>
              <a:buClrTx/>
              <a:buFont typeface="Wingdings" panose="05000000000000000000" pitchFamily="2" charset="2"/>
              <a:buChar char="q"/>
            </a:pPr>
            <a:r>
              <a:rPr lang="en-US" sz="2700" dirty="0">
                <a:solidFill>
                  <a:schemeClr val="tx1"/>
                </a:solidFill>
              </a:rPr>
              <a:t>Surveillance</a:t>
            </a:r>
          </a:p>
          <a:p>
            <a:pPr algn="just">
              <a:lnSpc>
                <a:spcPct val="120000"/>
              </a:lnSpc>
              <a:spcBef>
                <a:spcPts val="0"/>
              </a:spcBef>
              <a:buClrTx/>
              <a:buFont typeface="Wingdings" panose="05000000000000000000" pitchFamily="2" charset="2"/>
              <a:buChar char="q"/>
            </a:pPr>
            <a:r>
              <a:rPr lang="en-US" sz="2700" dirty="0">
                <a:solidFill>
                  <a:schemeClr val="tx1"/>
                </a:solidFill>
              </a:rPr>
              <a:t>Interpreting public health literature</a:t>
            </a:r>
          </a:p>
          <a:p>
            <a:pPr algn="just">
              <a:lnSpc>
                <a:spcPct val="120000"/>
              </a:lnSpc>
              <a:spcBef>
                <a:spcPts val="0"/>
              </a:spcBef>
              <a:buClrTx/>
              <a:buFont typeface="Wingdings" panose="05000000000000000000" pitchFamily="2" charset="2"/>
              <a:buChar char="q"/>
            </a:pPr>
            <a:r>
              <a:rPr lang="en-US" sz="2700" dirty="0">
                <a:solidFill>
                  <a:schemeClr val="tx1"/>
                </a:solidFill>
              </a:rPr>
              <a:t>Screening</a:t>
            </a:r>
          </a:p>
          <a:p>
            <a:pPr algn="just">
              <a:lnSpc>
                <a:spcPct val="120000"/>
              </a:lnSpc>
              <a:spcBef>
                <a:spcPts val="0"/>
              </a:spcBef>
              <a:buClrTx/>
              <a:buFont typeface="Wingdings" panose="05000000000000000000" pitchFamily="2" charset="2"/>
              <a:buChar char="q"/>
            </a:pPr>
            <a:r>
              <a:rPr lang="en-US" sz="2700" dirty="0">
                <a:solidFill>
                  <a:schemeClr val="tx1"/>
                </a:solidFill>
              </a:rPr>
              <a:t>Natural history studies</a:t>
            </a:r>
          </a:p>
          <a:p>
            <a:pPr lvl="1" algn="just">
              <a:lnSpc>
                <a:spcPct val="120000"/>
              </a:lnSpc>
              <a:spcBef>
                <a:spcPts val="0"/>
              </a:spcBef>
              <a:buClrTx/>
              <a:buFont typeface="Wingdings" panose="05000000000000000000" pitchFamily="2" charset="2"/>
              <a:buChar char="§"/>
            </a:pPr>
            <a:r>
              <a:rPr lang="en-US" sz="2500" dirty="0">
                <a:solidFill>
                  <a:schemeClr val="tx1"/>
                </a:solidFill>
              </a:rPr>
              <a:t>Contributes to understanding of the clinical picture and natural history of disease. Complete the clinical picture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827477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Ascaris infestation is more perennial ( persistent)  in the damp humid areas of the tropics, where sanitation is poor.</a:t>
            </a:r>
          </a:p>
          <a:p>
            <a:pPr algn="just">
              <a:lnSpc>
                <a:spcPct val="120000"/>
              </a:lnSpc>
              <a:spcBef>
                <a:spcPts val="0"/>
              </a:spcBef>
              <a:buClrTx/>
              <a:buFont typeface="Wingdings" panose="05000000000000000000" pitchFamily="2" charset="2"/>
              <a:buChar char="q"/>
            </a:pPr>
            <a:r>
              <a:rPr lang="en-US" sz="2500" dirty="0">
                <a:solidFill>
                  <a:schemeClr val="tx1"/>
                </a:solidFill>
              </a:rPr>
              <a:t>Its likely that an average of 25% of the rural population of any African country may be infected</a:t>
            </a:r>
          </a:p>
          <a:p>
            <a:pPr algn="just">
              <a:lnSpc>
                <a:spcPct val="120000"/>
              </a:lnSpc>
              <a:spcBef>
                <a:spcPts val="0"/>
              </a:spcBef>
              <a:buClrTx/>
              <a:buFont typeface="Wingdings" panose="05000000000000000000" pitchFamily="2" charset="2"/>
              <a:buChar char="q"/>
            </a:pPr>
            <a:r>
              <a:rPr lang="en-US" sz="2500" dirty="0">
                <a:solidFill>
                  <a:schemeClr val="tx1"/>
                </a:solidFill>
              </a:rPr>
              <a:t>Taenia prevalence is depended on cattle keeping area of the savannah where meat consumption is high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594848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1. ASCARIASIS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Commonest and most widespread nematode infection of the small intestine</a:t>
            </a:r>
          </a:p>
          <a:p>
            <a:pPr algn="just">
              <a:lnSpc>
                <a:spcPct val="120000"/>
              </a:lnSpc>
              <a:spcBef>
                <a:spcPts val="0"/>
              </a:spcBef>
              <a:buClrTx/>
              <a:buFont typeface="Wingdings" panose="05000000000000000000" pitchFamily="2" charset="2"/>
              <a:buChar char="q"/>
            </a:pPr>
            <a:r>
              <a:rPr lang="en-US" sz="2500" dirty="0">
                <a:solidFill>
                  <a:schemeClr val="tx1"/>
                </a:solidFill>
              </a:rPr>
              <a:t>Common in all areas of Africa</a:t>
            </a:r>
          </a:p>
          <a:p>
            <a:pPr algn="just">
              <a:lnSpc>
                <a:spcPct val="120000"/>
              </a:lnSpc>
              <a:spcBef>
                <a:spcPts val="0"/>
              </a:spcBef>
              <a:buClrTx/>
              <a:buFont typeface="Wingdings" panose="05000000000000000000" pitchFamily="2" charset="2"/>
              <a:buChar char="q"/>
            </a:pPr>
            <a:r>
              <a:rPr lang="en-US" sz="2500" dirty="0">
                <a:solidFill>
                  <a:schemeClr val="tx1"/>
                </a:solidFill>
              </a:rPr>
              <a:t>Its prevalence is related to poor sanitation and hygiene. </a:t>
            </a:r>
          </a:p>
          <a:p>
            <a:pPr algn="just">
              <a:lnSpc>
                <a:spcPct val="120000"/>
              </a:lnSpc>
              <a:spcBef>
                <a:spcPts val="0"/>
              </a:spcBef>
              <a:buClrTx/>
              <a:buFont typeface="Wingdings" panose="05000000000000000000" pitchFamily="2" charset="2"/>
              <a:buChar char="q"/>
            </a:pPr>
            <a:r>
              <a:rPr lang="en-US" sz="2500" dirty="0">
                <a:solidFill>
                  <a:schemeClr val="tx1"/>
                </a:solidFill>
              </a:rPr>
              <a:t>Children are more frequently infected with high burden than adults</a:t>
            </a:r>
          </a:p>
          <a:p>
            <a:pPr marL="0" indent="0" algn="just">
              <a:lnSpc>
                <a:spcPct val="120000"/>
              </a:lnSpc>
              <a:spcBef>
                <a:spcPts val="0"/>
              </a:spcBef>
              <a:buClrTx/>
              <a:buNone/>
            </a:pPr>
            <a:r>
              <a:rPr lang="en-US" sz="2500" b="1" dirty="0">
                <a:solidFill>
                  <a:schemeClr val="tx1"/>
                </a:solidFill>
              </a:rPr>
              <a:t>CAUSE</a:t>
            </a:r>
          </a:p>
          <a:p>
            <a:pPr algn="just">
              <a:lnSpc>
                <a:spcPct val="120000"/>
              </a:lnSpc>
              <a:spcBef>
                <a:spcPts val="0"/>
              </a:spcBef>
              <a:buClrTx/>
              <a:buFont typeface="Wingdings" panose="05000000000000000000" pitchFamily="2" charset="2"/>
              <a:buChar char="q"/>
            </a:pPr>
            <a:r>
              <a:rPr lang="en-US" sz="2500" dirty="0">
                <a:solidFill>
                  <a:schemeClr val="tx1"/>
                </a:solidFill>
              </a:rPr>
              <a:t>By Ascaris lumbricoides, a large intestinal roundworm that lives in the small intestine.</a:t>
            </a:r>
          </a:p>
          <a:p>
            <a:pPr marL="0" indent="0" algn="just">
              <a:lnSpc>
                <a:spcPct val="120000"/>
              </a:lnSpc>
              <a:spcBef>
                <a:spcPts val="0"/>
              </a:spcBef>
              <a:buClrTx/>
              <a:buNone/>
            </a:pPr>
            <a:r>
              <a:rPr lang="en-US" sz="2500" b="1" dirty="0">
                <a:solidFill>
                  <a:schemeClr val="tx1"/>
                </a:solidFill>
              </a:rPr>
              <a:t>LIFE CYCLE OF ASCARIS LUMBRICOIDES</a:t>
            </a:r>
          </a:p>
          <a:p>
            <a:pPr marL="514350" indent="-514350" algn="just">
              <a:lnSpc>
                <a:spcPct val="120000"/>
              </a:lnSpc>
              <a:spcBef>
                <a:spcPts val="0"/>
              </a:spcBef>
              <a:buClrTx/>
              <a:buFont typeface="+mj-lt"/>
              <a:buAutoNum type="arabicPeriod"/>
            </a:pPr>
            <a:r>
              <a:rPr lang="en-US" sz="2600" dirty="0">
                <a:solidFill>
                  <a:schemeClr val="tx1"/>
                </a:solidFill>
              </a:rPr>
              <a:t>Adult worms live in the lumen of the small intestine.  A female may produce approximately 200,000 eggs per day, which are passed with the faeces .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12691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457200" indent="-457200" algn="just">
              <a:lnSpc>
                <a:spcPct val="120000"/>
              </a:lnSpc>
              <a:spcBef>
                <a:spcPts val="0"/>
              </a:spcBef>
              <a:buClrTx/>
              <a:buFont typeface="+mj-lt"/>
              <a:buAutoNum type="arabicPeriod" startAt="2"/>
            </a:pPr>
            <a:r>
              <a:rPr lang="en-US" sz="2500" dirty="0">
                <a:solidFill>
                  <a:schemeClr val="tx1"/>
                </a:solidFill>
              </a:rPr>
              <a:t>Unfertilized eggs may be ingested but are not infective. Fertile eggs embryonate (early stage of growth in an egg) and become infective after 18 days to several weeks</a:t>
            </a:r>
          </a:p>
          <a:p>
            <a:pPr marL="457200" indent="-457200" algn="just">
              <a:lnSpc>
                <a:spcPct val="120000"/>
              </a:lnSpc>
              <a:spcBef>
                <a:spcPts val="0"/>
              </a:spcBef>
              <a:buClrTx/>
              <a:buFont typeface="+mj-lt"/>
              <a:buAutoNum type="arabicPeriod" startAt="2"/>
            </a:pPr>
            <a:r>
              <a:rPr lang="en-US" sz="2500" dirty="0">
                <a:solidFill>
                  <a:schemeClr val="tx1"/>
                </a:solidFill>
              </a:rPr>
              <a:t>After infective eggs are swallowed</a:t>
            </a:r>
          </a:p>
          <a:p>
            <a:pPr marL="457200" indent="-457200" algn="just">
              <a:lnSpc>
                <a:spcPct val="120000"/>
              </a:lnSpc>
              <a:spcBef>
                <a:spcPts val="0"/>
              </a:spcBef>
              <a:buClrTx/>
              <a:buFont typeface="+mj-lt"/>
              <a:buAutoNum type="arabicPeriod" startAt="2"/>
            </a:pPr>
            <a:r>
              <a:rPr lang="en-US" sz="2500" dirty="0">
                <a:solidFill>
                  <a:schemeClr val="tx1"/>
                </a:solidFill>
              </a:rPr>
              <a:t>The larvae hatch</a:t>
            </a:r>
          </a:p>
          <a:p>
            <a:pPr marL="457200" indent="-457200" algn="just">
              <a:lnSpc>
                <a:spcPct val="120000"/>
              </a:lnSpc>
              <a:spcBef>
                <a:spcPts val="0"/>
              </a:spcBef>
              <a:buClrTx/>
              <a:buFont typeface="+mj-lt"/>
              <a:buAutoNum type="arabicPeriod" startAt="2"/>
            </a:pPr>
            <a:r>
              <a:rPr lang="en-US" sz="2500" dirty="0">
                <a:solidFill>
                  <a:schemeClr val="tx1"/>
                </a:solidFill>
              </a:rPr>
              <a:t>Attack the intestinal mucosa, and then carried via the portal, then systemic circulation to the lungs . </a:t>
            </a:r>
          </a:p>
          <a:p>
            <a:pPr marL="457200" indent="-457200" algn="just">
              <a:lnSpc>
                <a:spcPct val="120000"/>
              </a:lnSpc>
              <a:spcBef>
                <a:spcPts val="0"/>
              </a:spcBef>
              <a:buClrTx/>
              <a:buFont typeface="+mj-lt"/>
              <a:buAutoNum type="arabicPeriod" startAt="2"/>
            </a:pPr>
            <a:r>
              <a:rPr lang="en-US" sz="2500" dirty="0">
                <a:solidFill>
                  <a:schemeClr val="tx1"/>
                </a:solidFill>
              </a:rPr>
              <a:t>The larvae mature further in the lungs (10 to 14 days), penetrate the alveolar walls, climb the bronchial tree to the throat, and are swallowed . </a:t>
            </a:r>
          </a:p>
          <a:p>
            <a:pPr marL="457200" indent="-457200" algn="just">
              <a:lnSpc>
                <a:spcPct val="120000"/>
              </a:lnSpc>
              <a:spcBef>
                <a:spcPts val="0"/>
              </a:spcBef>
              <a:buClrTx/>
              <a:buFont typeface="+mj-lt"/>
              <a:buAutoNum type="arabicPeriod" startAt="2"/>
            </a:pPr>
            <a:r>
              <a:rPr lang="en-US" sz="2500" dirty="0">
                <a:solidFill>
                  <a:schemeClr val="tx1"/>
                </a:solidFill>
              </a:rPr>
              <a:t>Upon reaching the small intestine, they develop into adult worms . life cycle begins</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092513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ynthia\Desktop\ascariasis_lifecycle.gif"/>
          <p:cNvPicPr>
            <a:picLocks noGrp="1" noChangeAspect="1" noChangeArrowheads="1"/>
          </p:cNvPicPr>
          <p:nvPr>
            <p:ph idx="1"/>
          </p:nvPr>
        </p:nvPicPr>
        <p:blipFill>
          <a:blip r:embed="rId2" cstate="print"/>
          <a:srcRect/>
          <a:stretch>
            <a:fillRect/>
          </a:stretch>
        </p:blipFill>
        <p:spPr bwMode="auto">
          <a:xfrm>
            <a:off x="323528" y="764704"/>
            <a:ext cx="8424936" cy="6093296"/>
          </a:xfrm>
          <a:prstGeom prst="rect">
            <a:avLst/>
          </a:prstGeom>
          <a:noFill/>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the life cycle stage of the ascariasis</a:t>
            </a:r>
          </a:p>
          <a:p>
            <a:pPr algn="just">
              <a:lnSpc>
                <a:spcPct val="120000"/>
              </a:lnSpc>
              <a:spcBef>
                <a:spcPts val="0"/>
              </a:spcBef>
              <a:buClrTx/>
              <a:buFont typeface="Wingdings" panose="05000000000000000000" pitchFamily="2" charset="2"/>
              <a:buChar char="q"/>
            </a:pPr>
            <a:r>
              <a:rPr lang="en-US" sz="2500" dirty="0">
                <a:solidFill>
                  <a:schemeClr val="tx1"/>
                </a:solidFill>
              </a:rPr>
              <a:t>The migration phase is associated with pneumonitis</a:t>
            </a:r>
          </a:p>
          <a:p>
            <a:pPr algn="just">
              <a:lnSpc>
                <a:spcPct val="120000"/>
              </a:lnSpc>
              <a:spcBef>
                <a:spcPts val="0"/>
              </a:spcBef>
              <a:buClrTx/>
              <a:buFont typeface="Wingdings" panose="05000000000000000000" pitchFamily="2" charset="2"/>
              <a:buChar char="q"/>
            </a:pPr>
            <a:r>
              <a:rPr lang="en-US" sz="2500" dirty="0">
                <a:solidFill>
                  <a:schemeClr val="tx1"/>
                </a:solidFill>
              </a:rPr>
              <a:t>	Presenting with fever, cough, wheezing and shortness of breath</a:t>
            </a:r>
          </a:p>
          <a:p>
            <a:pPr algn="just">
              <a:lnSpc>
                <a:spcPct val="120000"/>
              </a:lnSpc>
              <a:spcBef>
                <a:spcPts val="0"/>
              </a:spcBef>
              <a:buClrTx/>
              <a:buFont typeface="Wingdings" panose="05000000000000000000" pitchFamily="2" charset="2"/>
              <a:buChar char="q"/>
            </a:pPr>
            <a:r>
              <a:rPr lang="en-US" sz="25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500" dirty="0">
                <a:solidFill>
                  <a:schemeClr val="tx1"/>
                </a:solidFill>
              </a:rPr>
              <a:t>Occasionally the worm may leave the body through stool or vomitus</a:t>
            </a:r>
          </a:p>
          <a:p>
            <a:pPr algn="just">
              <a:lnSpc>
                <a:spcPct val="120000"/>
              </a:lnSpc>
              <a:spcBef>
                <a:spcPts val="0"/>
              </a:spcBef>
              <a:buClrTx/>
              <a:buFont typeface="Wingdings" panose="05000000000000000000" pitchFamily="2" charset="2"/>
              <a:buChar char="q"/>
            </a:pPr>
            <a:r>
              <a:rPr lang="en-US" sz="2500" dirty="0">
                <a:solidFill>
                  <a:schemeClr val="tx1"/>
                </a:solidFill>
              </a:rPr>
              <a:t>Malnutrition states such as kwashiorkor and vit A deficiency by interfering with absorption of nutrients in the small intestines.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Stool microscopy that shows the characteristic of ascaris eggs.</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36877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fontScale="85000" lnSpcReduction="20000"/>
          </a:bodyPr>
          <a:lstStyle/>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err="1">
                <a:solidFill>
                  <a:schemeClr val="tx1"/>
                </a:solidFill>
              </a:rPr>
              <a:t>Mebedazole</a:t>
            </a:r>
            <a:r>
              <a:rPr lang="en-US" sz="2500" dirty="0">
                <a:solidFill>
                  <a:schemeClr val="tx1"/>
                </a:solidFill>
              </a:rPr>
              <a:t> is most commonly used and it’s a broad spectrum </a:t>
            </a:r>
            <a:r>
              <a:rPr lang="en-US" sz="2500" dirty="0" err="1">
                <a:solidFill>
                  <a:schemeClr val="tx1"/>
                </a:solidFill>
              </a:rPr>
              <a:t>antihelminthic</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Its given in a dose of 100mg bd daily for 3 days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GB" sz="2500" dirty="0" err="1">
                <a:solidFill>
                  <a:schemeClr val="tx1"/>
                </a:solidFill>
              </a:rPr>
              <a:t>Albedazole</a:t>
            </a:r>
            <a:r>
              <a:rPr lang="en-GB" sz="2500" dirty="0">
                <a:solidFill>
                  <a:schemeClr val="tx1"/>
                </a:solidFill>
              </a:rPr>
              <a:t> (</a:t>
            </a:r>
            <a:r>
              <a:rPr lang="en-GB" sz="2500" dirty="0" err="1">
                <a:solidFill>
                  <a:schemeClr val="tx1"/>
                </a:solidFill>
              </a:rPr>
              <a:t>zentel</a:t>
            </a:r>
            <a:r>
              <a:rPr lang="en-GB" sz="2500" dirty="0">
                <a:solidFill>
                  <a:schemeClr val="tx1"/>
                </a:solidFill>
              </a:rPr>
              <a:t>) 400mg  single dose (alternative)</a:t>
            </a:r>
          </a:p>
          <a:p>
            <a:pPr algn="just">
              <a:lnSpc>
                <a:spcPct val="120000"/>
              </a:lnSpc>
              <a:spcBef>
                <a:spcPts val="0"/>
              </a:spcBef>
              <a:buClrTx/>
              <a:buFont typeface="Wingdings" panose="05000000000000000000" pitchFamily="2" charset="2"/>
              <a:buChar char="q"/>
            </a:pPr>
            <a:r>
              <a:rPr lang="en-GB" sz="2500" dirty="0" err="1">
                <a:solidFill>
                  <a:schemeClr val="tx1"/>
                </a:solidFill>
              </a:rPr>
              <a:t>Levamizole</a:t>
            </a:r>
            <a:r>
              <a:rPr lang="en-GB" sz="2500" dirty="0">
                <a:solidFill>
                  <a:schemeClr val="tx1"/>
                </a:solidFill>
              </a:rPr>
              <a:t> (</a:t>
            </a:r>
            <a:r>
              <a:rPr lang="en-GB" sz="2500" dirty="0" err="1">
                <a:solidFill>
                  <a:schemeClr val="tx1"/>
                </a:solidFill>
              </a:rPr>
              <a:t>ketrax</a:t>
            </a:r>
            <a:r>
              <a:rPr lang="en-GB" sz="2500" dirty="0">
                <a:solidFill>
                  <a:schemeClr val="tx1"/>
                </a:solidFill>
              </a:rPr>
              <a:t>) 3 tablets as a single dose (5mg/kg) or</a:t>
            </a:r>
          </a:p>
          <a:p>
            <a:pPr algn="just">
              <a:lnSpc>
                <a:spcPct val="120000"/>
              </a:lnSpc>
              <a:spcBef>
                <a:spcPts val="0"/>
              </a:spcBef>
              <a:buClrTx/>
              <a:buFont typeface="Wingdings" panose="05000000000000000000" pitchFamily="2" charset="2"/>
              <a:buChar char="q"/>
            </a:pPr>
            <a:r>
              <a:rPr lang="en-GB" sz="2500" dirty="0">
                <a:solidFill>
                  <a:schemeClr val="tx1"/>
                </a:solidFill>
              </a:rPr>
              <a:t>Piperazine (</a:t>
            </a:r>
            <a:r>
              <a:rPr lang="en-GB" sz="2500" dirty="0" err="1">
                <a:solidFill>
                  <a:schemeClr val="tx1"/>
                </a:solidFill>
              </a:rPr>
              <a:t>antepar</a:t>
            </a:r>
            <a:r>
              <a:rPr lang="en-GB" sz="2500" dirty="0">
                <a:solidFill>
                  <a:schemeClr val="tx1"/>
                </a:solidFill>
              </a:rPr>
              <a:t>) syr. 150mg/kg single dose to a maximum of 4g</a:t>
            </a: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Provision of adequate and safe water supplies</a:t>
            </a:r>
          </a:p>
          <a:p>
            <a:pPr algn="just">
              <a:lnSpc>
                <a:spcPct val="120000"/>
              </a:lnSpc>
              <a:spcBef>
                <a:spcPts val="0"/>
              </a:spcBef>
              <a:buClrTx/>
              <a:buFont typeface="Wingdings" panose="05000000000000000000" pitchFamily="2" charset="2"/>
              <a:buChar char="q"/>
            </a:pPr>
            <a:r>
              <a:rPr lang="en-US" sz="2500" dirty="0">
                <a:solidFill>
                  <a:schemeClr val="tx1"/>
                </a:solidFill>
              </a:rPr>
              <a:t>Provision of facilities for the proper disposal of faeces and prevention </a:t>
            </a:r>
            <a:r>
              <a:rPr lang="en-US" sz="2500" dirty="0" err="1">
                <a:solidFill>
                  <a:schemeClr val="tx1"/>
                </a:solidFill>
              </a:rPr>
              <a:t>faecal</a:t>
            </a:r>
            <a:r>
              <a:rPr lang="en-US" sz="2500" dirty="0">
                <a:solidFill>
                  <a:schemeClr val="tx1"/>
                </a:solidFill>
              </a:rPr>
              <a:t> contamination of food</a:t>
            </a:r>
          </a:p>
          <a:p>
            <a:pPr algn="just">
              <a:lnSpc>
                <a:spcPct val="120000"/>
              </a:lnSpc>
              <a:spcBef>
                <a:spcPts val="0"/>
              </a:spcBef>
              <a:buClrTx/>
              <a:buFont typeface="Wingdings" panose="05000000000000000000" pitchFamily="2" charset="2"/>
              <a:buChar char="q"/>
            </a:pPr>
            <a:r>
              <a:rPr lang="en-US" sz="2500" dirty="0">
                <a:solidFill>
                  <a:schemeClr val="tx1"/>
                </a:solidFill>
              </a:rPr>
              <a:t>The use of fresh human faeces as manure should be discourages, however composting for more than six months is sufficient to kill Ascaris eggs</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a:t>
            </a:r>
          </a:p>
          <a:p>
            <a:pPr algn="just">
              <a:lnSpc>
                <a:spcPct val="120000"/>
              </a:lnSpc>
              <a:spcBef>
                <a:spcPts val="0"/>
              </a:spcBef>
              <a:buClrTx/>
              <a:buFont typeface="Wingdings" panose="05000000000000000000" pitchFamily="2" charset="2"/>
              <a:buChar char="q"/>
            </a:pPr>
            <a:r>
              <a:rPr lang="en-US" sz="2500" dirty="0">
                <a:solidFill>
                  <a:schemeClr val="tx1"/>
                </a:solidFill>
              </a:rPr>
              <a:t>Periodic de-worming of children whose growth is not satisfactory is done in some clinics in areas where ascariasis is endemic </a:t>
            </a:r>
          </a:p>
          <a:p>
            <a:pPr algn="just">
              <a:lnSpc>
                <a:spcPct val="120000"/>
              </a:lnSpc>
              <a:spcBef>
                <a:spcPts val="0"/>
              </a:spcBef>
              <a:buClrTx/>
              <a:buFont typeface="Wingdings" panose="05000000000000000000" pitchFamily="2" charset="2"/>
              <a:buChar char="q"/>
            </a:pPr>
            <a:r>
              <a:rPr lang="en-US" sz="2500" dirty="0">
                <a:solidFill>
                  <a:schemeClr val="tx1"/>
                </a:solidFill>
              </a:rPr>
              <a:t>Inspection of latrines in schools and markets in the community should be undertaken periodically. </a:t>
            </a: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02085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2. </a:t>
            </a:r>
            <a:r>
              <a:rPr lang="en-GB" sz="2500" b="1" dirty="0" err="1">
                <a:solidFill>
                  <a:srgbClr val="0070C0"/>
                </a:solidFill>
              </a:rPr>
              <a:t>ENTEROBIASIS</a:t>
            </a:r>
            <a:endParaRPr lang="en-GB" sz="2500" b="1"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benign (not harmful) intestinal disease with a worldwide distribution</a:t>
            </a:r>
          </a:p>
          <a:p>
            <a:pPr algn="just">
              <a:lnSpc>
                <a:spcPct val="120000"/>
              </a:lnSpc>
              <a:spcBef>
                <a:spcPts val="0"/>
              </a:spcBef>
              <a:buClrTx/>
              <a:buFont typeface="Wingdings" panose="05000000000000000000" pitchFamily="2" charset="2"/>
              <a:buChar char="q"/>
            </a:pPr>
            <a:r>
              <a:rPr lang="en-US" sz="2500" dirty="0">
                <a:solidFill>
                  <a:schemeClr val="tx1"/>
                </a:solidFill>
              </a:rPr>
              <a:t>More common in temperate countries (developed) than tropics (developing)</a:t>
            </a:r>
          </a:p>
          <a:p>
            <a:pPr algn="just">
              <a:lnSpc>
                <a:spcPct val="120000"/>
              </a:lnSpc>
              <a:spcBef>
                <a:spcPts val="0"/>
              </a:spcBef>
              <a:buClrTx/>
              <a:buFont typeface="Wingdings" panose="05000000000000000000" pitchFamily="2" charset="2"/>
              <a:buChar char="q"/>
            </a:pPr>
            <a:r>
              <a:rPr lang="en-US" sz="2500" dirty="0">
                <a:solidFill>
                  <a:schemeClr val="tx1"/>
                </a:solidFill>
              </a:rPr>
              <a:t>It’s a person-to-person spread</a:t>
            </a:r>
          </a:p>
          <a:p>
            <a:pPr algn="just">
              <a:lnSpc>
                <a:spcPct val="120000"/>
              </a:lnSpc>
              <a:spcBef>
                <a:spcPts val="0"/>
              </a:spcBef>
              <a:buClrTx/>
              <a:buFont typeface="Wingdings" panose="05000000000000000000" pitchFamily="2" charset="2"/>
              <a:buChar char="q"/>
            </a:pPr>
            <a:r>
              <a:rPr lang="en-US" sz="2500" dirty="0">
                <a:solidFill>
                  <a:schemeClr val="tx1"/>
                </a:solidFill>
              </a:rPr>
              <a:t>Common among family members and boarding institutions.</a:t>
            </a:r>
          </a:p>
          <a:p>
            <a:pPr algn="just">
              <a:lnSpc>
                <a:spcPct val="120000"/>
              </a:lnSpc>
              <a:spcBef>
                <a:spcPts val="0"/>
              </a:spcBef>
              <a:buClrTx/>
              <a:buFont typeface="Wingdings" panose="05000000000000000000" pitchFamily="2" charset="2"/>
              <a:buChar char="q"/>
            </a:pPr>
            <a:r>
              <a:rPr lang="en-US" sz="2500" dirty="0">
                <a:solidFill>
                  <a:schemeClr val="tx1"/>
                </a:solidFill>
              </a:rPr>
              <a:t>Control is by personal hygiene and treatment </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Caused by </a:t>
            </a:r>
            <a:r>
              <a:rPr lang="en-US" sz="2500" dirty="0" err="1">
                <a:solidFill>
                  <a:schemeClr val="tx1"/>
                </a:solidFill>
              </a:rPr>
              <a:t>enterobius</a:t>
            </a:r>
            <a:r>
              <a:rPr lang="en-US" sz="2500" dirty="0">
                <a:solidFill>
                  <a:schemeClr val="tx1"/>
                </a:solidFill>
              </a:rPr>
              <a:t> vermicularis , the threat-worm or pinworm.</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121377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Initial infection occurs by the </a:t>
            </a:r>
            <a:r>
              <a:rPr lang="en-US" sz="2500" dirty="0" err="1">
                <a:solidFill>
                  <a:schemeClr val="tx1"/>
                </a:solidFill>
              </a:rPr>
              <a:t>faecal</a:t>
            </a:r>
            <a:r>
              <a:rPr lang="en-US" sz="2500" dirty="0">
                <a:solidFill>
                  <a:schemeClr val="tx1"/>
                </a:solidFill>
              </a:rPr>
              <a:t> oral route</a:t>
            </a:r>
          </a:p>
          <a:p>
            <a:pPr algn="just">
              <a:lnSpc>
                <a:spcPct val="120000"/>
              </a:lnSpc>
              <a:spcBef>
                <a:spcPts val="0"/>
              </a:spcBef>
              <a:buClrTx/>
              <a:buFont typeface="Wingdings" panose="05000000000000000000" pitchFamily="2" charset="2"/>
              <a:buChar char="q"/>
            </a:pPr>
            <a:r>
              <a:rPr lang="en-US" sz="2500" dirty="0">
                <a:solidFill>
                  <a:schemeClr val="tx1"/>
                </a:solidFill>
              </a:rPr>
              <a:t>Infection is by direct transfer of infective eggs from the anus to the mouth</a:t>
            </a:r>
          </a:p>
          <a:p>
            <a:pPr algn="just">
              <a:lnSpc>
                <a:spcPct val="120000"/>
              </a:lnSpc>
              <a:spcBef>
                <a:spcPts val="0"/>
              </a:spcBef>
              <a:buClrTx/>
              <a:buFont typeface="Wingdings" panose="05000000000000000000" pitchFamily="2" charset="2"/>
              <a:buChar char="q"/>
            </a:pPr>
            <a:r>
              <a:rPr lang="en-US" sz="2500" dirty="0">
                <a:solidFill>
                  <a:schemeClr val="tx1"/>
                </a:solidFill>
              </a:rPr>
              <a:t>Or indirect </a:t>
            </a:r>
            <a:r>
              <a:rPr lang="en-US" sz="2500" dirty="0" err="1">
                <a:solidFill>
                  <a:schemeClr val="tx1"/>
                </a:solidFill>
              </a:rPr>
              <a:t>faecal</a:t>
            </a:r>
            <a:r>
              <a:rPr lang="en-US" sz="2500" dirty="0">
                <a:solidFill>
                  <a:schemeClr val="tx1"/>
                </a:solidFill>
              </a:rPr>
              <a:t>-oral contact through clothing, bedding, food etc.</a:t>
            </a:r>
          </a:p>
          <a:p>
            <a:pPr algn="just">
              <a:lnSpc>
                <a:spcPct val="120000"/>
              </a:lnSpc>
              <a:spcBef>
                <a:spcPts val="0"/>
              </a:spcBef>
              <a:buClrTx/>
              <a:buFont typeface="Wingdings" panose="05000000000000000000" pitchFamily="2" charset="2"/>
              <a:buChar char="q"/>
            </a:pPr>
            <a:r>
              <a:rPr lang="en-US" sz="2500" dirty="0">
                <a:solidFill>
                  <a:schemeClr val="tx1"/>
                </a:solidFill>
              </a:rPr>
              <a:t>Airborne infection through inhalation of dust containing eggs and consequent swallowing is also possible</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The larvae hatch and mature within the intestines.</a:t>
            </a:r>
          </a:p>
          <a:p>
            <a:pPr algn="just">
              <a:lnSpc>
                <a:spcPct val="120000"/>
              </a:lnSpc>
              <a:spcBef>
                <a:spcPts val="0"/>
              </a:spcBef>
              <a:buClrTx/>
              <a:buFont typeface="Wingdings" panose="05000000000000000000" pitchFamily="2" charset="2"/>
              <a:buChar char="q"/>
            </a:pPr>
            <a:r>
              <a:rPr lang="en-US" sz="2500" dirty="0">
                <a:solidFill>
                  <a:schemeClr val="tx1"/>
                </a:solidFill>
              </a:rPr>
              <a:t>The young worm mature in the lower small intestine and upper colon</a:t>
            </a:r>
          </a:p>
          <a:p>
            <a:pPr algn="just">
              <a:lnSpc>
                <a:spcPct val="120000"/>
              </a:lnSpc>
              <a:spcBef>
                <a:spcPts val="0"/>
              </a:spcBef>
              <a:buClrTx/>
              <a:buFont typeface="Wingdings" panose="05000000000000000000" pitchFamily="2" charset="2"/>
              <a:buChar char="q"/>
            </a:pPr>
            <a:r>
              <a:rPr lang="en-US" sz="2500" dirty="0">
                <a:solidFill>
                  <a:schemeClr val="tx1"/>
                </a:solidFill>
              </a:rPr>
              <a:t>Gravid worms (mature worm) migrate to the rectum to discharge eggs on the peri-anal-skin during the night</a:t>
            </a:r>
          </a:p>
          <a:p>
            <a:pPr algn="just">
              <a:lnSpc>
                <a:spcPct val="120000"/>
              </a:lnSpc>
              <a:spcBef>
                <a:spcPts val="0"/>
              </a:spcBef>
              <a:buClrTx/>
              <a:buFont typeface="Wingdings" panose="05000000000000000000" pitchFamily="2" charset="2"/>
              <a:buChar char="q"/>
            </a:pPr>
            <a:r>
              <a:rPr lang="en-US" sz="2500" dirty="0">
                <a:solidFill>
                  <a:schemeClr val="tx1"/>
                </a:solidFill>
              </a:rPr>
              <a:t>This cause itching and consequent scratching</a:t>
            </a:r>
          </a:p>
          <a:p>
            <a:pPr algn="just">
              <a:lnSpc>
                <a:spcPct val="120000"/>
              </a:lnSpc>
              <a:spcBef>
                <a:spcPts val="0"/>
              </a:spcBef>
              <a:buClrTx/>
              <a:buFont typeface="Wingdings" panose="05000000000000000000" pitchFamily="2" charset="2"/>
              <a:buChar char="q"/>
            </a:pPr>
            <a:r>
              <a:rPr lang="en-US" sz="2500" dirty="0">
                <a:solidFill>
                  <a:schemeClr val="tx1"/>
                </a:solidFill>
              </a:rPr>
              <a:t>The life cycle takes 3-6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9334640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ENTEROBIASIS LIFE CYCLE</a:t>
            </a:r>
            <a:endParaRPr lang="en-GB" dirty="0"/>
          </a:p>
        </p:txBody>
      </p:sp>
      <p:pic>
        <p:nvPicPr>
          <p:cNvPr id="2050" name="Picture 2" descr="C:\Users\cynthia\Desktop\enterobius_lifecycle.gif"/>
          <p:cNvPicPr>
            <a:picLocks noGrp="1" noChangeAspect="1" noChangeArrowheads="1"/>
          </p:cNvPicPr>
          <p:nvPr>
            <p:ph idx="1"/>
          </p:nvPr>
        </p:nvPicPr>
        <p:blipFill>
          <a:blip r:embed="rId2" cstate="print"/>
          <a:srcRect/>
          <a:stretch>
            <a:fillRect/>
          </a:stretch>
        </p:blipFill>
        <p:spPr bwMode="auto">
          <a:xfrm>
            <a:off x="971600" y="1196752"/>
            <a:ext cx="7056784" cy="5328592"/>
          </a:xfrm>
          <a:prstGeom prst="rect">
            <a:avLst/>
          </a:prstGeom>
          <a:noFill/>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Pruritus ani is the main symptom</a:t>
            </a:r>
          </a:p>
          <a:p>
            <a:pPr algn="just">
              <a:lnSpc>
                <a:spcPct val="120000"/>
              </a:lnSpc>
              <a:spcBef>
                <a:spcPts val="0"/>
              </a:spcBef>
              <a:buClrTx/>
              <a:buFont typeface="Wingdings" panose="05000000000000000000" pitchFamily="2" charset="2"/>
              <a:buChar char="q"/>
            </a:pPr>
            <a:r>
              <a:rPr lang="en-US" sz="2500" dirty="0">
                <a:solidFill>
                  <a:schemeClr val="tx1"/>
                </a:solidFill>
              </a:rPr>
              <a:t>This provokes the scratching of the peri-anal region</a:t>
            </a:r>
          </a:p>
          <a:p>
            <a:pPr algn="just">
              <a:lnSpc>
                <a:spcPct val="120000"/>
              </a:lnSpc>
              <a:spcBef>
                <a:spcPts val="0"/>
              </a:spcBef>
              <a:buClrTx/>
              <a:buFont typeface="Wingdings" panose="05000000000000000000" pitchFamily="2" charset="2"/>
              <a:buChar char="q"/>
            </a:pPr>
            <a:r>
              <a:rPr lang="en-US" sz="2500" dirty="0">
                <a:solidFill>
                  <a:schemeClr val="tx1"/>
                </a:solidFill>
              </a:rPr>
              <a:t>Resulting in secondary bacterial infection</a:t>
            </a:r>
          </a:p>
          <a:p>
            <a:pPr algn="just">
              <a:lnSpc>
                <a:spcPct val="120000"/>
              </a:lnSpc>
              <a:spcBef>
                <a:spcPts val="0"/>
              </a:spcBef>
              <a:buClrTx/>
              <a:buFont typeface="Wingdings" panose="05000000000000000000" pitchFamily="2" charset="2"/>
              <a:buChar char="q"/>
            </a:pPr>
            <a:r>
              <a:rPr lang="en-US" sz="2500" dirty="0">
                <a:solidFill>
                  <a:schemeClr val="tx1"/>
                </a:solidFill>
              </a:rPr>
              <a:t>Disturbance of sleep, restlessness,</a:t>
            </a:r>
          </a:p>
          <a:p>
            <a:pPr algn="just">
              <a:lnSpc>
                <a:spcPct val="120000"/>
              </a:lnSpc>
              <a:spcBef>
                <a:spcPts val="0"/>
              </a:spcBef>
              <a:buClrTx/>
              <a:buFont typeface="Wingdings" panose="05000000000000000000" pitchFamily="2" charset="2"/>
              <a:buChar char="q"/>
            </a:pPr>
            <a:r>
              <a:rPr lang="en-US" sz="2500" dirty="0">
                <a:solidFill>
                  <a:schemeClr val="tx1"/>
                </a:solidFill>
              </a:rPr>
              <a:t>Loss of appetite and weight loss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Since pinworm eggs are not usually released in the bowel, diagnosis cannot be made by looking for eggs in the faeces.</a:t>
            </a:r>
          </a:p>
          <a:p>
            <a:pPr algn="just">
              <a:lnSpc>
                <a:spcPct val="120000"/>
              </a:lnSpc>
              <a:spcBef>
                <a:spcPts val="0"/>
              </a:spcBef>
              <a:buClrTx/>
              <a:buFont typeface="Wingdings" panose="05000000000000000000" pitchFamily="2" charset="2"/>
              <a:buChar char="q"/>
            </a:pPr>
            <a:r>
              <a:rPr lang="en-US" sz="2500" dirty="0">
                <a:solidFill>
                  <a:schemeClr val="tx1"/>
                </a:solidFill>
              </a:rPr>
              <a:t>Instead, eggs deposited in the peri-anal region are detected by application of transparent adhesive tape or clear cellulose acetate tape over the anus early in the morning</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933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1"/>
            <a:ext cx="8610600" cy="6629400"/>
          </a:xfrm>
        </p:spPr>
        <p:txBody>
          <a:bodyPr>
            <a:normAutofit fontScale="92500" lnSpcReduction="10000"/>
          </a:bodyPr>
          <a:lstStyle/>
          <a:p>
            <a:pPr marL="0" indent="0" algn="ctr">
              <a:lnSpc>
                <a:spcPct val="120000"/>
              </a:lnSpc>
              <a:spcBef>
                <a:spcPts val="0"/>
              </a:spcBef>
              <a:buClrTx/>
              <a:buNone/>
            </a:pPr>
            <a:r>
              <a:rPr lang="en-US" sz="2500" b="1" dirty="0">
                <a:solidFill>
                  <a:srgbClr val="00B050"/>
                </a:solidFill>
              </a:rPr>
              <a:t>Objectives (aims) of epidemiology</a:t>
            </a:r>
          </a:p>
          <a:p>
            <a:pPr marL="0" indent="0" algn="just">
              <a:lnSpc>
                <a:spcPct val="120000"/>
              </a:lnSpc>
              <a:spcBef>
                <a:spcPts val="0"/>
              </a:spcBef>
              <a:buClrTx/>
              <a:buNone/>
            </a:pPr>
            <a:r>
              <a:rPr lang="en-US" sz="2500" dirty="0">
                <a:solidFill>
                  <a:schemeClr val="tx1"/>
                </a:solidFill>
              </a:rPr>
              <a:t>Epidemiology helps to</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magnitude and trends</a:t>
            </a:r>
          </a:p>
          <a:p>
            <a:pPr lvl="1" algn="just">
              <a:lnSpc>
                <a:spcPct val="120000"/>
              </a:lnSpc>
              <a:spcBef>
                <a:spcPts val="0"/>
              </a:spcBef>
              <a:buClrTx/>
              <a:buFont typeface="Wingdings" panose="05000000000000000000" pitchFamily="2" charset="2"/>
              <a:buChar char="§"/>
            </a:pPr>
            <a:r>
              <a:rPr lang="en-US" sz="2300" dirty="0">
                <a:solidFill>
                  <a:schemeClr val="tx1"/>
                </a:solidFill>
              </a:rPr>
              <a:t>To know the magnitude of the problem</a:t>
            </a:r>
          </a:p>
          <a:p>
            <a:pPr lvl="1" algn="just">
              <a:lnSpc>
                <a:spcPct val="120000"/>
              </a:lnSpc>
              <a:spcBef>
                <a:spcPts val="0"/>
              </a:spcBef>
              <a:buClrTx/>
              <a:buFont typeface="Wingdings" panose="05000000000000000000" pitchFamily="2" charset="2"/>
              <a:buChar char="§"/>
            </a:pPr>
            <a:r>
              <a:rPr lang="en-US" sz="2300" dirty="0">
                <a:solidFill>
                  <a:schemeClr val="tx1"/>
                </a:solidFill>
              </a:rPr>
              <a:t>To know the distribution of the disease in the community</a:t>
            </a:r>
          </a:p>
          <a:p>
            <a:pPr algn="just">
              <a:lnSpc>
                <a:spcPct val="120000"/>
              </a:lnSpc>
              <a:spcBef>
                <a:spcPts val="0"/>
              </a:spcBef>
              <a:buClrTx/>
              <a:buFont typeface="Wingdings" panose="05000000000000000000" pitchFamily="2" charset="2"/>
              <a:buChar char="q"/>
            </a:pPr>
            <a:r>
              <a:rPr lang="en-US" sz="2500" dirty="0">
                <a:solidFill>
                  <a:schemeClr val="tx1"/>
                </a:solidFill>
              </a:rPr>
              <a:t>Identify the </a:t>
            </a:r>
            <a:r>
              <a:rPr lang="en-US" sz="2500" dirty="0" err="1">
                <a:solidFill>
                  <a:schemeClr val="tx1"/>
                </a:solidFill>
              </a:rPr>
              <a:t>aetiology</a:t>
            </a:r>
            <a:r>
              <a:rPr lang="en-US" sz="2500" dirty="0">
                <a:solidFill>
                  <a:schemeClr val="tx1"/>
                </a:solidFill>
              </a:rPr>
              <a:t> or cause of disease</a:t>
            </a:r>
          </a:p>
          <a:p>
            <a:pPr lvl="1" algn="just">
              <a:lnSpc>
                <a:spcPct val="120000"/>
              </a:lnSpc>
              <a:spcBef>
                <a:spcPts val="0"/>
              </a:spcBef>
              <a:buClrTx/>
              <a:buFont typeface="Wingdings" panose="05000000000000000000" pitchFamily="2" charset="2"/>
              <a:buChar char="§"/>
            </a:pPr>
            <a:r>
              <a:rPr lang="en-US" sz="2300" dirty="0">
                <a:solidFill>
                  <a:schemeClr val="tx1"/>
                </a:solidFill>
              </a:rPr>
              <a:t>To identify the etiological and risk factors in the development of disease</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mode of transmission</a:t>
            </a:r>
          </a:p>
          <a:p>
            <a:pPr algn="just">
              <a:lnSpc>
                <a:spcPct val="120000"/>
              </a:lnSpc>
              <a:spcBef>
                <a:spcPts val="0"/>
              </a:spcBef>
              <a:buClrTx/>
              <a:buFont typeface="Wingdings" panose="05000000000000000000" pitchFamily="2" charset="2"/>
              <a:buChar char="q"/>
            </a:pPr>
            <a:r>
              <a:rPr lang="en-US" sz="2500" dirty="0">
                <a:solidFill>
                  <a:schemeClr val="tx1"/>
                </a:solidFill>
              </a:rPr>
              <a:t>Identify risk factors or susceptibility</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role of the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Evaluate the impact of the control measures </a:t>
            </a:r>
          </a:p>
          <a:p>
            <a:pPr lvl="1" algn="just">
              <a:lnSpc>
                <a:spcPct val="120000"/>
              </a:lnSpc>
              <a:spcBef>
                <a:spcPts val="0"/>
              </a:spcBef>
              <a:buClrTx/>
              <a:buFont typeface="Wingdings" panose="05000000000000000000" pitchFamily="2" charset="2"/>
              <a:buChar char="§"/>
            </a:pPr>
            <a:r>
              <a:rPr lang="en-US" sz="2300" dirty="0">
                <a:solidFill>
                  <a:schemeClr val="tx1"/>
                </a:solidFill>
              </a:rPr>
              <a:t>To plan for the implementation of prevention and control measures</a:t>
            </a:r>
          </a:p>
          <a:p>
            <a:pPr lvl="1" algn="just">
              <a:lnSpc>
                <a:spcPct val="120000"/>
              </a:lnSpc>
              <a:spcBef>
                <a:spcPts val="0"/>
              </a:spcBef>
              <a:buClrTx/>
              <a:buFont typeface="Wingdings" panose="05000000000000000000" pitchFamily="2" charset="2"/>
              <a:buChar char="§"/>
            </a:pPr>
            <a:r>
              <a:rPr lang="en-US" sz="2300" dirty="0">
                <a:solidFill>
                  <a:schemeClr val="tx1"/>
                </a:solidFill>
              </a:rPr>
              <a:t>To evaluate the control measures</a:t>
            </a:r>
          </a:p>
          <a:p>
            <a:pPr algn="just">
              <a:lnSpc>
                <a:spcPct val="120000"/>
              </a:lnSpc>
              <a:spcBef>
                <a:spcPts val="0"/>
              </a:spcBef>
              <a:buClrTx/>
              <a:buFont typeface="Wingdings" panose="05000000000000000000" pitchFamily="2" charset="2"/>
              <a:buChar char="q"/>
            </a:pPr>
            <a:r>
              <a:rPr lang="en-US" sz="2500" dirty="0">
                <a:solidFill>
                  <a:schemeClr val="tx1"/>
                </a:solidFill>
              </a:rPr>
              <a:t>To promote the health and well-being of the people</a:t>
            </a:r>
          </a:p>
          <a:p>
            <a:pPr algn="just">
              <a:lnSpc>
                <a:spcPct val="120000"/>
              </a:lnSpc>
              <a:spcBef>
                <a:spcPts val="0"/>
              </a:spcBef>
              <a:buClrTx/>
              <a:buFont typeface="Wingdings" panose="05000000000000000000" pitchFamily="2" charset="2"/>
              <a:buChar char="q"/>
            </a:pPr>
            <a:r>
              <a:rPr lang="en-US" sz="2500" dirty="0">
                <a:solidFill>
                  <a:schemeClr val="tx1"/>
                </a:solidFill>
              </a:rPr>
              <a:t>To eliminate or eradicate the disease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368873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tape is then transferred to a microscope slide and characteristic pinworm eggs are detected.</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Mebendazole 100mg as a single dose for all ages</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PREVENTION AND CONTROL </a:t>
            </a:r>
          </a:p>
          <a:p>
            <a:pPr algn="just">
              <a:lnSpc>
                <a:spcPct val="120000"/>
              </a:lnSpc>
              <a:spcBef>
                <a:spcPts val="0"/>
              </a:spcBef>
              <a:buClrTx/>
              <a:buFont typeface="Wingdings" panose="05000000000000000000" pitchFamily="2" charset="2"/>
              <a:buChar char="q"/>
            </a:pPr>
            <a:r>
              <a:rPr lang="en-US" sz="2800" dirty="0">
                <a:solidFill>
                  <a:schemeClr val="tx1"/>
                </a:solidFill>
              </a:rPr>
              <a:t>Personal hygiene is essential i.e. Regular bathing and hand washing</a:t>
            </a:r>
          </a:p>
          <a:p>
            <a:pPr algn="just">
              <a:lnSpc>
                <a:spcPct val="120000"/>
              </a:lnSpc>
              <a:spcBef>
                <a:spcPts val="0"/>
              </a:spcBef>
              <a:buClrTx/>
              <a:buFont typeface="Wingdings" panose="05000000000000000000" pitchFamily="2" charset="2"/>
              <a:buChar char="q"/>
            </a:pPr>
            <a:r>
              <a:rPr lang="en-US" sz="2800" dirty="0">
                <a:solidFill>
                  <a:schemeClr val="tx1"/>
                </a:solidFill>
              </a:rPr>
              <a:t>Cut nails short</a:t>
            </a:r>
          </a:p>
          <a:p>
            <a:pPr algn="just">
              <a:lnSpc>
                <a:spcPct val="120000"/>
              </a:lnSpc>
              <a:spcBef>
                <a:spcPts val="0"/>
              </a:spcBef>
              <a:buClrTx/>
              <a:buFont typeface="Wingdings" panose="05000000000000000000" pitchFamily="2" charset="2"/>
              <a:buChar char="q"/>
            </a:pPr>
            <a:r>
              <a:rPr lang="en-US" sz="2800" dirty="0">
                <a:solidFill>
                  <a:schemeClr val="tx1"/>
                </a:solidFill>
              </a:rPr>
              <a:t>proper disposal of faeces</a:t>
            </a:r>
          </a:p>
          <a:p>
            <a:pPr algn="just">
              <a:lnSpc>
                <a:spcPct val="120000"/>
              </a:lnSpc>
              <a:spcBef>
                <a:spcPts val="0"/>
              </a:spcBef>
              <a:buClrTx/>
              <a:buFont typeface="Wingdings" panose="05000000000000000000" pitchFamily="2" charset="2"/>
              <a:buChar char="q"/>
            </a:pPr>
            <a:r>
              <a:rPr lang="en-US" sz="2800" dirty="0">
                <a:solidFill>
                  <a:schemeClr val="tx1"/>
                </a:solidFill>
              </a:rPr>
              <a:t>Treat the whole family</a:t>
            </a:r>
          </a:p>
          <a:p>
            <a:pPr algn="just">
              <a:lnSpc>
                <a:spcPct val="120000"/>
              </a:lnSpc>
              <a:spcBef>
                <a:spcPts val="0"/>
              </a:spcBef>
              <a:buClrTx/>
              <a:buFont typeface="Wingdings" panose="05000000000000000000" pitchFamily="2" charset="2"/>
              <a:buChar char="q"/>
            </a:pPr>
            <a:r>
              <a:rPr lang="en-US" sz="2800" dirty="0">
                <a:solidFill>
                  <a:schemeClr val="tx1"/>
                </a:solidFill>
              </a:rPr>
              <a:t>Give health education to infected individuals to  prevent re-infection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104827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err="1">
                <a:solidFill>
                  <a:srgbClr val="0070C0"/>
                </a:solidFill>
              </a:rPr>
              <a:t>TRICHURIASIS</a:t>
            </a:r>
            <a:endParaRPr lang="en-GB" sz="2500" b="1"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nematode infection of the large intestine</a:t>
            </a:r>
          </a:p>
          <a:p>
            <a:pPr algn="just">
              <a:lnSpc>
                <a:spcPct val="120000"/>
              </a:lnSpc>
              <a:spcBef>
                <a:spcPts val="0"/>
              </a:spcBef>
              <a:buClrTx/>
              <a:buFont typeface="Wingdings" panose="05000000000000000000" pitchFamily="2" charset="2"/>
              <a:buChar char="q"/>
            </a:pPr>
            <a:r>
              <a:rPr lang="en-US" sz="2500" dirty="0">
                <a:solidFill>
                  <a:schemeClr val="tx1"/>
                </a:solidFill>
              </a:rPr>
              <a:t>Usually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However, heavy infections may cause gastro-intestinal symptoms</a:t>
            </a:r>
          </a:p>
          <a:p>
            <a:pPr algn="just">
              <a:lnSpc>
                <a:spcPct val="120000"/>
              </a:lnSpc>
              <a:spcBef>
                <a:spcPts val="0"/>
              </a:spcBef>
              <a:buClrTx/>
              <a:buFont typeface="Wingdings" panose="05000000000000000000" pitchFamily="2" charset="2"/>
              <a:buChar char="q"/>
            </a:pPr>
            <a:r>
              <a:rPr lang="en-US" sz="2500" dirty="0">
                <a:solidFill>
                  <a:schemeClr val="tx1"/>
                </a:solidFill>
              </a:rPr>
              <a:t>Most common among children from low-income families</a:t>
            </a:r>
          </a:p>
          <a:p>
            <a:pPr algn="just">
              <a:lnSpc>
                <a:spcPct val="120000"/>
              </a:lnSpc>
              <a:spcBef>
                <a:spcPts val="0"/>
              </a:spcBef>
              <a:buClrTx/>
              <a:buFont typeface="Wingdings" panose="05000000000000000000" pitchFamily="2" charset="2"/>
              <a:buChar char="q"/>
            </a:pPr>
            <a:r>
              <a:rPr lang="en-US" sz="2500" dirty="0">
                <a:solidFill>
                  <a:schemeClr val="tx1"/>
                </a:solidFill>
              </a:rPr>
              <a:t>Proper </a:t>
            </a:r>
            <a:r>
              <a:rPr lang="en-US" sz="2500" dirty="0" err="1">
                <a:solidFill>
                  <a:schemeClr val="tx1"/>
                </a:solidFill>
              </a:rPr>
              <a:t>faecal</a:t>
            </a:r>
            <a:r>
              <a:rPr lang="en-US" sz="2500" dirty="0">
                <a:solidFill>
                  <a:schemeClr val="tx1"/>
                </a:solidFill>
              </a:rPr>
              <a:t> disposal and personal hygiene are key to its control</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Its caused by </a:t>
            </a:r>
            <a:r>
              <a:rPr lang="en-US" sz="2500" dirty="0" err="1">
                <a:solidFill>
                  <a:schemeClr val="tx1"/>
                </a:solidFill>
              </a:rPr>
              <a:t>trichuris</a:t>
            </a:r>
            <a:r>
              <a:rPr lang="en-US" sz="2500" dirty="0">
                <a:solidFill>
                  <a:schemeClr val="tx1"/>
                </a:solidFill>
              </a:rPr>
              <a:t> </a:t>
            </a:r>
            <a:r>
              <a:rPr lang="en-US" sz="2500" dirty="0" err="1">
                <a:solidFill>
                  <a:schemeClr val="tx1"/>
                </a:solidFill>
              </a:rPr>
              <a:t>trichiuria</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Its also referred to as whipworm</a:t>
            </a:r>
          </a:p>
          <a:p>
            <a:pPr algn="just">
              <a:lnSpc>
                <a:spcPct val="120000"/>
              </a:lnSpc>
              <a:spcBef>
                <a:spcPts val="0"/>
              </a:spcBef>
              <a:buClrTx/>
              <a:buFont typeface="Wingdings" panose="05000000000000000000" pitchFamily="2" charset="2"/>
              <a:buChar char="q"/>
            </a:pPr>
            <a:r>
              <a:rPr lang="en-US" sz="2500" dirty="0">
                <a:solidFill>
                  <a:schemeClr val="tx1"/>
                </a:solidFill>
              </a:rPr>
              <a:t>Transmission is indirect, as eggs passed in the faeces require embryonation in soil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2704179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 the soil, the eggs develop into a 2-cell stage , an advanced cleavage (split or division) stage , and then they embryonate ; eggs become infective in 15 to 30 days</a:t>
            </a:r>
          </a:p>
          <a:p>
            <a:pPr algn="just">
              <a:lnSpc>
                <a:spcPct val="120000"/>
              </a:lnSpc>
              <a:spcBef>
                <a:spcPts val="0"/>
              </a:spcBef>
              <a:buClrTx/>
              <a:buFont typeface="Wingdings" panose="05000000000000000000" pitchFamily="2" charset="2"/>
              <a:buChar char="q"/>
            </a:pPr>
            <a:r>
              <a:rPr lang="en-US" sz="2500" dirty="0">
                <a:solidFill>
                  <a:schemeClr val="tx1"/>
                </a:solidFill>
              </a:rPr>
              <a:t>When embryonated eggs are ingested, they hatch in the duodenum, releasing larvae that mature before migrating to the large bowel.</a:t>
            </a:r>
          </a:p>
          <a:p>
            <a:pPr algn="just">
              <a:lnSpc>
                <a:spcPct val="120000"/>
              </a:lnSpc>
              <a:spcBef>
                <a:spcPts val="0"/>
              </a:spcBef>
              <a:buClrTx/>
              <a:buFont typeface="Wingdings" panose="05000000000000000000" pitchFamily="2" charset="2"/>
              <a:buChar char="q"/>
            </a:pPr>
            <a:r>
              <a:rPr lang="en-US" sz="2500" dirty="0">
                <a:solidFill>
                  <a:schemeClr val="tx1"/>
                </a:solidFill>
              </a:rPr>
              <a:t>The mature worms attach themselves to the mucosa of the cecum and colon and live for several years.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73105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Lifecycle of </a:t>
            </a:r>
            <a:r>
              <a:rPr lang="en-GB" dirty="0" err="1">
                <a:solidFill>
                  <a:srgbClr val="FF0000"/>
                </a:solidFill>
              </a:rPr>
              <a:t>Trichuriasis</a:t>
            </a:r>
            <a:r>
              <a:rPr lang="en-GB" dirty="0">
                <a:solidFill>
                  <a:srgbClr val="FF0000"/>
                </a:solidFill>
              </a:rPr>
              <a:t>  </a:t>
            </a:r>
          </a:p>
        </p:txBody>
      </p:sp>
      <p:pic>
        <p:nvPicPr>
          <p:cNvPr id="3074" name="Picture 2" descr="C:\Users\cynthia\Desktop\trichuris_lifecycle.gif"/>
          <p:cNvPicPr>
            <a:picLocks noGrp="1" noChangeAspect="1" noChangeArrowheads="1"/>
          </p:cNvPicPr>
          <p:nvPr>
            <p:ph idx="1"/>
          </p:nvPr>
        </p:nvPicPr>
        <p:blipFill>
          <a:blip r:embed="rId2" cstate="print"/>
          <a:srcRect/>
          <a:stretch>
            <a:fillRect/>
          </a:stretch>
        </p:blipFill>
        <p:spPr bwMode="auto">
          <a:xfrm>
            <a:off x="539552" y="1196752"/>
            <a:ext cx="7992888" cy="5256584"/>
          </a:xfrm>
          <a:prstGeom prst="rect">
            <a:avLst/>
          </a:prstGeom>
          <a:noFill/>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GB" sz="28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800" dirty="0">
                <a:solidFill>
                  <a:schemeClr val="tx1"/>
                </a:solidFill>
              </a:rPr>
              <a:t>Tissue reaction to whipworm is mild</a:t>
            </a:r>
          </a:p>
          <a:p>
            <a:pPr algn="just">
              <a:lnSpc>
                <a:spcPct val="120000"/>
              </a:lnSpc>
              <a:spcBef>
                <a:spcPts val="0"/>
              </a:spcBef>
              <a:buClrTx/>
              <a:buFont typeface="Wingdings" panose="05000000000000000000" pitchFamily="2" charset="2"/>
              <a:buChar char="q"/>
            </a:pPr>
            <a:r>
              <a:rPr lang="en-US" sz="2800" dirty="0">
                <a:solidFill>
                  <a:schemeClr val="tx1"/>
                </a:solidFill>
              </a:rPr>
              <a:t>Its asymptomatic to individuals infected</a:t>
            </a:r>
          </a:p>
          <a:p>
            <a:pPr algn="just">
              <a:lnSpc>
                <a:spcPct val="120000"/>
              </a:lnSpc>
              <a:spcBef>
                <a:spcPts val="0"/>
              </a:spcBef>
              <a:buClrTx/>
              <a:buFont typeface="Wingdings" panose="05000000000000000000" pitchFamily="2" charset="2"/>
              <a:buChar char="q"/>
            </a:pPr>
            <a:r>
              <a:rPr lang="en-US" sz="28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800" dirty="0">
                <a:solidFill>
                  <a:schemeClr val="tx1"/>
                </a:solidFill>
              </a:rPr>
              <a:t>Bloody diarrhoea</a:t>
            </a:r>
          </a:p>
          <a:p>
            <a:pPr algn="just">
              <a:lnSpc>
                <a:spcPct val="120000"/>
              </a:lnSpc>
              <a:spcBef>
                <a:spcPts val="0"/>
              </a:spcBef>
              <a:buClrTx/>
              <a:buFont typeface="Wingdings" panose="05000000000000000000" pitchFamily="2" charset="2"/>
              <a:buChar char="q"/>
            </a:pPr>
            <a:r>
              <a:rPr lang="en-US" sz="2800" dirty="0">
                <a:solidFill>
                  <a:schemeClr val="tx1"/>
                </a:solidFill>
              </a:rPr>
              <a:t>Loss of weight</a:t>
            </a:r>
          </a:p>
          <a:p>
            <a:pPr algn="just">
              <a:lnSpc>
                <a:spcPct val="120000"/>
              </a:lnSpc>
              <a:spcBef>
                <a:spcPts val="0"/>
              </a:spcBef>
              <a:buClrTx/>
              <a:buFont typeface="Wingdings" panose="05000000000000000000" pitchFamily="2" charset="2"/>
              <a:buChar char="q"/>
            </a:pPr>
            <a:r>
              <a:rPr lang="en-US" sz="2800" dirty="0">
                <a:solidFill>
                  <a:schemeClr val="tx1"/>
                </a:solidFill>
              </a:rPr>
              <a:t>Anaemia</a:t>
            </a:r>
          </a:p>
          <a:p>
            <a:pPr marL="0" indent="0" algn="just">
              <a:lnSpc>
                <a:spcPct val="120000"/>
              </a:lnSpc>
              <a:spcBef>
                <a:spcPts val="0"/>
              </a:spcBef>
              <a:buClrTx/>
              <a:buNone/>
            </a:pPr>
            <a:r>
              <a:rPr lang="en-US" sz="2800" b="1" dirty="0">
                <a:solidFill>
                  <a:schemeClr val="tx1"/>
                </a:solidFill>
              </a:rPr>
              <a:t>DIAGNOSIS:</a:t>
            </a:r>
          </a:p>
          <a:p>
            <a:pPr algn="just">
              <a:lnSpc>
                <a:spcPct val="120000"/>
              </a:lnSpc>
              <a:spcBef>
                <a:spcPts val="0"/>
              </a:spcBef>
              <a:buClrTx/>
              <a:buFont typeface="Wingdings" panose="05000000000000000000" pitchFamily="2" charset="2"/>
              <a:buChar char="q"/>
            </a:pPr>
            <a:r>
              <a:rPr lang="en-US" sz="2800" dirty="0">
                <a:solidFill>
                  <a:schemeClr val="tx1"/>
                </a:solidFill>
              </a:rPr>
              <a:t>Stool examination through the microscope</a:t>
            </a:r>
          </a:p>
          <a:p>
            <a:pPr algn="just">
              <a:lnSpc>
                <a:spcPct val="120000"/>
              </a:lnSpc>
              <a:spcBef>
                <a:spcPts val="0"/>
              </a:spcBef>
              <a:buClrTx/>
              <a:buFont typeface="Wingdings" panose="05000000000000000000" pitchFamily="2" charset="2"/>
              <a:buChar char="q"/>
            </a:pPr>
            <a:r>
              <a:rPr lang="en-US" sz="2800" dirty="0">
                <a:solidFill>
                  <a:schemeClr val="tx1"/>
                </a:solidFill>
              </a:rPr>
              <a:t>Presence of more than 200 eggs in an ordinary </a:t>
            </a:r>
            <a:r>
              <a:rPr lang="en-US" sz="2800" dirty="0" err="1">
                <a:solidFill>
                  <a:schemeClr val="tx1"/>
                </a:solidFill>
              </a:rPr>
              <a:t>faecal</a:t>
            </a:r>
            <a:r>
              <a:rPr lang="en-US" sz="2800" dirty="0">
                <a:solidFill>
                  <a:schemeClr val="tx1"/>
                </a:solidFill>
              </a:rPr>
              <a:t> smear indicates heavy infestation</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Mebendazole 100mg twice or three times daily will eliminate infection</a:t>
            </a:r>
          </a:p>
          <a:p>
            <a:pPr marL="0" indent="0" algn="just">
              <a:lnSpc>
                <a:spcPct val="120000"/>
              </a:lnSpc>
              <a:spcBef>
                <a:spcPts val="0"/>
              </a:spcBef>
              <a:buClrTx/>
              <a:buNone/>
            </a:pPr>
            <a:r>
              <a:rPr lang="en-US" sz="28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800" dirty="0">
                <a:solidFill>
                  <a:schemeClr val="tx1"/>
                </a:solidFill>
              </a:rPr>
              <a:t>As for ascariasis: sanitation disposal of faeces and personal hygiene is key </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667505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HOOKWORM</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Most infected individuals are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The diseases develops from a combination of factors which includes:</a:t>
            </a:r>
          </a:p>
          <a:p>
            <a:pPr algn="just">
              <a:lnSpc>
                <a:spcPct val="120000"/>
              </a:lnSpc>
              <a:spcBef>
                <a:spcPts val="0"/>
              </a:spcBef>
              <a:buClrTx/>
              <a:buFont typeface="Wingdings" panose="05000000000000000000" pitchFamily="2" charset="2"/>
              <a:buChar char="ü"/>
            </a:pPr>
            <a:r>
              <a:rPr lang="en-US" sz="2500" dirty="0">
                <a:solidFill>
                  <a:schemeClr val="tx1"/>
                </a:solidFill>
              </a:rPr>
              <a:t>A heavy worm burden</a:t>
            </a:r>
          </a:p>
          <a:p>
            <a:pPr algn="just">
              <a:lnSpc>
                <a:spcPct val="120000"/>
              </a:lnSpc>
              <a:spcBef>
                <a:spcPts val="0"/>
              </a:spcBef>
              <a:buClrTx/>
              <a:buFont typeface="Wingdings" panose="05000000000000000000" pitchFamily="2" charset="2"/>
              <a:buChar char="ü"/>
            </a:pPr>
            <a:r>
              <a:rPr lang="en-US" sz="2500" dirty="0">
                <a:solidFill>
                  <a:schemeClr val="tx1"/>
                </a:solidFill>
              </a:rPr>
              <a:t>Prolonged duration of infection</a:t>
            </a:r>
          </a:p>
          <a:p>
            <a:pPr algn="just">
              <a:lnSpc>
                <a:spcPct val="120000"/>
              </a:lnSpc>
              <a:spcBef>
                <a:spcPts val="0"/>
              </a:spcBef>
              <a:buClrTx/>
              <a:buFont typeface="Wingdings" panose="05000000000000000000" pitchFamily="2" charset="2"/>
              <a:buChar char="ü"/>
            </a:pPr>
            <a:r>
              <a:rPr lang="en-US" sz="2500" dirty="0">
                <a:solidFill>
                  <a:schemeClr val="tx1"/>
                </a:solidFill>
              </a:rPr>
              <a:t>Nutritional state of the patient</a:t>
            </a:r>
          </a:p>
          <a:p>
            <a:pPr algn="just">
              <a:lnSpc>
                <a:spcPct val="120000"/>
              </a:lnSpc>
              <a:spcBef>
                <a:spcPts val="0"/>
              </a:spcBef>
              <a:buClrTx/>
              <a:buFont typeface="Wingdings" panose="05000000000000000000" pitchFamily="2" charset="2"/>
              <a:buChar char="q"/>
            </a:pPr>
            <a:r>
              <a:rPr lang="en-US" sz="2500" dirty="0">
                <a:solidFill>
                  <a:schemeClr val="tx1"/>
                </a:solidFill>
              </a:rPr>
              <a:t>The chronic deliberating disease is </a:t>
            </a:r>
            <a:r>
              <a:rPr lang="en-US" sz="2500" dirty="0" err="1">
                <a:solidFill>
                  <a:schemeClr val="tx1"/>
                </a:solidFill>
              </a:rPr>
              <a:t>characterised</a:t>
            </a:r>
            <a:r>
              <a:rPr lang="en-US" sz="2500" dirty="0">
                <a:solidFill>
                  <a:schemeClr val="tx1"/>
                </a:solidFill>
              </a:rPr>
              <a:t> by iron deficiency </a:t>
            </a:r>
            <a:r>
              <a:rPr lang="en-US" sz="2500" dirty="0" err="1">
                <a:solidFill>
                  <a:schemeClr val="tx1"/>
                </a:solidFill>
              </a:rPr>
              <a:t>anaemia</a:t>
            </a:r>
            <a:r>
              <a:rPr lang="en-US" sz="2500" dirty="0">
                <a:solidFill>
                  <a:schemeClr val="tx1"/>
                </a:solidFill>
              </a:rPr>
              <a:t> and loss of protein leading to malnutrition</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Hookworm </a:t>
            </a:r>
            <a:r>
              <a:rPr lang="en-US" sz="2500" dirty="0" err="1">
                <a:solidFill>
                  <a:schemeClr val="tx1"/>
                </a:solidFill>
              </a:rPr>
              <a:t>anaemia</a:t>
            </a:r>
            <a:r>
              <a:rPr lang="en-US" sz="2500" dirty="0">
                <a:solidFill>
                  <a:schemeClr val="tx1"/>
                </a:solidFill>
              </a:rPr>
              <a:t> is one of the important causes of </a:t>
            </a:r>
            <a:r>
              <a:rPr lang="en-US" sz="2500" dirty="0" err="1">
                <a:solidFill>
                  <a:schemeClr val="tx1"/>
                </a:solidFill>
              </a:rPr>
              <a:t>anaemia</a:t>
            </a:r>
            <a:r>
              <a:rPr lang="en-US" sz="2500" dirty="0">
                <a:solidFill>
                  <a:schemeClr val="tx1"/>
                </a:solidFill>
              </a:rPr>
              <a:t> in many communities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47430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Two types of hookworm which both of them are nematodes, they include: </a:t>
            </a:r>
            <a:r>
              <a:rPr lang="en-US" sz="2500" dirty="0" err="1">
                <a:solidFill>
                  <a:schemeClr val="tx1"/>
                </a:solidFill>
              </a:rPr>
              <a:t>Necator</a:t>
            </a:r>
            <a:r>
              <a:rPr lang="en-US" sz="2500" dirty="0">
                <a:solidFill>
                  <a:schemeClr val="tx1"/>
                </a:solidFill>
              </a:rPr>
              <a:t> americana and </a:t>
            </a:r>
            <a:r>
              <a:rPr lang="en-US" sz="2500" dirty="0" err="1">
                <a:solidFill>
                  <a:schemeClr val="tx1"/>
                </a:solidFill>
              </a:rPr>
              <a:t>Ankylostoma</a:t>
            </a:r>
            <a:r>
              <a:rPr lang="en-US" sz="2500" dirty="0">
                <a:solidFill>
                  <a:schemeClr val="tx1"/>
                </a:solidFill>
              </a:rPr>
              <a:t> duodenale</a:t>
            </a:r>
          </a:p>
          <a:p>
            <a:pPr algn="just">
              <a:lnSpc>
                <a:spcPct val="120000"/>
              </a:lnSpc>
              <a:spcBef>
                <a:spcPts val="0"/>
              </a:spcBef>
              <a:buClrTx/>
              <a:buFont typeface="Wingdings" panose="05000000000000000000" pitchFamily="2" charset="2"/>
              <a:buChar char="q"/>
            </a:pPr>
            <a:r>
              <a:rPr lang="en-US" sz="2500" dirty="0">
                <a:solidFill>
                  <a:schemeClr val="tx1"/>
                </a:solidFill>
              </a:rPr>
              <a:t>The eggs are already embryonated when passed out with </a:t>
            </a:r>
            <a:r>
              <a:rPr lang="en-US" sz="2500" dirty="0" err="1">
                <a:solidFill>
                  <a:schemeClr val="tx1"/>
                </a:solidFill>
              </a:rPr>
              <a:t>feaces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larvae leave the faeces and burry themselves in moist damp soil.</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These larvae are not infective before they have changed into filariform stage</a:t>
            </a:r>
          </a:p>
          <a:p>
            <a:pPr algn="just">
              <a:lnSpc>
                <a:spcPct val="120000"/>
              </a:lnSpc>
              <a:spcBef>
                <a:spcPts val="0"/>
              </a:spcBef>
              <a:buClrTx/>
              <a:buFont typeface="Wingdings" panose="05000000000000000000" pitchFamily="2" charset="2"/>
              <a:buChar char="q"/>
            </a:pPr>
            <a:r>
              <a:rPr lang="en-US" sz="2500" dirty="0">
                <a:solidFill>
                  <a:schemeClr val="tx1"/>
                </a:solidFill>
              </a:rPr>
              <a:t>This occurs after about 5 days.</a:t>
            </a:r>
          </a:p>
          <a:p>
            <a:pPr algn="just">
              <a:lnSpc>
                <a:spcPct val="120000"/>
              </a:lnSpc>
              <a:spcBef>
                <a:spcPts val="0"/>
              </a:spcBef>
              <a:buClrTx/>
              <a:buFont typeface="Wingdings" panose="05000000000000000000" pitchFamily="2" charset="2"/>
              <a:buChar char="q"/>
            </a:pPr>
            <a:r>
              <a:rPr lang="en-US" sz="2500" dirty="0">
                <a:solidFill>
                  <a:schemeClr val="tx1"/>
                </a:solidFill>
              </a:rPr>
              <a:t>The filariform larvae attach themselves to the grass and as soon as they are touched by human leg or foot, they penetrate actively through the skin and reach the lungs via blood stream through the venous system</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249366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 the lungs, they penetrate the alveoli and carried up passively through </a:t>
            </a:r>
            <a:r>
              <a:rPr lang="en-US" sz="2500" dirty="0" err="1">
                <a:solidFill>
                  <a:schemeClr val="tx1"/>
                </a:solidFill>
              </a:rPr>
              <a:t>bronchioli</a:t>
            </a:r>
            <a:r>
              <a:rPr lang="en-US" sz="2500" dirty="0">
                <a:solidFill>
                  <a:schemeClr val="tx1"/>
                </a:solidFill>
              </a:rPr>
              <a:t>, and trachea to the larynx</a:t>
            </a:r>
          </a:p>
          <a:p>
            <a:pPr algn="just">
              <a:lnSpc>
                <a:spcPct val="120000"/>
              </a:lnSpc>
              <a:spcBef>
                <a:spcPts val="0"/>
              </a:spcBef>
              <a:buClrTx/>
              <a:buFont typeface="Wingdings" panose="05000000000000000000" pitchFamily="2" charset="2"/>
              <a:buChar char="q"/>
            </a:pPr>
            <a:r>
              <a:rPr lang="en-US" sz="2500" dirty="0">
                <a:solidFill>
                  <a:schemeClr val="tx1"/>
                </a:solidFill>
              </a:rPr>
              <a:t>Next they are swallowed and reach the duodenum 3-5days after penetrating the skin</a:t>
            </a:r>
          </a:p>
          <a:p>
            <a:pPr algn="just">
              <a:lnSpc>
                <a:spcPct val="120000"/>
              </a:lnSpc>
              <a:spcBef>
                <a:spcPts val="0"/>
              </a:spcBef>
              <a:buClrTx/>
              <a:buFont typeface="Wingdings" panose="05000000000000000000" pitchFamily="2" charset="2"/>
              <a:buChar char="q"/>
            </a:pPr>
            <a:r>
              <a:rPr lang="en-US" sz="2500" dirty="0">
                <a:solidFill>
                  <a:schemeClr val="tx1"/>
                </a:solidFill>
              </a:rPr>
              <a:t>The worms are attached to the mucous with hook-like teeth in their buccal cavity..</a:t>
            </a:r>
          </a:p>
          <a:p>
            <a:pPr algn="just">
              <a:lnSpc>
                <a:spcPct val="120000"/>
              </a:lnSpc>
              <a:spcBef>
                <a:spcPts val="0"/>
              </a:spcBef>
              <a:buClrTx/>
              <a:buFont typeface="Wingdings" panose="05000000000000000000" pitchFamily="2" charset="2"/>
              <a:buChar char="q"/>
            </a:pPr>
            <a:r>
              <a:rPr lang="en-US" sz="2500" dirty="0">
                <a:solidFill>
                  <a:schemeClr val="tx1"/>
                </a:solidFill>
              </a:rPr>
              <a:t>and the whole cycle is complete in 40days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32103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HOOKWORM LIFE CYCLE</a:t>
            </a:r>
          </a:p>
        </p:txBody>
      </p:sp>
      <p:pic>
        <p:nvPicPr>
          <p:cNvPr id="4098" name="Picture 2" descr="C:\Users\cynthia\Desktop\hookworm_lifecycle.gif"/>
          <p:cNvPicPr>
            <a:picLocks noGrp="1" noChangeAspect="1" noChangeArrowheads="1"/>
          </p:cNvPicPr>
          <p:nvPr>
            <p:ph idx="1"/>
          </p:nvPr>
        </p:nvPicPr>
        <p:blipFill>
          <a:blip r:embed="rId2" cstate="print"/>
          <a:srcRect/>
          <a:stretch>
            <a:fillRect/>
          </a:stretch>
        </p:blipFill>
        <p:spPr bwMode="auto">
          <a:xfrm>
            <a:off x="755576" y="980728"/>
            <a:ext cx="7992888" cy="5328592"/>
          </a:xfrm>
          <a:prstGeom prst="rect">
            <a:avLst/>
          </a:prstGeom>
          <a:noFill/>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Pruritic dermatitis or ground itch at the site of penetration</a:t>
            </a:r>
          </a:p>
          <a:p>
            <a:pPr algn="just">
              <a:lnSpc>
                <a:spcPct val="120000"/>
              </a:lnSpc>
              <a:spcBef>
                <a:spcPts val="0"/>
              </a:spcBef>
              <a:buClrTx/>
              <a:buFont typeface="Wingdings" panose="05000000000000000000" pitchFamily="2" charset="2"/>
              <a:buChar char="q"/>
            </a:pPr>
            <a:r>
              <a:rPr lang="en-US" sz="2500" dirty="0">
                <a:solidFill>
                  <a:schemeClr val="tx1"/>
                </a:solidFill>
              </a:rPr>
              <a:t>Ground itch is most common in the toes and on the sole of the feet</a:t>
            </a:r>
          </a:p>
          <a:p>
            <a:pPr algn="just">
              <a:lnSpc>
                <a:spcPct val="120000"/>
              </a:lnSpc>
              <a:spcBef>
                <a:spcPts val="0"/>
              </a:spcBef>
              <a:buClrTx/>
              <a:buFont typeface="Wingdings" panose="05000000000000000000" pitchFamily="2" charset="2"/>
              <a:buChar char="q"/>
            </a:pPr>
            <a:r>
              <a:rPr lang="en-US" sz="2500" dirty="0">
                <a:solidFill>
                  <a:schemeClr val="tx1"/>
                </a:solidFill>
              </a:rPr>
              <a:t>Coughing, and wheezing, especially when the larvae is migrating through the lungs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Abdominal pains, distension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In heavy infection diarrhoea is mixed with blood</a:t>
            </a:r>
          </a:p>
          <a:p>
            <a:pPr algn="just">
              <a:lnSpc>
                <a:spcPct val="120000"/>
              </a:lnSpc>
              <a:spcBef>
                <a:spcPts val="0"/>
              </a:spcBef>
              <a:buClrTx/>
              <a:buFont typeface="Wingdings" panose="05000000000000000000" pitchFamily="2" charset="2"/>
              <a:buChar char="q"/>
            </a:pPr>
            <a:r>
              <a:rPr lang="en-US" sz="2500" dirty="0">
                <a:solidFill>
                  <a:schemeClr val="tx1"/>
                </a:solidFill>
              </a:rPr>
              <a:t>The symptoms may be mistaken with those for duodenal and gastric ulcers</a:t>
            </a:r>
          </a:p>
          <a:p>
            <a:pPr algn="just">
              <a:lnSpc>
                <a:spcPct val="120000"/>
              </a:lnSpc>
              <a:spcBef>
                <a:spcPts val="0"/>
              </a:spcBef>
              <a:buClrTx/>
              <a:buFont typeface="Wingdings" panose="05000000000000000000" pitchFamily="2" charset="2"/>
              <a:buChar char="q"/>
            </a:pPr>
            <a:r>
              <a:rPr lang="en-US" sz="2500" dirty="0">
                <a:solidFill>
                  <a:schemeClr val="tx1"/>
                </a:solidFill>
              </a:rPr>
              <a:t>Iron deficiency </a:t>
            </a:r>
            <a:r>
              <a:rPr lang="en-US" sz="2500" dirty="0" err="1">
                <a:solidFill>
                  <a:schemeClr val="tx1"/>
                </a:solidFill>
              </a:rPr>
              <a:t>anaemia</a:t>
            </a:r>
            <a:r>
              <a:rPr lang="en-US" sz="2500" dirty="0">
                <a:solidFill>
                  <a:schemeClr val="tx1"/>
                </a:solidFill>
              </a:rPr>
              <a:t>, usually occurs when the heavy hookworm load overtakes the iron reserves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574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7500" lnSpcReduction="20000"/>
          </a:bodyPr>
          <a:lstStyle/>
          <a:p>
            <a:pPr marL="0" indent="0" algn="ctr">
              <a:lnSpc>
                <a:spcPct val="120000"/>
              </a:lnSpc>
              <a:spcBef>
                <a:spcPts val="0"/>
              </a:spcBef>
              <a:buClrTx/>
              <a:buNone/>
            </a:pPr>
            <a:r>
              <a:rPr lang="en-US" sz="3100" b="1" dirty="0">
                <a:solidFill>
                  <a:srgbClr val="00B050"/>
                </a:solidFill>
              </a:rPr>
              <a:t>Core Epidemiologic Functions</a:t>
            </a:r>
          </a:p>
          <a:p>
            <a:pPr marL="0" indent="0" algn="just">
              <a:lnSpc>
                <a:spcPct val="120000"/>
              </a:lnSpc>
              <a:spcBef>
                <a:spcPts val="0"/>
              </a:spcBef>
              <a:buClrTx/>
              <a:buNone/>
            </a:pPr>
            <a:r>
              <a:rPr lang="en-US" sz="2500" dirty="0">
                <a:solidFill>
                  <a:schemeClr val="tx1"/>
                </a:solidFill>
              </a:rPr>
              <a:t>In the mid-1980s, five major tasks of epidemiology in public health practice were identified: </a:t>
            </a:r>
          </a:p>
          <a:p>
            <a:pPr marL="457200" indent="-457200" algn="just">
              <a:lnSpc>
                <a:spcPct val="120000"/>
              </a:lnSpc>
              <a:spcBef>
                <a:spcPts val="0"/>
              </a:spcBef>
              <a:buClrTx/>
              <a:buFont typeface="+mj-lt"/>
              <a:buAutoNum type="arabicPeriod"/>
            </a:pPr>
            <a:r>
              <a:rPr lang="en-US" sz="2500" dirty="0">
                <a:solidFill>
                  <a:schemeClr val="tx1"/>
                </a:solidFill>
              </a:rPr>
              <a:t>Public Health Surveillance</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is the ongoing, systematic collection, analysis, interpretation, and dissemination of health data to help guide public health decision making and action.</a:t>
            </a:r>
          </a:p>
          <a:p>
            <a:pPr marL="457200" indent="-457200" algn="just">
              <a:lnSpc>
                <a:spcPct val="120000"/>
              </a:lnSpc>
              <a:spcBef>
                <a:spcPts val="0"/>
              </a:spcBef>
              <a:buClrTx/>
              <a:buFont typeface="+mj-lt"/>
              <a:buAutoNum type="arabicPeriod"/>
            </a:pPr>
            <a:r>
              <a:rPr lang="en-US" sz="2500" dirty="0">
                <a:solidFill>
                  <a:schemeClr val="tx1"/>
                </a:solidFill>
              </a:rPr>
              <a:t>Field Investigation</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Investigations often lead to the identification of additional unreported or unrecognized ill persons who might otherwise continue to spread infection to others.</a:t>
            </a:r>
          </a:p>
          <a:p>
            <a:pPr marL="457200" indent="-457200" algn="just">
              <a:lnSpc>
                <a:spcPct val="120000"/>
              </a:lnSpc>
              <a:spcBef>
                <a:spcPts val="0"/>
              </a:spcBef>
              <a:buClrTx/>
              <a:buFont typeface="+mj-lt"/>
              <a:buAutoNum type="arabicPeriod"/>
            </a:pPr>
            <a:r>
              <a:rPr lang="en-US" sz="2500" dirty="0">
                <a:solidFill>
                  <a:schemeClr val="tx1"/>
                </a:solidFill>
              </a:rPr>
              <a:t>Analytic Studies</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Rigorous methods are needed to evaluate credibility of hypotheses.</a:t>
            </a:r>
          </a:p>
          <a:p>
            <a:pPr marL="457200" indent="-457200" algn="just">
              <a:lnSpc>
                <a:spcPct val="120000"/>
              </a:lnSpc>
              <a:spcBef>
                <a:spcPts val="0"/>
              </a:spcBef>
              <a:buClrTx/>
              <a:buFont typeface="+mj-lt"/>
              <a:buAutoNum type="arabicPeriod"/>
            </a:pPr>
            <a:r>
              <a:rPr lang="en-US" sz="2500" dirty="0">
                <a:solidFill>
                  <a:schemeClr val="tx1"/>
                </a:solidFill>
              </a:rPr>
              <a:t>Evaluation</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Is the process of determining, as systematically and objectively as possible, the relevance, effectiveness, efficiency, and impact of activities with respect to established goals</a:t>
            </a:r>
          </a:p>
          <a:p>
            <a:pPr marL="457200" indent="-457200" algn="just">
              <a:lnSpc>
                <a:spcPct val="120000"/>
              </a:lnSpc>
              <a:spcBef>
                <a:spcPts val="0"/>
              </a:spcBef>
              <a:buClrTx/>
              <a:buFont typeface="+mj-lt"/>
              <a:buAutoNum type="arabicPeriod"/>
            </a:pPr>
            <a:r>
              <a:rPr lang="en-US" sz="2500" dirty="0">
                <a:solidFill>
                  <a:schemeClr val="tx1"/>
                </a:solidFill>
              </a:rPr>
              <a:t>Linkages. Epidemiologists rarely act in isolation.</a:t>
            </a:r>
          </a:p>
          <a:p>
            <a:pPr marL="457200" indent="-457200" algn="just">
              <a:lnSpc>
                <a:spcPct val="120000"/>
              </a:lnSpc>
              <a:spcBef>
                <a:spcPts val="0"/>
              </a:spcBef>
              <a:buClrTx/>
              <a:buFont typeface="+mj-lt"/>
              <a:buAutoNum type="arabicPeriod"/>
            </a:pPr>
            <a:r>
              <a:rPr lang="en-US" sz="2500" dirty="0">
                <a:solidFill>
                  <a:schemeClr val="tx1"/>
                </a:solidFill>
              </a:rPr>
              <a:t>Policy Development (A Sixth Task, Was Recently Added)</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Regularly provide input, testimony, and recommendations regarding disease control strategies, reportable disease regulations, and health-care policy.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336172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Established by finding out the characteristics of hookworm eggs in the faeces through stool examination under a microscopy. </a:t>
            </a:r>
          </a:p>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err="1">
                <a:solidFill>
                  <a:schemeClr val="tx1"/>
                </a:solidFill>
              </a:rPr>
              <a:t>Mabendazole</a:t>
            </a:r>
            <a:r>
              <a:rPr lang="en-US" sz="2500" dirty="0">
                <a:solidFill>
                  <a:schemeClr val="tx1"/>
                </a:solidFill>
              </a:rPr>
              <a:t> 100mg twice a day for 3 days</a:t>
            </a:r>
          </a:p>
          <a:p>
            <a:pPr algn="just">
              <a:lnSpc>
                <a:spcPct val="120000"/>
              </a:lnSpc>
              <a:spcBef>
                <a:spcPts val="0"/>
              </a:spcBef>
              <a:buClrTx/>
              <a:buFont typeface="Wingdings" panose="05000000000000000000" pitchFamily="2" charset="2"/>
              <a:buChar char="q"/>
            </a:pPr>
            <a:r>
              <a:rPr lang="en-US" sz="2500" dirty="0">
                <a:solidFill>
                  <a:schemeClr val="tx1"/>
                </a:solidFill>
              </a:rPr>
              <a:t>Levamisole (</a:t>
            </a:r>
            <a:r>
              <a:rPr lang="en-US" sz="2500" dirty="0" err="1">
                <a:solidFill>
                  <a:schemeClr val="tx1"/>
                </a:solidFill>
              </a:rPr>
              <a:t>ketrax</a:t>
            </a:r>
            <a:r>
              <a:rPr lang="en-US" sz="2500" dirty="0">
                <a:solidFill>
                  <a:schemeClr val="tx1"/>
                </a:solidFill>
              </a:rPr>
              <a:t>) 3 tablets single dose. Can be used in mixed infection though not effective to </a:t>
            </a:r>
            <a:r>
              <a:rPr lang="en-US" sz="2500" dirty="0" err="1">
                <a:solidFill>
                  <a:schemeClr val="tx1"/>
                </a:solidFill>
              </a:rPr>
              <a:t>Nacator</a:t>
            </a:r>
            <a:r>
              <a:rPr lang="en-US" sz="2500" dirty="0">
                <a:solidFill>
                  <a:schemeClr val="tx1"/>
                </a:solidFill>
              </a:rPr>
              <a:t>, the most common hookworm</a:t>
            </a:r>
          </a:p>
          <a:p>
            <a:pPr algn="just">
              <a:lnSpc>
                <a:spcPct val="120000"/>
              </a:lnSpc>
              <a:spcBef>
                <a:spcPts val="0"/>
              </a:spcBef>
              <a:buClrTx/>
              <a:buFont typeface="Wingdings" panose="05000000000000000000" pitchFamily="2" charset="2"/>
              <a:buChar char="q"/>
            </a:pPr>
            <a:r>
              <a:rPr lang="en-US" sz="2500" dirty="0">
                <a:solidFill>
                  <a:schemeClr val="tx1"/>
                </a:solidFill>
              </a:rPr>
              <a:t>Oral iron (ferrous sulphate) 200mg 3 times a day for at least two months (adults)</a:t>
            </a:r>
          </a:p>
          <a:p>
            <a:pPr algn="just">
              <a:lnSpc>
                <a:spcPct val="120000"/>
              </a:lnSpc>
              <a:spcBef>
                <a:spcPts val="0"/>
              </a:spcBef>
              <a:buClrTx/>
              <a:buFont typeface="Wingdings" panose="05000000000000000000" pitchFamily="2" charset="2"/>
              <a:buChar char="q"/>
            </a:pPr>
            <a:r>
              <a:rPr lang="en-US" sz="2500" dirty="0">
                <a:solidFill>
                  <a:schemeClr val="tx1"/>
                </a:solidFill>
              </a:rPr>
              <a:t>For children, 200mg once or twice a day for at least 2 months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70214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Protective shoes should be worn during work in the field or around the house</a:t>
            </a:r>
          </a:p>
          <a:p>
            <a:pPr algn="just">
              <a:lnSpc>
                <a:spcPct val="120000"/>
              </a:lnSpc>
              <a:spcBef>
                <a:spcPts val="0"/>
              </a:spcBef>
              <a:buClrTx/>
              <a:buFont typeface="Wingdings" panose="05000000000000000000" pitchFamily="2" charset="2"/>
              <a:buChar char="q"/>
            </a:pPr>
            <a:r>
              <a:rPr lang="en-US" sz="3200" dirty="0">
                <a:solidFill>
                  <a:schemeClr val="tx1"/>
                </a:solidFill>
              </a:rPr>
              <a:t>Proper disposal of faeces is the only way to eradicate hookworm infections</a:t>
            </a:r>
          </a:p>
          <a:p>
            <a:pPr algn="just">
              <a:lnSpc>
                <a:spcPct val="120000"/>
              </a:lnSpc>
              <a:spcBef>
                <a:spcPts val="0"/>
              </a:spcBef>
              <a:buClrTx/>
              <a:buFont typeface="Wingdings" panose="05000000000000000000" pitchFamily="2" charset="2"/>
              <a:buChar char="q"/>
            </a:pPr>
            <a:r>
              <a:rPr lang="en-US" sz="3200" dirty="0">
                <a:solidFill>
                  <a:schemeClr val="tx1"/>
                </a:solidFill>
              </a:rPr>
              <a:t>Deworming campaigns or mass treatment should be advocated.</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 on balanced diet to prevent </a:t>
            </a:r>
            <a:r>
              <a:rPr lang="en-US" sz="3200" dirty="0" err="1">
                <a:solidFill>
                  <a:schemeClr val="tx1"/>
                </a:solidFill>
              </a:rPr>
              <a:t>anaemia</a:t>
            </a:r>
            <a:r>
              <a:rPr lang="en-US" sz="3200" dirty="0">
                <a:solidFill>
                  <a:schemeClr val="tx1"/>
                </a:solidFill>
              </a:rPr>
              <a:t> and personal hygiene </a:t>
            </a:r>
          </a:p>
          <a:p>
            <a:pPr algn="just">
              <a:lnSpc>
                <a:spcPct val="120000"/>
              </a:lnSpc>
              <a:spcBef>
                <a:spcPts val="0"/>
              </a:spcBef>
              <a:buClrTx/>
              <a:buFont typeface="Wingdings" panose="05000000000000000000" pitchFamily="2" charset="2"/>
              <a:buChar char="q"/>
            </a:pPr>
            <a:r>
              <a:rPr lang="en-US" sz="3200" dirty="0">
                <a:solidFill>
                  <a:schemeClr val="tx1"/>
                </a:solidFill>
              </a:rPr>
              <a:t>Regular examination by mothers and health workers to detect </a:t>
            </a:r>
            <a:r>
              <a:rPr lang="en-US" sz="3200" dirty="0" err="1">
                <a:solidFill>
                  <a:schemeClr val="tx1"/>
                </a:solidFill>
              </a:rPr>
              <a:t>anaemia</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879872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STRONGYLOIDIASIS </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infection caused by </a:t>
            </a:r>
            <a:r>
              <a:rPr lang="en-US" sz="2500" dirty="0" err="1">
                <a:solidFill>
                  <a:schemeClr val="tx1"/>
                </a:solidFill>
              </a:rPr>
              <a:t>strongyloides</a:t>
            </a:r>
            <a:r>
              <a:rPr lang="en-US" sz="2500" dirty="0">
                <a:solidFill>
                  <a:schemeClr val="tx1"/>
                </a:solidFill>
              </a:rPr>
              <a:t> </a:t>
            </a:r>
            <a:r>
              <a:rPr lang="en-US" sz="2500" dirty="0" err="1">
                <a:solidFill>
                  <a:schemeClr val="tx1"/>
                </a:solidFill>
              </a:rPr>
              <a:t>stercoralis</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 adult female worm live in the duodenum and jejunum</a:t>
            </a:r>
          </a:p>
          <a:p>
            <a:pPr algn="just">
              <a:lnSpc>
                <a:spcPct val="120000"/>
              </a:lnSpc>
              <a:spcBef>
                <a:spcPts val="0"/>
              </a:spcBef>
              <a:buClrTx/>
              <a:buFont typeface="Wingdings" panose="05000000000000000000" pitchFamily="2" charset="2"/>
              <a:buChar char="q"/>
            </a:pPr>
            <a:r>
              <a:rPr lang="en-US" sz="2500" dirty="0">
                <a:solidFill>
                  <a:schemeClr val="tx1"/>
                </a:solidFill>
              </a:rPr>
              <a:t>Most infections are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Can persist for decades without further exposure of the host to infective larvae.</a:t>
            </a:r>
          </a:p>
          <a:p>
            <a:pPr algn="just">
              <a:lnSpc>
                <a:spcPct val="120000"/>
              </a:lnSpc>
              <a:spcBef>
                <a:spcPts val="0"/>
              </a:spcBef>
              <a:buClrTx/>
              <a:buFont typeface="Wingdings" panose="05000000000000000000" pitchFamily="2" charset="2"/>
              <a:buChar char="q"/>
            </a:pPr>
            <a:r>
              <a:rPr lang="en-US" sz="2500" dirty="0">
                <a:solidFill>
                  <a:schemeClr val="tx1"/>
                </a:solidFill>
              </a:rPr>
              <a:t>The rest of the cycle is like hookworm</a:t>
            </a:r>
          </a:p>
          <a:p>
            <a:pPr algn="just">
              <a:lnSpc>
                <a:spcPct val="120000"/>
              </a:lnSpc>
              <a:spcBef>
                <a:spcPts val="0"/>
              </a:spcBef>
              <a:buClrTx/>
              <a:buFont typeface="Wingdings" panose="05000000000000000000" pitchFamily="2" charset="2"/>
              <a:buChar char="q"/>
            </a:pPr>
            <a:r>
              <a:rPr lang="en-US" sz="2500" dirty="0">
                <a:solidFill>
                  <a:schemeClr val="tx1"/>
                </a:solidFill>
              </a:rPr>
              <a:t>Endogenous re-infection occurs within the bowel when the larvae became infective and penetrate the bowel wall.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119740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200" b="1" dirty="0">
                <a:solidFill>
                  <a:schemeClr val="tx1"/>
                </a:solidFill>
              </a:rPr>
              <a:t>LIFE CYCLE</a:t>
            </a:r>
          </a:p>
          <a:p>
            <a:pPr algn="just">
              <a:lnSpc>
                <a:spcPct val="120000"/>
              </a:lnSpc>
              <a:spcBef>
                <a:spcPts val="0"/>
              </a:spcBef>
              <a:buClrTx/>
              <a:buFont typeface="Wingdings" panose="05000000000000000000" pitchFamily="2" charset="2"/>
              <a:buChar char="q"/>
            </a:pPr>
            <a:r>
              <a:rPr lang="en-US" sz="3200" dirty="0" err="1">
                <a:solidFill>
                  <a:schemeClr val="tx1"/>
                </a:solidFill>
              </a:rPr>
              <a:t>Strongyloides</a:t>
            </a:r>
            <a:r>
              <a:rPr lang="en-US" sz="3200" dirty="0">
                <a:solidFill>
                  <a:schemeClr val="tx1"/>
                </a:solidFill>
              </a:rPr>
              <a:t> can undergo a free living cycle of development in addition to the parasitic cycle of development found in other nematodes.</a:t>
            </a:r>
          </a:p>
          <a:p>
            <a:pPr algn="just">
              <a:lnSpc>
                <a:spcPct val="120000"/>
              </a:lnSpc>
              <a:spcBef>
                <a:spcPts val="0"/>
              </a:spcBef>
              <a:buClrTx/>
              <a:buFont typeface="Wingdings" panose="05000000000000000000" pitchFamily="2" charset="2"/>
              <a:buChar char="q"/>
            </a:pPr>
            <a:r>
              <a:rPr lang="en-US" sz="3200" dirty="0">
                <a:solidFill>
                  <a:schemeClr val="tx1"/>
                </a:solidFill>
              </a:rPr>
              <a:t>This adaptability facilitates the parasites survival in the absence of mammalian host.</a:t>
            </a:r>
          </a:p>
          <a:p>
            <a:pPr algn="just">
              <a:lnSpc>
                <a:spcPct val="120000"/>
              </a:lnSpc>
              <a:spcBef>
                <a:spcPts val="0"/>
              </a:spcBef>
              <a:buClrTx/>
              <a:buFont typeface="Wingdings" panose="05000000000000000000" pitchFamily="2" charset="2"/>
              <a:buChar char="q"/>
            </a:pPr>
            <a:r>
              <a:rPr lang="en-US" sz="3200" dirty="0">
                <a:solidFill>
                  <a:schemeClr val="tx1"/>
                </a:solidFill>
              </a:rPr>
              <a:t>The larvae may therefore develop into free-living adults which continue to reproduce outside the body or they may develop directly into infective filariform larvae which penetrate the skin.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45473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r>
              <a:rPr lang="en-GB" dirty="0">
                <a:solidFill>
                  <a:srgbClr val="FF0000"/>
                </a:solidFill>
              </a:rPr>
              <a:t> </a:t>
            </a:r>
          </a:p>
        </p:txBody>
      </p:sp>
      <p:pic>
        <p:nvPicPr>
          <p:cNvPr id="5122" name="Picture 2" descr="C:\Users\cynthia\Desktop\strongyloides_lifecycle 1.gif"/>
          <p:cNvPicPr>
            <a:picLocks noGrp="1" noChangeAspect="1" noChangeArrowheads="1"/>
          </p:cNvPicPr>
          <p:nvPr>
            <p:ph idx="1"/>
          </p:nvPr>
        </p:nvPicPr>
        <p:blipFill>
          <a:blip r:embed="rId3" cstate="print"/>
          <a:srcRect/>
          <a:stretch>
            <a:fillRect/>
          </a:stretch>
        </p:blipFill>
        <p:spPr bwMode="auto">
          <a:xfrm>
            <a:off x="539552" y="1556792"/>
            <a:ext cx="8208911" cy="4896544"/>
          </a:xfrm>
          <a:prstGeom prst="rect">
            <a:avLst/>
          </a:prstGeom>
          <a:noFill/>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Is common in warm, moist environments</a:t>
            </a:r>
          </a:p>
          <a:p>
            <a:pPr algn="just">
              <a:lnSpc>
                <a:spcPct val="120000"/>
              </a:lnSpc>
              <a:spcBef>
                <a:spcPts val="0"/>
              </a:spcBef>
              <a:buClrTx/>
              <a:buFont typeface="Wingdings" panose="05000000000000000000" pitchFamily="2" charset="2"/>
              <a:buChar char="q"/>
            </a:pPr>
            <a:r>
              <a:rPr lang="en-US" sz="2500" dirty="0">
                <a:solidFill>
                  <a:schemeClr val="tx1"/>
                </a:solidFill>
              </a:rPr>
              <a:t>Humans are the principle hosts.</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is prevalent in overcrowded areas with poor sanitation</a:t>
            </a:r>
          </a:p>
          <a:p>
            <a:pPr marL="0" indent="0" algn="just">
              <a:lnSpc>
                <a:spcPct val="120000"/>
              </a:lnSpc>
              <a:spcBef>
                <a:spcPts val="0"/>
              </a:spcBef>
              <a:buClrTx/>
              <a:buNone/>
            </a:pPr>
            <a:r>
              <a:rPr lang="en-GB"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In heavy infections, the number of worms in the mucosa may interfere with the normal function of the bowel resulting in mal-absorption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The continuous re-infection may cause urticaria and other hypersensitivity reactions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a fresh stool specimen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683718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200" b="1" dirty="0">
                <a:solidFill>
                  <a:schemeClr val="tx1"/>
                </a:solidFill>
              </a:rPr>
              <a:t>MANAGEMENT</a:t>
            </a:r>
          </a:p>
          <a:p>
            <a:pPr algn="just">
              <a:lnSpc>
                <a:spcPct val="120000"/>
              </a:lnSpc>
              <a:spcBef>
                <a:spcPts val="0"/>
              </a:spcBef>
              <a:buClrTx/>
              <a:buFont typeface="Wingdings" panose="05000000000000000000" pitchFamily="2" charset="2"/>
              <a:buChar char="q"/>
            </a:pPr>
            <a:r>
              <a:rPr lang="en-US" sz="3200" dirty="0">
                <a:solidFill>
                  <a:schemeClr val="tx1"/>
                </a:solidFill>
              </a:rPr>
              <a:t>Both asymptomatic and symptomatic </a:t>
            </a:r>
            <a:r>
              <a:rPr lang="en-US" sz="3200" dirty="0" err="1">
                <a:solidFill>
                  <a:schemeClr val="tx1"/>
                </a:solidFill>
              </a:rPr>
              <a:t>strogyloides</a:t>
            </a:r>
            <a:r>
              <a:rPr lang="en-US" sz="3200" dirty="0">
                <a:solidFill>
                  <a:schemeClr val="tx1"/>
                </a:solidFill>
              </a:rPr>
              <a:t> must be treated because of the potential for fatal hyper-infection</a:t>
            </a:r>
          </a:p>
          <a:p>
            <a:pPr algn="just">
              <a:lnSpc>
                <a:spcPct val="120000"/>
              </a:lnSpc>
              <a:spcBef>
                <a:spcPts val="0"/>
              </a:spcBef>
              <a:buClrTx/>
              <a:buFont typeface="Wingdings" panose="05000000000000000000" pitchFamily="2" charset="2"/>
              <a:buChar char="q"/>
            </a:pPr>
            <a:r>
              <a:rPr lang="en-US" sz="3200" dirty="0">
                <a:solidFill>
                  <a:schemeClr val="tx1"/>
                </a:solidFill>
              </a:rPr>
              <a:t>Drug of choice is Ivermectin 200mcg/kg once a day for 2 days</a:t>
            </a:r>
          </a:p>
          <a:p>
            <a:pPr algn="just">
              <a:lnSpc>
                <a:spcPct val="120000"/>
              </a:lnSpc>
              <a:spcBef>
                <a:spcPts val="0"/>
              </a:spcBef>
              <a:buClrTx/>
              <a:buFont typeface="Wingdings" panose="05000000000000000000" pitchFamily="2" charset="2"/>
              <a:buChar char="q"/>
            </a:pPr>
            <a:r>
              <a:rPr lang="en-US" sz="3200" dirty="0">
                <a:solidFill>
                  <a:schemeClr val="tx1"/>
                </a:solidFill>
              </a:rPr>
              <a:t>Alternatives are: Albendazole 400mg twice a day for 2-3 days</a:t>
            </a:r>
          </a:p>
          <a:p>
            <a:pPr algn="just">
              <a:lnSpc>
                <a:spcPct val="120000"/>
              </a:lnSpc>
              <a:spcBef>
                <a:spcPts val="0"/>
              </a:spcBef>
              <a:buClrTx/>
              <a:buFont typeface="Wingdings" panose="05000000000000000000" pitchFamily="2" charset="2"/>
              <a:buChar char="q"/>
            </a:pPr>
            <a:r>
              <a:rPr lang="en-US" sz="3200" dirty="0">
                <a:solidFill>
                  <a:schemeClr val="tx1"/>
                </a:solidFill>
              </a:rPr>
              <a:t>Mebendazole 100mg 3 times a day for 3 days</a:t>
            </a:r>
          </a:p>
          <a:p>
            <a:pPr algn="just">
              <a:lnSpc>
                <a:spcPct val="120000"/>
              </a:lnSpc>
              <a:spcBef>
                <a:spcPts val="0"/>
              </a:spcBef>
              <a:buClrTx/>
              <a:buFont typeface="Wingdings" panose="05000000000000000000" pitchFamily="2" charset="2"/>
              <a:buChar char="q"/>
            </a:pPr>
            <a:r>
              <a:rPr lang="en-US" sz="3200" dirty="0">
                <a:solidFill>
                  <a:schemeClr val="tx1"/>
                </a:solidFill>
              </a:rPr>
              <a:t>Thiabendazole 25mg/kg twice daily for 2 days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572985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800" b="1" dirty="0">
                <a:solidFill>
                  <a:srgbClr val="0070C0"/>
                </a:solidFill>
              </a:rPr>
              <a:t>TAENIASIS</a:t>
            </a:r>
          </a:p>
          <a:p>
            <a:pPr marL="0" indent="0" algn="just">
              <a:lnSpc>
                <a:spcPct val="120000"/>
              </a:lnSpc>
              <a:spcBef>
                <a:spcPts val="0"/>
              </a:spcBef>
              <a:buClrTx/>
              <a:buNone/>
            </a:pPr>
            <a:r>
              <a:rPr lang="en-US" sz="28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800" dirty="0">
                <a:solidFill>
                  <a:schemeClr val="tx1"/>
                </a:solidFill>
              </a:rPr>
              <a:t>Is an infection of humans by tapeworms</a:t>
            </a:r>
          </a:p>
          <a:p>
            <a:pPr algn="just">
              <a:lnSpc>
                <a:spcPct val="120000"/>
              </a:lnSpc>
              <a:spcBef>
                <a:spcPts val="0"/>
              </a:spcBef>
              <a:buClrTx/>
              <a:buFont typeface="Wingdings" panose="05000000000000000000" pitchFamily="2" charset="2"/>
              <a:buChar char="q"/>
            </a:pPr>
            <a:r>
              <a:rPr lang="en-US" sz="2800" dirty="0">
                <a:solidFill>
                  <a:schemeClr val="tx1"/>
                </a:solidFill>
              </a:rPr>
              <a:t>The </a:t>
            </a:r>
            <a:r>
              <a:rPr lang="en-US" sz="2800" dirty="0" err="1">
                <a:solidFill>
                  <a:schemeClr val="tx1"/>
                </a:solidFill>
              </a:rPr>
              <a:t>cysticercus</a:t>
            </a:r>
            <a:r>
              <a:rPr lang="en-US" sz="2800" dirty="0">
                <a:solidFill>
                  <a:schemeClr val="tx1"/>
                </a:solidFill>
              </a:rPr>
              <a:t> stage of taenia </a:t>
            </a:r>
            <a:r>
              <a:rPr lang="en-US" sz="2800" dirty="0" err="1">
                <a:solidFill>
                  <a:schemeClr val="tx1"/>
                </a:solidFill>
              </a:rPr>
              <a:t>solium</a:t>
            </a:r>
            <a:r>
              <a:rPr lang="en-US" sz="2800" dirty="0">
                <a:solidFill>
                  <a:schemeClr val="tx1"/>
                </a:solidFill>
              </a:rPr>
              <a:t> in human can cause serious problems such as epilepsy and death</a:t>
            </a:r>
          </a:p>
          <a:p>
            <a:pPr marL="0" indent="0" algn="just">
              <a:lnSpc>
                <a:spcPct val="120000"/>
              </a:lnSpc>
              <a:spcBef>
                <a:spcPts val="0"/>
              </a:spcBef>
              <a:buClrTx/>
              <a:buNone/>
            </a:pPr>
            <a:r>
              <a:rPr lang="en-US" sz="28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800" dirty="0">
                <a:solidFill>
                  <a:schemeClr val="tx1"/>
                </a:solidFill>
              </a:rPr>
              <a:t>Most cases of taeniasis reported in eastern Africa are caused by Taenia </a:t>
            </a:r>
            <a:r>
              <a:rPr lang="en-US" sz="2800" dirty="0" err="1">
                <a:solidFill>
                  <a:schemeClr val="tx1"/>
                </a:solidFill>
              </a:rPr>
              <a:t>saginata</a:t>
            </a:r>
            <a:r>
              <a:rPr lang="en-US" sz="2800" dirty="0">
                <a:solidFill>
                  <a:schemeClr val="tx1"/>
                </a:solidFill>
              </a:rPr>
              <a:t> (beef tapeworm).</a:t>
            </a:r>
          </a:p>
          <a:p>
            <a:pPr algn="just">
              <a:lnSpc>
                <a:spcPct val="120000"/>
              </a:lnSpc>
              <a:spcBef>
                <a:spcPts val="0"/>
              </a:spcBef>
              <a:buClrTx/>
              <a:buFont typeface="Wingdings" panose="05000000000000000000" pitchFamily="2" charset="2"/>
              <a:buChar char="q"/>
            </a:pPr>
            <a:r>
              <a:rPr lang="en-US" sz="2800" dirty="0">
                <a:solidFill>
                  <a:schemeClr val="tx1"/>
                </a:solidFill>
              </a:rPr>
              <a:t>The disease is common in areas where beef is eaten raw or lightly cooked </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04863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LIFE CYCLE</a:t>
            </a:r>
          </a:p>
          <a:p>
            <a:pPr algn="just">
              <a:lnSpc>
                <a:spcPct val="120000"/>
              </a:lnSpc>
              <a:spcBef>
                <a:spcPts val="0"/>
              </a:spcBef>
              <a:buClrTx/>
              <a:buFont typeface="Wingdings" panose="05000000000000000000" pitchFamily="2" charset="2"/>
              <a:buChar char="q"/>
            </a:pPr>
            <a:r>
              <a:rPr lang="en-US" sz="2400" dirty="0">
                <a:solidFill>
                  <a:schemeClr val="tx1"/>
                </a:solidFill>
              </a:rPr>
              <a:t>The adult ribbon-shaped tapeworms live in the small intestine of humans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Broken segments of the worm containing the gravid uterus and the eggs are passed in the stool</a:t>
            </a:r>
          </a:p>
          <a:p>
            <a:pPr algn="just">
              <a:lnSpc>
                <a:spcPct val="120000"/>
              </a:lnSpc>
              <a:spcBef>
                <a:spcPts val="0"/>
              </a:spcBef>
              <a:buClrTx/>
              <a:buFont typeface="Wingdings" panose="05000000000000000000" pitchFamily="2" charset="2"/>
              <a:buChar char="q"/>
            </a:pPr>
            <a:r>
              <a:rPr lang="en-US" sz="2500" dirty="0">
                <a:solidFill>
                  <a:schemeClr val="tx1"/>
                </a:solidFill>
              </a:rPr>
              <a:t>The eggs are ingested by cows (Taenia </a:t>
            </a:r>
            <a:r>
              <a:rPr lang="en-US" sz="2500" dirty="0" err="1">
                <a:solidFill>
                  <a:schemeClr val="tx1"/>
                </a:solidFill>
              </a:rPr>
              <a:t>saginata</a:t>
            </a:r>
            <a:r>
              <a:rPr lang="en-US" sz="2500" dirty="0">
                <a:solidFill>
                  <a:schemeClr val="tx1"/>
                </a:solidFill>
              </a:rPr>
              <a:t>) or pigs (T. </a:t>
            </a:r>
            <a:r>
              <a:rPr lang="en-US" sz="2500" dirty="0" err="1">
                <a:solidFill>
                  <a:schemeClr val="tx1"/>
                </a:solidFill>
              </a:rPr>
              <a:t>solium</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In the GIT of the animals, the embryo develops into a 6-hooked larva, the oncosphere (larval form of a tapeworm) which penetrates the bowel wall and carried via bloodstream to striated muscles </a:t>
            </a:r>
          </a:p>
          <a:p>
            <a:pPr algn="just">
              <a:lnSpc>
                <a:spcPct val="120000"/>
              </a:lnSpc>
              <a:spcBef>
                <a:spcPts val="0"/>
              </a:spcBef>
              <a:buClrTx/>
              <a:buFont typeface="Wingdings" panose="05000000000000000000" pitchFamily="2" charset="2"/>
              <a:buChar char="q"/>
            </a:pPr>
            <a:r>
              <a:rPr lang="en-US" sz="2500" dirty="0">
                <a:solidFill>
                  <a:schemeClr val="tx1"/>
                </a:solidFill>
              </a:rPr>
              <a:t>Here the larvae, grow and form the infective cysts, known as </a:t>
            </a:r>
            <a:r>
              <a:rPr lang="en-US" sz="2500" dirty="0" err="1">
                <a:solidFill>
                  <a:schemeClr val="tx1"/>
                </a:solidFill>
              </a:rPr>
              <a:t>cysticerci</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295492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When a human ingests meat containing </a:t>
            </a:r>
            <a:r>
              <a:rPr lang="en-US" sz="2500" dirty="0" err="1">
                <a:solidFill>
                  <a:schemeClr val="tx1"/>
                </a:solidFill>
              </a:rPr>
              <a:t>cysticerci</a:t>
            </a:r>
            <a:r>
              <a:rPr lang="en-US" sz="2500" dirty="0">
                <a:solidFill>
                  <a:schemeClr val="tx1"/>
                </a:solidFill>
              </a:rPr>
              <a:t>, the cyst are dissolved by the gastric acid in the stomach to release embryos.</a:t>
            </a:r>
          </a:p>
          <a:p>
            <a:pPr algn="just">
              <a:lnSpc>
                <a:spcPct val="120000"/>
              </a:lnSpc>
              <a:spcBef>
                <a:spcPts val="0"/>
              </a:spcBef>
              <a:buClrTx/>
              <a:buFont typeface="Wingdings" panose="05000000000000000000" pitchFamily="2" charset="2"/>
              <a:buChar char="q"/>
            </a:pPr>
            <a:r>
              <a:rPr lang="en-US" sz="2500" dirty="0">
                <a:solidFill>
                  <a:schemeClr val="tx1"/>
                </a:solidFill>
              </a:rPr>
              <a:t>The Taenia </a:t>
            </a:r>
            <a:r>
              <a:rPr lang="en-US" sz="2500" dirty="0" err="1">
                <a:solidFill>
                  <a:schemeClr val="tx1"/>
                </a:solidFill>
              </a:rPr>
              <a:t>saginata</a:t>
            </a:r>
            <a:r>
              <a:rPr lang="en-US" sz="2500" dirty="0">
                <a:solidFill>
                  <a:schemeClr val="tx1"/>
                </a:solidFill>
              </a:rPr>
              <a:t> embryo attaches itself to the wall of the bowel by its head and grows into an adult worm</a:t>
            </a:r>
          </a:p>
          <a:p>
            <a:pPr algn="just">
              <a:lnSpc>
                <a:spcPct val="120000"/>
              </a:lnSpc>
              <a:spcBef>
                <a:spcPts val="0"/>
              </a:spcBef>
              <a:buClrTx/>
              <a:buFont typeface="Wingdings" panose="05000000000000000000" pitchFamily="2" charset="2"/>
              <a:buChar char="q"/>
            </a:pPr>
            <a:r>
              <a:rPr lang="en-US" sz="2500" dirty="0">
                <a:solidFill>
                  <a:schemeClr val="tx1"/>
                </a:solidFill>
              </a:rPr>
              <a:t>The Taenia </a:t>
            </a:r>
            <a:r>
              <a:rPr lang="en-US" sz="2500" dirty="0" err="1">
                <a:solidFill>
                  <a:schemeClr val="tx1"/>
                </a:solidFill>
              </a:rPr>
              <a:t>solium</a:t>
            </a:r>
            <a:r>
              <a:rPr lang="en-US" sz="2500" dirty="0">
                <a:solidFill>
                  <a:schemeClr val="tx1"/>
                </a:solidFill>
              </a:rPr>
              <a:t> embryos behave differently, by penetrating the bowel wall of the human as it does in the pig. Its then carried in the bloodstream to organs like striated muscle(e.g. skeletal or cardiac) or the brain.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26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Epidemiological focus verses and clinical focus</a:t>
            </a:r>
          </a:p>
          <a:p>
            <a:pPr algn="just">
              <a:lnSpc>
                <a:spcPct val="120000"/>
              </a:lnSpc>
              <a:spcBef>
                <a:spcPts val="0"/>
              </a:spcBef>
              <a:buClrTx/>
              <a:buFont typeface="Wingdings" panose="05000000000000000000" pitchFamily="2" charset="2"/>
              <a:buChar char="q"/>
            </a:pPr>
            <a:r>
              <a:rPr lang="en-US" sz="2500" dirty="0">
                <a:solidFill>
                  <a:schemeClr val="tx1"/>
                </a:solidFill>
              </a:rPr>
              <a:t>One defining differences is the primary unit of concern. The primary unit of concern in epidemiology is the group, while the primary unit of concern in clinical is the individual.</a:t>
            </a:r>
          </a:p>
          <a:p>
            <a:pPr algn="just">
              <a:lnSpc>
                <a:spcPct val="120000"/>
              </a:lnSpc>
              <a:spcBef>
                <a:spcPts val="0"/>
              </a:spcBef>
              <a:buClrTx/>
              <a:buFont typeface="Wingdings" panose="05000000000000000000" pitchFamily="2" charset="2"/>
              <a:buChar char="q"/>
            </a:pPr>
            <a:r>
              <a:rPr lang="en-US" sz="2500" dirty="0">
                <a:solidFill>
                  <a:schemeClr val="tx1"/>
                </a:solidFill>
              </a:rPr>
              <a:t>One major difference between the clinician’s and the epidemiologist’s perspective is the focus on individual patients versus the population at large.</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focus on the distribution and determinants of disease. Epidemiology may also be considered the method of public health—a scientific approach to studying disease and health problems. The primary unit of concern in epidemiology is the group. </a:t>
            </a:r>
          </a:p>
          <a:p>
            <a:pPr algn="just">
              <a:lnSpc>
                <a:spcPct val="120000"/>
              </a:lnSpc>
              <a:spcBef>
                <a:spcPts val="0"/>
              </a:spcBef>
              <a:buClrTx/>
              <a:buFont typeface="Wingdings" panose="05000000000000000000" pitchFamily="2" charset="2"/>
              <a:buChar char="q"/>
            </a:pPr>
            <a:r>
              <a:rPr lang="en-US" sz="2500" dirty="0">
                <a:solidFill>
                  <a:schemeClr val="tx1"/>
                </a:solidFill>
              </a:rPr>
              <a:t>Clinical Approach – primary role is diagnosis and treatment of illness in individuals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702114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p:spPr>
        <p:txBody>
          <a:bodyPr>
            <a:normAutofit/>
          </a:bodyPr>
          <a:lstStyle/>
          <a:p>
            <a:r>
              <a:rPr lang="en-GB" sz="3200" dirty="0">
                <a:solidFill>
                  <a:srgbClr val="FF0000"/>
                </a:solidFill>
              </a:rPr>
              <a:t>TAENIASIS LIFECYCLE</a:t>
            </a:r>
          </a:p>
        </p:txBody>
      </p:sp>
      <p:pic>
        <p:nvPicPr>
          <p:cNvPr id="1026" name="Picture 2" descr="C:\Users\cynthia\Desktop\taenia_lifecycle.gif"/>
          <p:cNvPicPr>
            <a:picLocks noGrp="1" noChangeAspect="1" noChangeArrowheads="1"/>
          </p:cNvPicPr>
          <p:nvPr>
            <p:ph idx="1"/>
          </p:nvPr>
        </p:nvPicPr>
        <p:blipFill>
          <a:blip r:embed="rId2" cstate="print"/>
          <a:srcRect/>
          <a:stretch>
            <a:fillRect/>
          </a:stretch>
        </p:blipFill>
        <p:spPr bwMode="auto">
          <a:xfrm>
            <a:off x="467544" y="1196752"/>
            <a:ext cx="8208912" cy="5328592"/>
          </a:xfrm>
          <a:prstGeom prst="rect">
            <a:avLst/>
          </a:prstGeom>
          <a:noFill/>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marL="0" indent="0" algn="just">
              <a:lnSpc>
                <a:spcPct val="120000"/>
              </a:lnSpc>
              <a:spcBef>
                <a:spcPts val="0"/>
              </a:spcBef>
              <a:buClrTx/>
              <a:buNone/>
            </a:pPr>
            <a:r>
              <a:rPr lang="en-US" sz="2500" b="1" dirty="0">
                <a:solidFill>
                  <a:schemeClr val="tx1"/>
                </a:solidFill>
              </a:rPr>
              <a:t>1. For Taenia </a:t>
            </a:r>
            <a:r>
              <a:rPr lang="en-US" sz="2500" b="1" dirty="0" err="1">
                <a:solidFill>
                  <a:schemeClr val="tx1"/>
                </a:solidFill>
              </a:rPr>
              <a:t>saginata</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Loss of weight</a:t>
            </a:r>
          </a:p>
          <a:p>
            <a:pPr algn="just">
              <a:lnSpc>
                <a:spcPct val="120000"/>
              </a:lnSpc>
              <a:spcBef>
                <a:spcPts val="0"/>
              </a:spcBef>
              <a:buClrTx/>
              <a:buFont typeface="Wingdings" panose="05000000000000000000" pitchFamily="2" charset="2"/>
              <a:buChar char="q"/>
            </a:pPr>
            <a:r>
              <a:rPr lang="en-US" sz="25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500" dirty="0">
                <a:solidFill>
                  <a:schemeClr val="tx1"/>
                </a:solidFill>
              </a:rPr>
              <a:t>Pruritus ani (itching of the anus)</a:t>
            </a:r>
          </a:p>
          <a:p>
            <a:pPr marL="0" indent="0" algn="just">
              <a:lnSpc>
                <a:spcPct val="120000"/>
              </a:lnSpc>
              <a:spcBef>
                <a:spcPts val="0"/>
              </a:spcBef>
              <a:buClrTx/>
              <a:buNone/>
            </a:pPr>
            <a:r>
              <a:rPr lang="en-US" sz="2500" b="1" dirty="0">
                <a:solidFill>
                  <a:schemeClr val="tx1"/>
                </a:solidFill>
              </a:rPr>
              <a:t>2. For Taenia </a:t>
            </a:r>
            <a:r>
              <a:rPr lang="en-US" sz="2500" b="1" dirty="0" err="1">
                <a:solidFill>
                  <a:schemeClr val="tx1"/>
                </a:solidFill>
              </a:rPr>
              <a:t>solium</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They are dangerous especially when the </a:t>
            </a:r>
            <a:r>
              <a:rPr lang="en-US" sz="2500" dirty="0" err="1">
                <a:solidFill>
                  <a:schemeClr val="tx1"/>
                </a:solidFill>
              </a:rPr>
              <a:t>cysticerci</a:t>
            </a:r>
            <a:r>
              <a:rPr lang="en-US" sz="2500" dirty="0">
                <a:solidFill>
                  <a:schemeClr val="tx1"/>
                </a:solidFill>
              </a:rPr>
              <a:t> invade the brain.</a:t>
            </a:r>
          </a:p>
          <a:p>
            <a:pPr algn="just">
              <a:lnSpc>
                <a:spcPct val="120000"/>
              </a:lnSpc>
              <a:spcBef>
                <a:spcPts val="0"/>
              </a:spcBef>
              <a:buClrTx/>
              <a:buFont typeface="Wingdings" panose="05000000000000000000" pitchFamily="2" charset="2"/>
              <a:buChar char="q"/>
            </a:pPr>
            <a:r>
              <a:rPr lang="en-US" sz="2500" dirty="0">
                <a:solidFill>
                  <a:schemeClr val="tx1"/>
                </a:solidFill>
              </a:rPr>
              <a:t>The patient may present with seizures or muscular pains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Is by microscopy of stool</a:t>
            </a:r>
          </a:p>
          <a:p>
            <a:pPr marL="0" indent="0" algn="just">
              <a:lnSpc>
                <a:spcPct val="120000"/>
              </a:lnSpc>
              <a:spcBef>
                <a:spcPts val="0"/>
              </a:spcBef>
              <a:buClrTx/>
              <a:buNone/>
            </a:pPr>
            <a:r>
              <a:rPr lang="en-US" sz="2500" b="1" dirty="0">
                <a:solidFill>
                  <a:schemeClr val="tx1"/>
                </a:solidFill>
              </a:rPr>
              <a:t>MANAGEMENT/TREATMENT</a:t>
            </a:r>
          </a:p>
          <a:p>
            <a:pPr marL="0" indent="0" algn="just">
              <a:lnSpc>
                <a:spcPct val="120000"/>
              </a:lnSpc>
              <a:spcBef>
                <a:spcPts val="0"/>
              </a:spcBef>
              <a:buClrTx/>
              <a:buNone/>
            </a:pPr>
            <a:r>
              <a:rPr lang="en-US" sz="2500" dirty="0">
                <a:solidFill>
                  <a:schemeClr val="tx1"/>
                </a:solidFill>
              </a:rPr>
              <a:t>1. Praziquantel is the drug choice</a:t>
            </a:r>
          </a:p>
          <a:p>
            <a:pPr algn="just">
              <a:lnSpc>
                <a:spcPct val="120000"/>
              </a:lnSpc>
              <a:spcBef>
                <a:spcPts val="0"/>
              </a:spcBef>
              <a:buClrTx/>
              <a:buFont typeface="Wingdings" panose="05000000000000000000" pitchFamily="2" charset="2"/>
              <a:buChar char="q"/>
            </a:pPr>
            <a:r>
              <a:rPr lang="en-US" sz="2500" dirty="0">
                <a:solidFill>
                  <a:schemeClr val="tx1"/>
                </a:solidFill>
              </a:rPr>
              <a:t>Given as a single dose of 5-10mg/kg.</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688902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2. </a:t>
            </a:r>
            <a:r>
              <a:rPr lang="en-US" sz="2500" dirty="0" err="1">
                <a:solidFill>
                  <a:schemeClr val="tx1"/>
                </a:solidFill>
              </a:rPr>
              <a:t>Niclosamide</a:t>
            </a:r>
            <a:r>
              <a:rPr lang="en-US" sz="2500" dirty="0">
                <a:solidFill>
                  <a:schemeClr val="tx1"/>
                </a:solidFill>
              </a:rPr>
              <a:t> is an alternative, effective against both T. </a:t>
            </a:r>
            <a:r>
              <a:rPr lang="en-US" sz="2500" dirty="0" err="1">
                <a:solidFill>
                  <a:schemeClr val="tx1"/>
                </a:solidFill>
              </a:rPr>
              <a:t>saginata</a:t>
            </a:r>
            <a:r>
              <a:rPr lang="en-US" sz="2500" dirty="0">
                <a:solidFill>
                  <a:schemeClr val="tx1"/>
                </a:solidFill>
              </a:rPr>
              <a:t> and  T. </a:t>
            </a:r>
            <a:r>
              <a:rPr lang="en-US" sz="2500" dirty="0" err="1">
                <a:solidFill>
                  <a:schemeClr val="tx1"/>
                </a:solidFill>
              </a:rPr>
              <a:t>solium</a:t>
            </a:r>
            <a:r>
              <a:rPr lang="en-US" sz="2500" dirty="0">
                <a:solidFill>
                  <a:schemeClr val="tx1"/>
                </a:solidFill>
              </a:rPr>
              <a:t> infection, </a:t>
            </a:r>
          </a:p>
          <a:p>
            <a:pPr algn="just">
              <a:lnSpc>
                <a:spcPct val="120000"/>
              </a:lnSpc>
              <a:spcBef>
                <a:spcPts val="0"/>
              </a:spcBef>
              <a:buClrTx/>
              <a:buFont typeface="Wingdings" panose="05000000000000000000" pitchFamily="2" charset="2"/>
              <a:buChar char="q"/>
            </a:pPr>
            <a:r>
              <a:rPr lang="en-US" sz="2500" dirty="0">
                <a:solidFill>
                  <a:schemeClr val="tx1"/>
                </a:solidFill>
              </a:rPr>
              <a:t>The dose is 2g (4tablets) for adult, </a:t>
            </a:r>
          </a:p>
          <a:p>
            <a:pPr algn="just">
              <a:lnSpc>
                <a:spcPct val="120000"/>
              </a:lnSpc>
              <a:spcBef>
                <a:spcPts val="0"/>
              </a:spcBef>
              <a:buClrTx/>
              <a:buFont typeface="Wingdings" panose="05000000000000000000" pitchFamily="2" charset="2"/>
              <a:buChar char="q"/>
            </a:pPr>
            <a:r>
              <a:rPr lang="en-US" sz="2500" dirty="0">
                <a:solidFill>
                  <a:schemeClr val="tx1"/>
                </a:solidFill>
              </a:rPr>
              <a:t>For children 11-34 kg should get 2 tablet, </a:t>
            </a:r>
          </a:p>
          <a:p>
            <a:pPr algn="just">
              <a:lnSpc>
                <a:spcPct val="120000"/>
              </a:lnSpc>
              <a:spcBef>
                <a:spcPts val="0"/>
              </a:spcBef>
              <a:buClrTx/>
              <a:buFont typeface="Wingdings" panose="05000000000000000000" pitchFamily="2" charset="2"/>
              <a:buChar char="q"/>
            </a:pPr>
            <a:r>
              <a:rPr lang="en-US" sz="2500" dirty="0">
                <a:solidFill>
                  <a:schemeClr val="tx1"/>
                </a:solidFill>
              </a:rPr>
              <a:t>while children more than 34kg are given 3 tablets.</a:t>
            </a:r>
          </a:p>
          <a:p>
            <a:pPr marL="0" indent="0" algn="just">
              <a:lnSpc>
                <a:spcPct val="120000"/>
              </a:lnSpc>
              <a:spcBef>
                <a:spcPts val="0"/>
              </a:spcBef>
              <a:buClrTx/>
              <a:buNone/>
            </a:pPr>
            <a:r>
              <a:rPr lang="en-US" sz="2500" b="1" dirty="0">
                <a:solidFill>
                  <a:schemeClr val="tx1"/>
                </a:solidFill>
              </a:rPr>
              <a:t>PREVENTION &amp; CONTROL</a:t>
            </a:r>
          </a:p>
          <a:p>
            <a:pPr algn="just">
              <a:lnSpc>
                <a:spcPct val="120000"/>
              </a:lnSpc>
              <a:spcBef>
                <a:spcPts val="0"/>
              </a:spcBef>
              <a:buClrTx/>
              <a:buFont typeface="Wingdings" panose="05000000000000000000" pitchFamily="2" charset="2"/>
              <a:buChar char="q"/>
            </a:pPr>
            <a:r>
              <a:rPr lang="en-US" sz="2500" dirty="0">
                <a:solidFill>
                  <a:schemeClr val="tx1"/>
                </a:solidFill>
              </a:rPr>
              <a:t>Proper disposal of faeces (see </a:t>
            </a:r>
            <a:r>
              <a:rPr lang="en-US" sz="2500" dirty="0" err="1">
                <a:solidFill>
                  <a:schemeClr val="tx1"/>
                </a:solidFill>
              </a:rPr>
              <a:t>ascrariasis</a:t>
            </a:r>
            <a:r>
              <a:rPr lang="en-US" sz="2500" dirty="0">
                <a:solidFill>
                  <a:schemeClr val="tx1"/>
                </a:solidFill>
              </a:rPr>
              <a:t>) and meat inspection.</a:t>
            </a:r>
          </a:p>
          <a:p>
            <a:pPr algn="just">
              <a:lnSpc>
                <a:spcPct val="120000"/>
              </a:lnSpc>
              <a:spcBef>
                <a:spcPts val="0"/>
              </a:spcBef>
              <a:buClrTx/>
              <a:buFont typeface="Wingdings" panose="05000000000000000000" pitchFamily="2" charset="2"/>
              <a:buChar char="q"/>
            </a:pPr>
            <a:r>
              <a:rPr lang="en-US" sz="2500" dirty="0">
                <a:solidFill>
                  <a:schemeClr val="tx1"/>
                </a:solidFill>
              </a:rPr>
              <a:t>All infected meat should be condemned</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should be given about the dangers of eating meat (beef &amp; pork) that is uninspected or not thoroughly cooked</a:t>
            </a:r>
          </a:p>
          <a:p>
            <a:pPr algn="just">
              <a:lnSpc>
                <a:spcPct val="120000"/>
              </a:lnSpc>
              <a:spcBef>
                <a:spcPts val="0"/>
              </a:spcBef>
              <a:buClrTx/>
              <a:buFont typeface="Wingdings" panose="05000000000000000000" pitchFamily="2" charset="2"/>
              <a:buChar char="q"/>
            </a:pPr>
            <a:r>
              <a:rPr lang="en-US" sz="2500" dirty="0">
                <a:solidFill>
                  <a:schemeClr val="tx1"/>
                </a:solidFill>
              </a:rPr>
              <a:t>Deep freezing of meat will kill all </a:t>
            </a:r>
            <a:r>
              <a:rPr lang="en-US" sz="2500" dirty="0" err="1">
                <a:solidFill>
                  <a:schemeClr val="tx1"/>
                </a:solidFill>
              </a:rPr>
              <a:t>cysticerci</a:t>
            </a:r>
            <a:r>
              <a:rPr lang="en-US" sz="2500" dirty="0">
                <a:solidFill>
                  <a:schemeClr val="tx1"/>
                </a:solidFill>
              </a:rPr>
              <a:t> in 24 hrs.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35963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AIRBORNE DISEASES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Are of a great public health important in sub-Sahara Africa.</a:t>
            </a:r>
          </a:p>
          <a:p>
            <a:pPr algn="just">
              <a:lnSpc>
                <a:spcPct val="120000"/>
              </a:lnSpc>
              <a:spcBef>
                <a:spcPts val="0"/>
              </a:spcBef>
              <a:buClrTx/>
              <a:buFont typeface="Wingdings" panose="05000000000000000000" pitchFamily="2" charset="2"/>
              <a:buChar char="q"/>
            </a:pPr>
            <a:r>
              <a:rPr lang="en-US" sz="2500" dirty="0">
                <a:solidFill>
                  <a:schemeClr val="tx1"/>
                </a:solidFill>
              </a:rPr>
              <a:t>The 2 most common cause of death in children include pneumonia and measles.</a:t>
            </a:r>
          </a:p>
          <a:p>
            <a:pPr algn="just">
              <a:lnSpc>
                <a:spcPct val="120000"/>
              </a:lnSpc>
              <a:spcBef>
                <a:spcPts val="0"/>
              </a:spcBef>
              <a:buClrTx/>
              <a:buFont typeface="Wingdings" panose="05000000000000000000" pitchFamily="2" charset="2"/>
              <a:buChar char="q"/>
            </a:pPr>
            <a:r>
              <a:rPr lang="en-US" sz="2500" dirty="0">
                <a:solidFill>
                  <a:schemeClr val="tx1"/>
                </a:solidFill>
              </a:rPr>
              <a:t>The two accounts for about 1/4 of all deaths occurring in hospitals across Eastern Africa.</a:t>
            </a:r>
          </a:p>
          <a:p>
            <a:pPr algn="just">
              <a:lnSpc>
                <a:spcPct val="120000"/>
              </a:lnSpc>
              <a:spcBef>
                <a:spcPts val="0"/>
              </a:spcBef>
              <a:buClrTx/>
              <a:buFont typeface="Wingdings" panose="05000000000000000000" pitchFamily="2" charset="2"/>
              <a:buChar char="q"/>
            </a:pPr>
            <a:r>
              <a:rPr lang="en-US" sz="2500" dirty="0">
                <a:solidFill>
                  <a:schemeClr val="tx1"/>
                </a:solidFill>
              </a:rPr>
              <a:t>Pneumonia accounts for 1/3 of all death in children under 5yrs in developing countries.</a:t>
            </a:r>
          </a:p>
          <a:p>
            <a:pPr algn="just">
              <a:lnSpc>
                <a:spcPct val="120000"/>
              </a:lnSpc>
              <a:spcBef>
                <a:spcPts val="0"/>
              </a:spcBef>
              <a:buClrTx/>
              <a:buFont typeface="Wingdings" panose="05000000000000000000" pitchFamily="2" charset="2"/>
              <a:buChar char="q"/>
            </a:pPr>
            <a:r>
              <a:rPr lang="en-US" sz="2500" dirty="0">
                <a:solidFill>
                  <a:schemeClr val="tx1"/>
                </a:solidFill>
              </a:rPr>
              <a:t>Pneumonia is worse in a malnourished child.</a:t>
            </a:r>
          </a:p>
          <a:p>
            <a:pPr algn="just">
              <a:lnSpc>
                <a:spcPct val="120000"/>
              </a:lnSpc>
              <a:spcBef>
                <a:spcPts val="0"/>
              </a:spcBef>
              <a:buClrTx/>
              <a:buFont typeface="Wingdings" panose="05000000000000000000" pitchFamily="2" charset="2"/>
              <a:buChar char="q"/>
            </a:pPr>
            <a:r>
              <a:rPr lang="en-US" sz="2500" dirty="0">
                <a:solidFill>
                  <a:schemeClr val="tx1"/>
                </a:solidFill>
              </a:rPr>
              <a:t>The diseases causing organism is airborne. </a:t>
            </a:r>
          </a:p>
          <a:p>
            <a:pPr algn="just">
              <a:lnSpc>
                <a:spcPct val="120000"/>
              </a:lnSpc>
              <a:spcBef>
                <a:spcPts val="0"/>
              </a:spcBef>
              <a:buClrTx/>
              <a:buFont typeface="Wingdings" panose="05000000000000000000" pitchFamily="2" charset="2"/>
              <a:buChar char="q"/>
            </a:pPr>
            <a:r>
              <a:rPr lang="en-US" sz="2500" dirty="0">
                <a:solidFill>
                  <a:schemeClr val="tx1"/>
                </a:solidFill>
              </a:rPr>
              <a:t>It enters the body via the respiratory tract.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317517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When  the patient or carrier of pathogens talk, cough, laugh or sneezes, droplets of fluid are discharged into the air.</a:t>
            </a:r>
          </a:p>
          <a:p>
            <a:pPr algn="just">
              <a:lnSpc>
                <a:spcPct val="120000"/>
              </a:lnSpc>
              <a:spcBef>
                <a:spcPts val="0"/>
              </a:spcBef>
              <a:buClrTx/>
              <a:buFont typeface="Wingdings" panose="05000000000000000000" pitchFamily="2" charset="2"/>
              <a:buChar char="q"/>
            </a:pPr>
            <a:r>
              <a:rPr lang="en-US" sz="2500" dirty="0">
                <a:solidFill>
                  <a:schemeClr val="tx1"/>
                </a:solidFill>
              </a:rPr>
              <a:t>The smallest of these droplets remain in the air for some time and may be inhaled by a new host.</a:t>
            </a:r>
          </a:p>
          <a:p>
            <a:pPr algn="just">
              <a:lnSpc>
                <a:spcPct val="120000"/>
              </a:lnSpc>
              <a:spcBef>
                <a:spcPts val="0"/>
              </a:spcBef>
              <a:buClrTx/>
              <a:buFont typeface="Wingdings" panose="05000000000000000000" pitchFamily="2" charset="2"/>
              <a:buChar char="q"/>
            </a:pPr>
            <a:r>
              <a:rPr lang="en-US" sz="2500" dirty="0">
                <a:solidFill>
                  <a:schemeClr val="tx1"/>
                </a:solidFill>
              </a:rPr>
              <a:t>The bigger droplets fall to the ground and mix with the dust which may later be inhaled with the dust</a:t>
            </a:r>
          </a:p>
          <a:p>
            <a:pPr algn="just">
              <a:lnSpc>
                <a:spcPct val="120000"/>
              </a:lnSpc>
              <a:spcBef>
                <a:spcPts val="0"/>
              </a:spcBef>
              <a:buClrTx/>
              <a:buFont typeface="Wingdings" panose="05000000000000000000" pitchFamily="2" charset="2"/>
              <a:buChar char="q"/>
            </a:pPr>
            <a:r>
              <a:rPr lang="en-US" sz="2500" dirty="0">
                <a:solidFill>
                  <a:schemeClr val="tx1"/>
                </a:solidFill>
              </a:rPr>
              <a:t>Airborne diseases spreads more easily when there is overcrowding, like in congested houses, classroom, public transport, dance halls etc.</a:t>
            </a:r>
          </a:p>
          <a:p>
            <a:pPr algn="just">
              <a:lnSpc>
                <a:spcPct val="120000"/>
              </a:lnSpc>
              <a:spcBef>
                <a:spcPts val="0"/>
              </a:spcBef>
              <a:buClrTx/>
              <a:buFont typeface="Wingdings" panose="05000000000000000000" pitchFamily="2" charset="2"/>
              <a:buChar char="q"/>
            </a:pPr>
            <a:r>
              <a:rPr lang="en-US" sz="2500" dirty="0">
                <a:solidFill>
                  <a:schemeClr val="tx1"/>
                </a:solidFill>
              </a:rPr>
              <a:t>Good ventilation can do much to counteract the effect of overcrowding </a:t>
            </a:r>
          </a:p>
          <a:p>
            <a:pPr algn="just">
              <a:lnSpc>
                <a:spcPct val="120000"/>
              </a:lnSpc>
              <a:spcBef>
                <a:spcPts val="0"/>
              </a:spcBef>
              <a:buClrTx/>
              <a:buFont typeface="Wingdings" panose="05000000000000000000" pitchFamily="2" charset="2"/>
              <a:buChar char="q"/>
            </a:pPr>
            <a:r>
              <a:rPr lang="en-US" sz="2500" dirty="0">
                <a:solidFill>
                  <a:schemeClr val="tx1"/>
                </a:solidFill>
              </a:rPr>
              <a:t>Airborne diseases are mostly acquired through respiratory tract although not all that are acquired through respiratory tract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692432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MEASLES: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general infection caused by a virus  </a:t>
            </a:r>
          </a:p>
          <a:p>
            <a:pPr algn="just">
              <a:lnSpc>
                <a:spcPct val="120000"/>
              </a:lnSpc>
              <a:spcBef>
                <a:spcPts val="0"/>
              </a:spcBef>
              <a:buClrTx/>
              <a:buFont typeface="Wingdings" panose="05000000000000000000" pitchFamily="2" charset="2"/>
              <a:buChar char="q"/>
            </a:pPr>
            <a:r>
              <a:rPr lang="en-US" sz="2500" dirty="0">
                <a:solidFill>
                  <a:schemeClr val="tx1"/>
                </a:solidFill>
              </a:rPr>
              <a:t>It’s a disease which mainly affect children.</a:t>
            </a:r>
          </a:p>
          <a:p>
            <a:pPr algn="just">
              <a:lnSpc>
                <a:spcPct val="120000"/>
              </a:lnSpc>
              <a:spcBef>
                <a:spcPts val="0"/>
              </a:spcBef>
              <a:buClrTx/>
              <a:buFont typeface="Wingdings" panose="05000000000000000000" pitchFamily="2" charset="2"/>
              <a:buChar char="q"/>
            </a:pPr>
            <a:r>
              <a:rPr lang="en-US" sz="2500" dirty="0">
                <a:solidFill>
                  <a:schemeClr val="tx1"/>
                </a:solidFill>
              </a:rPr>
              <a:t>Its also called Rubeola or morbilli</a:t>
            </a:r>
          </a:p>
          <a:p>
            <a:pPr algn="just">
              <a:lnSpc>
                <a:spcPct val="120000"/>
              </a:lnSpc>
              <a:spcBef>
                <a:spcPts val="0"/>
              </a:spcBef>
              <a:buClrTx/>
              <a:buFont typeface="Wingdings" panose="05000000000000000000" pitchFamily="2" charset="2"/>
              <a:buChar char="q"/>
            </a:pPr>
            <a:r>
              <a:rPr lang="en-US" sz="2500" dirty="0">
                <a:solidFill>
                  <a:schemeClr val="tx1"/>
                </a:solidFill>
              </a:rPr>
              <a:t>Found all over the world.</a:t>
            </a:r>
          </a:p>
          <a:p>
            <a:pPr algn="just">
              <a:lnSpc>
                <a:spcPct val="120000"/>
              </a:lnSpc>
              <a:spcBef>
                <a:spcPts val="0"/>
              </a:spcBef>
              <a:buClrTx/>
              <a:buFont typeface="Wingdings" panose="05000000000000000000" pitchFamily="2" charset="2"/>
              <a:buChar char="q"/>
            </a:pPr>
            <a:r>
              <a:rPr lang="en-US" sz="2500" dirty="0">
                <a:solidFill>
                  <a:schemeClr val="tx1"/>
                </a:solidFill>
              </a:rPr>
              <a:t>The high fatality rate of measles in Africa has been attributed to malnutrition and under- nutrition.</a:t>
            </a:r>
          </a:p>
          <a:p>
            <a:pPr algn="just">
              <a:lnSpc>
                <a:spcPct val="120000"/>
              </a:lnSpc>
              <a:spcBef>
                <a:spcPts val="0"/>
              </a:spcBef>
              <a:buClrTx/>
              <a:buFont typeface="Wingdings" panose="05000000000000000000" pitchFamily="2" charset="2"/>
              <a:buChar char="q"/>
            </a:pPr>
            <a:r>
              <a:rPr lang="en-US" sz="2500" dirty="0">
                <a:solidFill>
                  <a:schemeClr val="tx1"/>
                </a:solidFill>
              </a:rPr>
              <a:t>In malnourished children, the defence mechanisms are slow and week, so the virus has more opportunity to do damage before its arrested.</a:t>
            </a:r>
          </a:p>
          <a:p>
            <a:pPr algn="just">
              <a:lnSpc>
                <a:spcPct val="120000"/>
              </a:lnSpc>
              <a:spcBef>
                <a:spcPts val="0"/>
              </a:spcBef>
              <a:buClrTx/>
              <a:buFont typeface="Wingdings" panose="05000000000000000000" pitchFamily="2" charset="2"/>
              <a:buChar char="q"/>
            </a:pPr>
            <a:r>
              <a:rPr lang="en-US" sz="2500" dirty="0">
                <a:solidFill>
                  <a:schemeClr val="tx1"/>
                </a:solidFill>
              </a:rPr>
              <a:t>Children are more likely to suffer from under-nutrition during the weaning period.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9896427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This is the time when </a:t>
            </a:r>
            <a:r>
              <a:rPr lang="en-US" sz="2800" dirty="0" err="1">
                <a:solidFill>
                  <a:schemeClr val="tx1"/>
                </a:solidFill>
              </a:rPr>
              <a:t>unimmunised</a:t>
            </a:r>
            <a:r>
              <a:rPr lang="en-US" sz="2800" dirty="0">
                <a:solidFill>
                  <a:schemeClr val="tx1"/>
                </a:solidFill>
              </a:rPr>
              <a:t> African children get measles most</a:t>
            </a:r>
          </a:p>
          <a:p>
            <a:pPr algn="just">
              <a:lnSpc>
                <a:spcPct val="120000"/>
              </a:lnSpc>
              <a:spcBef>
                <a:spcPts val="0"/>
              </a:spcBef>
              <a:buClrTx/>
              <a:buFont typeface="Wingdings" panose="05000000000000000000" pitchFamily="2" charset="2"/>
              <a:buChar char="q"/>
            </a:pPr>
            <a:r>
              <a:rPr lang="en-US" sz="2800" dirty="0">
                <a:solidFill>
                  <a:schemeClr val="tx1"/>
                </a:solidFill>
              </a:rPr>
              <a:t>in Africa most children develop measles before the age of 3 </a:t>
            </a:r>
            <a:r>
              <a:rPr lang="en-US" sz="2800" dirty="0" err="1">
                <a:solidFill>
                  <a:schemeClr val="tx1"/>
                </a:solidFill>
              </a:rPr>
              <a:t>yrs</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In Europe, most children are </a:t>
            </a:r>
            <a:r>
              <a:rPr lang="en-US" sz="2800" dirty="0" err="1">
                <a:solidFill>
                  <a:schemeClr val="tx1"/>
                </a:solidFill>
              </a:rPr>
              <a:t>immunised</a:t>
            </a:r>
            <a:r>
              <a:rPr lang="en-US" sz="2800" dirty="0">
                <a:solidFill>
                  <a:schemeClr val="tx1"/>
                </a:solidFill>
              </a:rPr>
              <a:t> and a few who are infected by disease is after 5 </a:t>
            </a:r>
            <a:r>
              <a:rPr lang="en-US" sz="2800" dirty="0" err="1">
                <a:solidFill>
                  <a:schemeClr val="tx1"/>
                </a:solidFill>
              </a:rPr>
              <a:t>yrs</a:t>
            </a:r>
            <a:r>
              <a:rPr lang="en-US" sz="2800" dirty="0">
                <a:solidFill>
                  <a:schemeClr val="tx1"/>
                </a:solidFill>
              </a:rPr>
              <a:t> of age</a:t>
            </a:r>
          </a:p>
          <a:p>
            <a:pPr algn="just">
              <a:lnSpc>
                <a:spcPct val="120000"/>
              </a:lnSpc>
              <a:spcBef>
                <a:spcPts val="0"/>
              </a:spcBef>
              <a:buClrTx/>
              <a:buFont typeface="Wingdings" panose="05000000000000000000" pitchFamily="2" charset="2"/>
              <a:buChar char="q"/>
            </a:pPr>
            <a:r>
              <a:rPr lang="en-US" sz="2800" dirty="0">
                <a:solidFill>
                  <a:schemeClr val="tx1"/>
                </a:solidFill>
              </a:rPr>
              <a:t>The  overall fatality rate of measles in eastern Africa is between 3% and 5%. This is about 400 times higher than that of Europe.</a:t>
            </a:r>
          </a:p>
          <a:p>
            <a:pPr algn="just">
              <a:lnSpc>
                <a:spcPct val="120000"/>
              </a:lnSpc>
              <a:spcBef>
                <a:spcPts val="0"/>
              </a:spcBef>
              <a:buClrTx/>
              <a:buFont typeface="Wingdings" panose="05000000000000000000" pitchFamily="2" charset="2"/>
              <a:buChar char="q"/>
            </a:pPr>
            <a:r>
              <a:rPr lang="en-US" sz="2800" dirty="0">
                <a:solidFill>
                  <a:schemeClr val="tx1"/>
                </a:solidFill>
              </a:rPr>
              <a:t>Thus there is an urgent need to increase immunization coverage for children under 1yr old to 80%</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16620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Measles is spread by invisible droplets containing virus particles.</a:t>
            </a:r>
          </a:p>
          <a:p>
            <a:pPr algn="just">
              <a:lnSpc>
                <a:spcPct val="120000"/>
              </a:lnSpc>
              <a:spcBef>
                <a:spcPts val="0"/>
              </a:spcBef>
              <a:buClrTx/>
              <a:buFont typeface="Wingdings" panose="05000000000000000000" pitchFamily="2" charset="2"/>
              <a:buChar char="q"/>
            </a:pPr>
            <a:r>
              <a:rPr lang="en-US" sz="2500" dirty="0">
                <a:solidFill>
                  <a:schemeClr val="tx1"/>
                </a:solidFill>
              </a:rPr>
              <a:t>The virus particles come from the secretion of respiratory tract of patients suffering from measles</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spreads very easily.</a:t>
            </a:r>
          </a:p>
          <a:p>
            <a:pPr algn="just">
              <a:lnSpc>
                <a:spcPct val="120000"/>
              </a:lnSpc>
              <a:spcBef>
                <a:spcPts val="0"/>
              </a:spcBef>
              <a:buClrTx/>
              <a:buFont typeface="Wingdings" panose="05000000000000000000" pitchFamily="2" charset="2"/>
              <a:buChar char="q"/>
            </a:pPr>
            <a:r>
              <a:rPr lang="en-US" sz="2500" dirty="0">
                <a:solidFill>
                  <a:schemeClr val="tx1"/>
                </a:solidFill>
              </a:rPr>
              <a:t>Before it becomes clear that a child is suffering from measles, the disease has already spread to close contact.</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gives a life long immunity once one is immunized</a:t>
            </a:r>
          </a:p>
          <a:p>
            <a:pPr algn="just">
              <a:lnSpc>
                <a:spcPct val="120000"/>
              </a:lnSpc>
              <a:spcBef>
                <a:spcPts val="0"/>
              </a:spcBef>
              <a:buClrTx/>
              <a:buFont typeface="Wingdings" panose="05000000000000000000" pitchFamily="2" charset="2"/>
              <a:buChar char="q"/>
            </a:pPr>
            <a:r>
              <a:rPr lang="en-US" sz="2500" dirty="0">
                <a:solidFill>
                  <a:schemeClr val="tx1"/>
                </a:solidFill>
              </a:rPr>
              <a:t>Nearly everybody gets the disease once a lifetime, if not immunized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892116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600" dirty="0">
                <a:solidFill>
                  <a:schemeClr val="tx1"/>
                </a:solidFill>
              </a:rPr>
              <a:t>Uncomplicated measles generally occurs in a well-nourished or slightly  underweight child</a:t>
            </a:r>
          </a:p>
          <a:p>
            <a:pPr algn="just">
              <a:lnSpc>
                <a:spcPct val="120000"/>
              </a:lnSpc>
              <a:spcBef>
                <a:spcPts val="0"/>
              </a:spcBef>
              <a:buClrTx/>
              <a:buFont typeface="Wingdings" panose="05000000000000000000" pitchFamily="2" charset="2"/>
              <a:buChar char="q"/>
            </a:pPr>
            <a:r>
              <a:rPr lang="en-US" sz="2600" dirty="0">
                <a:solidFill>
                  <a:schemeClr val="tx1"/>
                </a:solidFill>
              </a:rPr>
              <a:t>Fever 				</a:t>
            </a:r>
          </a:p>
          <a:p>
            <a:pPr algn="just">
              <a:lnSpc>
                <a:spcPct val="120000"/>
              </a:lnSpc>
              <a:spcBef>
                <a:spcPts val="0"/>
              </a:spcBef>
              <a:buClrTx/>
              <a:buFont typeface="Wingdings" panose="05000000000000000000" pitchFamily="2" charset="2"/>
              <a:buChar char="q"/>
            </a:pPr>
            <a:r>
              <a:rPr lang="en-US" sz="2600" dirty="0">
                <a:solidFill>
                  <a:schemeClr val="tx1"/>
                </a:solidFill>
              </a:rPr>
              <a:t>Skin rash</a:t>
            </a:r>
          </a:p>
          <a:p>
            <a:pPr algn="just">
              <a:lnSpc>
                <a:spcPct val="120000"/>
              </a:lnSpc>
              <a:spcBef>
                <a:spcPts val="0"/>
              </a:spcBef>
              <a:buClrTx/>
              <a:buFont typeface="Wingdings" panose="05000000000000000000" pitchFamily="2" charset="2"/>
              <a:buChar char="q"/>
            </a:pPr>
            <a:r>
              <a:rPr lang="en-US" sz="2600" dirty="0">
                <a:solidFill>
                  <a:schemeClr val="tx1"/>
                </a:solidFill>
              </a:rPr>
              <a:t>Conjunctivitis			</a:t>
            </a:r>
          </a:p>
          <a:p>
            <a:pPr algn="just">
              <a:lnSpc>
                <a:spcPct val="120000"/>
              </a:lnSpc>
              <a:spcBef>
                <a:spcPts val="0"/>
              </a:spcBef>
              <a:buClrTx/>
              <a:buFont typeface="Wingdings" panose="05000000000000000000" pitchFamily="2" charset="2"/>
              <a:buChar char="q"/>
            </a:pPr>
            <a:r>
              <a:rPr lang="en-US" sz="2600" dirty="0">
                <a:solidFill>
                  <a:schemeClr val="tx1"/>
                </a:solidFill>
              </a:rPr>
              <a:t>Rhinitis (is an inflammation of the nasal passages caused by allergic reaction to airborne substances)</a:t>
            </a:r>
          </a:p>
          <a:p>
            <a:pPr algn="just">
              <a:lnSpc>
                <a:spcPct val="120000"/>
              </a:lnSpc>
              <a:spcBef>
                <a:spcPts val="0"/>
              </a:spcBef>
              <a:buClrTx/>
              <a:buFont typeface="Wingdings" panose="05000000000000000000" pitchFamily="2" charset="2"/>
              <a:buChar char="q"/>
            </a:pPr>
            <a:r>
              <a:rPr lang="en-US" sz="2600" dirty="0">
                <a:solidFill>
                  <a:schemeClr val="tx1"/>
                </a:solidFill>
              </a:rPr>
              <a:t>Cough</a:t>
            </a:r>
            <a:r>
              <a:rPr lang="en-GB"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Complicated measles occurs in a very underweight child or one with signs of malnutrition and they include:</a:t>
            </a:r>
          </a:p>
          <a:p>
            <a:pPr algn="just">
              <a:lnSpc>
                <a:spcPct val="120000"/>
              </a:lnSpc>
              <a:spcBef>
                <a:spcPts val="0"/>
              </a:spcBef>
              <a:buClrTx/>
              <a:buFont typeface="Wingdings" panose="05000000000000000000" pitchFamily="2" charset="2"/>
              <a:buChar char="q"/>
            </a:pPr>
            <a:r>
              <a:rPr lang="en-US" sz="2600" dirty="0" err="1">
                <a:solidFill>
                  <a:schemeClr val="tx1"/>
                </a:solidFill>
              </a:rPr>
              <a:t>Dyspnoea</a:t>
            </a:r>
            <a:r>
              <a:rPr lang="en-US" sz="2600" dirty="0">
                <a:solidFill>
                  <a:schemeClr val="tx1"/>
                </a:solidFill>
              </a:rPr>
              <a:t> (shortness of breath)</a:t>
            </a:r>
          </a:p>
          <a:p>
            <a:pPr algn="just">
              <a:lnSpc>
                <a:spcPct val="120000"/>
              </a:lnSpc>
              <a:spcBef>
                <a:spcPts val="0"/>
              </a:spcBef>
              <a:buClrTx/>
              <a:buFont typeface="Wingdings" panose="05000000000000000000" pitchFamily="2" charset="2"/>
              <a:buChar char="q"/>
            </a:pPr>
            <a:r>
              <a:rPr lang="en-US" sz="2600" dirty="0">
                <a:solidFill>
                  <a:schemeClr val="tx1"/>
                </a:solidFill>
              </a:rPr>
              <a:t>Nasal flaring (burn)</a:t>
            </a:r>
          </a:p>
          <a:p>
            <a:pPr algn="just">
              <a:lnSpc>
                <a:spcPct val="120000"/>
              </a:lnSpc>
              <a:spcBef>
                <a:spcPts val="0"/>
              </a:spcBef>
              <a:buClrTx/>
              <a:buFont typeface="Wingdings" panose="05000000000000000000" pitchFamily="2" charset="2"/>
              <a:buChar char="q"/>
            </a:pPr>
            <a:r>
              <a:rPr lang="en-US" sz="2600" dirty="0">
                <a:solidFill>
                  <a:schemeClr val="tx1"/>
                </a:solidFill>
              </a:rPr>
              <a:t>Rapid respiration</a:t>
            </a:r>
          </a:p>
          <a:p>
            <a:pPr algn="just">
              <a:lnSpc>
                <a:spcPct val="120000"/>
              </a:lnSpc>
              <a:spcBef>
                <a:spcPts val="0"/>
              </a:spcBef>
              <a:buClrTx/>
              <a:buFont typeface="Wingdings" panose="05000000000000000000" pitchFamily="2" charset="2"/>
              <a:buChar char="q"/>
            </a:pPr>
            <a:r>
              <a:rPr lang="en-US" sz="2600" dirty="0">
                <a:solidFill>
                  <a:schemeClr val="tx1"/>
                </a:solidFill>
              </a:rPr>
              <a:t>Accompanied by hoarseness</a:t>
            </a:r>
          </a:p>
          <a:p>
            <a:pPr algn="just">
              <a:lnSpc>
                <a:spcPct val="120000"/>
              </a:lnSpc>
              <a:spcBef>
                <a:spcPts val="0"/>
              </a:spcBef>
              <a:buClrTx/>
              <a:buFont typeface="Wingdings" panose="05000000000000000000" pitchFamily="2" charset="2"/>
              <a:buChar char="q"/>
            </a:pPr>
            <a:r>
              <a:rPr lang="en-US" sz="2600" dirty="0">
                <a:solidFill>
                  <a:schemeClr val="tx1"/>
                </a:solidFill>
              </a:rPr>
              <a:t>barking cough</a:t>
            </a:r>
          </a:p>
          <a:p>
            <a:pPr algn="just">
              <a:lnSpc>
                <a:spcPct val="120000"/>
              </a:lnSpc>
              <a:spcBef>
                <a:spcPts val="0"/>
              </a:spcBef>
              <a:buClrTx/>
              <a:buFont typeface="Wingdings" panose="05000000000000000000" pitchFamily="2" charset="2"/>
              <a:buChar char="q"/>
            </a:pPr>
            <a:r>
              <a:rPr lang="en-US" sz="2600" dirty="0">
                <a:solidFill>
                  <a:schemeClr val="tx1"/>
                </a:solidFill>
              </a:rPr>
              <a:t>Sour mouth leading to inability to suck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9599836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600" dirty="0">
                <a:solidFill>
                  <a:schemeClr val="tx1"/>
                </a:solidFill>
              </a:rPr>
              <a:t>Treat individuals as outpatients if there is uncomplicated measles</a:t>
            </a:r>
          </a:p>
          <a:p>
            <a:pPr algn="just">
              <a:lnSpc>
                <a:spcPct val="120000"/>
              </a:lnSpc>
              <a:spcBef>
                <a:spcPts val="0"/>
              </a:spcBef>
              <a:buClrTx/>
              <a:buFont typeface="Wingdings" panose="05000000000000000000" pitchFamily="2" charset="2"/>
              <a:buChar char="q"/>
            </a:pPr>
            <a:r>
              <a:rPr lang="en-US" sz="2600" dirty="0">
                <a:solidFill>
                  <a:schemeClr val="tx1"/>
                </a:solidFill>
              </a:rPr>
              <a:t>Ensure proper fluid intake and nutritious food</a:t>
            </a:r>
          </a:p>
          <a:p>
            <a:pPr algn="just">
              <a:lnSpc>
                <a:spcPct val="120000"/>
              </a:lnSpc>
              <a:spcBef>
                <a:spcPts val="0"/>
              </a:spcBef>
              <a:buClrTx/>
              <a:buFont typeface="Wingdings" panose="05000000000000000000" pitchFamily="2" charset="2"/>
              <a:buChar char="q"/>
            </a:pPr>
            <a:r>
              <a:rPr lang="en-US" sz="2600" dirty="0">
                <a:solidFill>
                  <a:schemeClr val="tx1"/>
                </a:solidFill>
              </a:rPr>
              <a:t>Apply tepid sponging, give paracetamol and follow up daily</a:t>
            </a:r>
          </a:p>
          <a:p>
            <a:pPr algn="just">
              <a:lnSpc>
                <a:spcPct val="120000"/>
              </a:lnSpc>
              <a:spcBef>
                <a:spcPts val="0"/>
              </a:spcBef>
              <a:buClrTx/>
              <a:buFont typeface="Wingdings" panose="05000000000000000000" pitchFamily="2" charset="2"/>
              <a:buChar char="q"/>
            </a:pPr>
            <a:r>
              <a:rPr lang="en-US" sz="2600" dirty="0">
                <a:solidFill>
                  <a:schemeClr val="tx1"/>
                </a:solidFill>
              </a:rPr>
              <a:t>Give a single oral dose of 200,000 units of vitamin A</a:t>
            </a:r>
          </a:p>
          <a:p>
            <a:pPr algn="just">
              <a:lnSpc>
                <a:spcPct val="120000"/>
              </a:lnSpc>
              <a:spcBef>
                <a:spcPts val="0"/>
              </a:spcBef>
              <a:buClrTx/>
              <a:buFont typeface="Wingdings" panose="05000000000000000000" pitchFamily="2" charset="2"/>
              <a:buChar char="q"/>
            </a:pPr>
            <a:r>
              <a:rPr lang="en-US" sz="2600" dirty="0">
                <a:solidFill>
                  <a:schemeClr val="tx1"/>
                </a:solidFill>
              </a:rPr>
              <a:t>Advise on extra meals 5 times a day </a:t>
            </a:r>
          </a:p>
          <a:p>
            <a:pPr marL="0" indent="0" algn="just">
              <a:lnSpc>
                <a:spcPct val="120000"/>
              </a:lnSpc>
              <a:spcBef>
                <a:spcPts val="0"/>
              </a:spcBef>
              <a:buClrTx/>
              <a:buNone/>
            </a:pPr>
            <a:r>
              <a:rPr lang="en-US" sz="2600" b="1" dirty="0">
                <a:solidFill>
                  <a:schemeClr val="tx1"/>
                </a:solidFill>
              </a:rPr>
              <a:t>In complicated measles:</a:t>
            </a:r>
          </a:p>
          <a:p>
            <a:pPr algn="just">
              <a:lnSpc>
                <a:spcPct val="120000"/>
              </a:lnSpc>
              <a:spcBef>
                <a:spcPts val="0"/>
              </a:spcBef>
              <a:buClrTx/>
              <a:buFont typeface="Wingdings" panose="05000000000000000000" pitchFamily="2" charset="2"/>
              <a:buChar char="q"/>
            </a:pPr>
            <a:r>
              <a:rPr lang="en-US" sz="2600" dirty="0">
                <a:solidFill>
                  <a:schemeClr val="tx1"/>
                </a:solidFill>
              </a:rPr>
              <a:t>Admit to hospital and give a balanced diet with protein and energy rich food</a:t>
            </a:r>
          </a:p>
          <a:p>
            <a:pPr algn="just">
              <a:lnSpc>
                <a:spcPct val="120000"/>
              </a:lnSpc>
              <a:spcBef>
                <a:spcPts val="0"/>
              </a:spcBef>
              <a:buClrTx/>
              <a:buFont typeface="Wingdings" panose="05000000000000000000" pitchFamily="2" charset="2"/>
              <a:buChar char="q"/>
            </a:pPr>
            <a:r>
              <a:rPr lang="en-US" sz="2600" dirty="0">
                <a:solidFill>
                  <a:schemeClr val="tx1"/>
                </a:solidFill>
              </a:rPr>
              <a:t>Observe for signs of pneumonia</a:t>
            </a:r>
          </a:p>
          <a:p>
            <a:pPr algn="just">
              <a:lnSpc>
                <a:spcPct val="120000"/>
              </a:lnSpc>
              <a:spcBef>
                <a:spcPts val="0"/>
              </a:spcBef>
              <a:buClrTx/>
              <a:buFont typeface="Wingdings" panose="05000000000000000000" pitchFamily="2" charset="2"/>
              <a:buChar char="q"/>
            </a:pPr>
            <a:r>
              <a:rPr lang="en-US" sz="2600" dirty="0">
                <a:solidFill>
                  <a:schemeClr val="tx1"/>
                </a:solidFill>
              </a:rPr>
              <a:t>If there is stomatitis,(inflammation of the mouth) clean mouth 4-6 hourly</a:t>
            </a:r>
          </a:p>
          <a:p>
            <a:pPr algn="just">
              <a:lnSpc>
                <a:spcPct val="120000"/>
              </a:lnSpc>
              <a:spcBef>
                <a:spcPts val="0"/>
              </a:spcBef>
              <a:buClrTx/>
              <a:buFont typeface="Wingdings" panose="05000000000000000000" pitchFamily="2" charset="2"/>
              <a:buChar char="q"/>
            </a:pPr>
            <a:r>
              <a:rPr lang="en-US" sz="2600" dirty="0">
                <a:solidFill>
                  <a:schemeClr val="tx1"/>
                </a:solidFill>
              </a:rPr>
              <a:t>If there is diarrhoea and /or vomiting suspect gastro-enteritis and give oral fluids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9802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Clinic vs. Epidemiology </a:t>
            </a:r>
          </a:p>
          <a:p>
            <a:pPr marL="0" indent="0" algn="ctr">
              <a:lnSpc>
                <a:spcPct val="120000"/>
              </a:lnSpc>
              <a:spcBef>
                <a:spcPts val="0"/>
              </a:spcBef>
              <a:buClrTx/>
              <a:buNone/>
            </a:pPr>
            <a:endParaRPr lang="en-US" sz="2500" b="1" dirty="0">
              <a:solidFill>
                <a:srgbClr val="00B05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24561935"/>
              </p:ext>
            </p:extLst>
          </p:nvPr>
        </p:nvGraphicFramePr>
        <p:xfrm>
          <a:off x="238126" y="762000"/>
          <a:ext cx="8753474" cy="5336161"/>
        </p:xfrm>
        <a:graphic>
          <a:graphicData uri="http://schemas.openxmlformats.org/drawingml/2006/table">
            <a:tbl>
              <a:tblPr firstRow="1" firstCol="1" bandRow="1">
                <a:tableStyleId>{5C22544A-7EE6-4342-B048-85BDC9FD1C3A}</a:tableStyleId>
              </a:tblPr>
              <a:tblGrid>
                <a:gridCol w="971485">
                  <a:extLst>
                    <a:ext uri="{9D8B030D-6E8A-4147-A177-3AD203B41FA5}">
                      <a16:colId xmlns:a16="http://schemas.microsoft.com/office/drawing/2014/main" val="278784306"/>
                    </a:ext>
                  </a:extLst>
                </a:gridCol>
                <a:gridCol w="3966892">
                  <a:extLst>
                    <a:ext uri="{9D8B030D-6E8A-4147-A177-3AD203B41FA5}">
                      <a16:colId xmlns:a16="http://schemas.microsoft.com/office/drawing/2014/main" val="2988019698"/>
                    </a:ext>
                  </a:extLst>
                </a:gridCol>
                <a:gridCol w="3815097">
                  <a:extLst>
                    <a:ext uri="{9D8B030D-6E8A-4147-A177-3AD203B41FA5}">
                      <a16:colId xmlns:a16="http://schemas.microsoft.com/office/drawing/2014/main" val="2878395035"/>
                    </a:ext>
                  </a:extLst>
                </a:gridCol>
              </a:tblGrid>
              <a:tr h="590550">
                <a:tc>
                  <a:txBody>
                    <a:bodyPr/>
                    <a:lstStyle/>
                    <a:p>
                      <a:pPr algn="ctr">
                        <a:lnSpc>
                          <a:spcPct val="115000"/>
                        </a:lnSpc>
                        <a:spcAft>
                          <a:spcPts val="0"/>
                        </a:spcAft>
                      </a:pPr>
                      <a:r>
                        <a:rPr lang="en-US" sz="2000" dirty="0">
                          <a:effectLst/>
                          <a:latin typeface="Bookman Old Style" panose="02050604050505020204" pitchFamily="18" charset="0"/>
                        </a:rPr>
                        <a:t>S/No.</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800" dirty="0">
                          <a:effectLst/>
                          <a:latin typeface="Bookman Old Style" panose="02050604050505020204" pitchFamily="18" charset="0"/>
                        </a:rPr>
                        <a:t>Clinician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800" dirty="0">
                          <a:effectLst/>
                          <a:latin typeface="Bookman Old Style" panose="02050604050505020204" pitchFamily="18" charset="0"/>
                        </a:rPr>
                        <a:t>Epidemiologist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6196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1</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Person (Individuals)</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Population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90309"/>
                  </a:ext>
                </a:extLst>
              </a:tr>
              <a:tr h="1181101">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2</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Medical history, physical examination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Bookman Old Style" panose="02050604050505020204" pitchFamily="18" charset="0"/>
                        </a:rPr>
                        <a:t>Surveillance descriptive epidemiology</a:t>
                      </a:r>
                      <a:endParaRPr lang="en-US" sz="2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60340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3</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Differential diagnosis</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Bookman Old Style" panose="02050604050505020204" pitchFamily="18" charset="0"/>
                        </a:rPr>
                        <a:t>Comparison</a:t>
                      </a:r>
                      <a:endParaRPr lang="en-US" sz="2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54794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4</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Diagnostic test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Analytical epidemiology</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059385"/>
                  </a:ext>
                </a:extLst>
              </a:tr>
              <a:tr h="1181101">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5</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Treatment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Intervention (prevention/control)</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843933"/>
                  </a:ext>
                </a:extLst>
              </a:tr>
            </a:tbl>
          </a:graphicData>
        </a:graphic>
      </p:graphicFrame>
    </p:spTree>
    <p:extLst>
      <p:ext uri="{BB962C8B-B14F-4D97-AF65-F5344CB8AC3E}">
        <p14:creationId xmlns:p14="http://schemas.microsoft.com/office/powerpoint/2010/main" val="121058894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3200" dirty="0">
                <a:solidFill>
                  <a:schemeClr val="tx1"/>
                </a:solidFill>
              </a:rPr>
              <a:t>If there is convulsions, exclude malaria &amp; meningitis and give phenobarbitone 30mg</a:t>
            </a:r>
          </a:p>
          <a:p>
            <a:pPr algn="just">
              <a:lnSpc>
                <a:spcPct val="120000"/>
              </a:lnSpc>
              <a:spcBef>
                <a:spcPts val="0"/>
              </a:spcBef>
              <a:buClrTx/>
              <a:buFont typeface="Wingdings" panose="05000000000000000000" pitchFamily="2" charset="2"/>
              <a:buChar char="q"/>
            </a:pPr>
            <a:r>
              <a:rPr lang="en-US" sz="3200" dirty="0">
                <a:solidFill>
                  <a:schemeClr val="tx1"/>
                </a:solidFill>
              </a:rPr>
              <a:t>If there is xerophthalmia (a condition where the eye fails to produce tears due to vit A deficiency), give vitamin A 200,000 units/day orally and </a:t>
            </a:r>
            <a:r>
              <a:rPr lang="en-US" sz="3200" dirty="0" err="1">
                <a:solidFill>
                  <a:schemeClr val="tx1"/>
                </a:solidFill>
              </a:rPr>
              <a:t>chloraphenicol</a:t>
            </a:r>
            <a:r>
              <a:rPr lang="en-US" sz="3200" dirty="0">
                <a:solidFill>
                  <a:schemeClr val="tx1"/>
                </a:solidFill>
              </a:rPr>
              <a:t> or Atropine eye Ointment</a:t>
            </a:r>
          </a:p>
          <a:p>
            <a:pPr algn="just">
              <a:lnSpc>
                <a:spcPct val="120000"/>
              </a:lnSpc>
              <a:spcBef>
                <a:spcPts val="0"/>
              </a:spcBef>
              <a:buClrTx/>
              <a:buFont typeface="Wingdings" panose="05000000000000000000" pitchFamily="2" charset="2"/>
              <a:buChar char="q"/>
            </a:pPr>
            <a:r>
              <a:rPr lang="en-US" sz="3200" dirty="0">
                <a:solidFill>
                  <a:schemeClr val="tx1"/>
                </a:solidFill>
              </a:rPr>
              <a:t>Treat Otitis media with fortified procaine penicillin inj. (</a:t>
            </a:r>
            <a:r>
              <a:rPr lang="en-US" sz="3200" dirty="0" err="1">
                <a:solidFill>
                  <a:schemeClr val="tx1"/>
                </a:solidFill>
              </a:rPr>
              <a:t>ppf</a:t>
            </a:r>
            <a:r>
              <a:rPr lang="en-US" sz="3200" dirty="0">
                <a:solidFill>
                  <a:schemeClr val="tx1"/>
                </a:solidFill>
              </a:rPr>
              <a:t>)</a:t>
            </a:r>
          </a:p>
          <a:p>
            <a:pPr algn="just">
              <a:lnSpc>
                <a:spcPct val="120000"/>
              </a:lnSpc>
              <a:spcBef>
                <a:spcPts val="0"/>
              </a:spcBef>
              <a:buClrTx/>
              <a:buFont typeface="Wingdings" panose="05000000000000000000" pitchFamily="2" charset="2"/>
              <a:buChar char="q"/>
            </a:pPr>
            <a:r>
              <a:rPr lang="en-US" sz="3200" dirty="0">
                <a:solidFill>
                  <a:schemeClr val="tx1"/>
                </a:solidFill>
              </a:rPr>
              <a:t>NB: With very serious cases suspect TB</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612771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800" dirty="0" err="1">
                <a:solidFill>
                  <a:schemeClr val="tx1"/>
                </a:solidFill>
              </a:rPr>
              <a:t>Immunising</a:t>
            </a:r>
            <a:r>
              <a:rPr lang="en-US" sz="2800" dirty="0">
                <a:solidFill>
                  <a:schemeClr val="tx1"/>
                </a:solidFill>
              </a:rPr>
              <a:t>  all children both the health and the sick who have not been previously </a:t>
            </a:r>
            <a:r>
              <a:rPr lang="en-US" sz="2800" dirty="0" err="1">
                <a:solidFill>
                  <a:schemeClr val="tx1"/>
                </a:solidFill>
              </a:rPr>
              <a:t>immunised</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Carry out a regular supply of measles vaccine ( work of subcounty health officer)</a:t>
            </a:r>
          </a:p>
          <a:p>
            <a:pPr algn="just">
              <a:lnSpc>
                <a:spcPct val="120000"/>
              </a:lnSpc>
              <a:spcBef>
                <a:spcPts val="0"/>
              </a:spcBef>
              <a:buClrTx/>
              <a:buFont typeface="Wingdings" panose="05000000000000000000" pitchFamily="2" charset="2"/>
              <a:buChar char="q"/>
            </a:pPr>
            <a:r>
              <a:rPr lang="en-US" sz="2800" dirty="0">
                <a:solidFill>
                  <a:schemeClr val="tx1"/>
                </a:solidFill>
              </a:rPr>
              <a:t>Ensure periodic checks of the cold box, vaccine carriers and icepacks.</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If the vaccine is given between 6 and 9 months, it must be repeated at age of 1yr to ensure effective protection</a:t>
            </a:r>
          </a:p>
          <a:p>
            <a:pPr algn="just">
              <a:lnSpc>
                <a:spcPct val="120000"/>
              </a:lnSpc>
              <a:spcBef>
                <a:spcPts val="0"/>
              </a:spcBef>
              <a:buClrTx/>
              <a:buFont typeface="Wingdings" panose="05000000000000000000" pitchFamily="2" charset="2"/>
              <a:buChar char="q"/>
            </a:pPr>
            <a:r>
              <a:rPr lang="en-US" sz="2800" dirty="0">
                <a:solidFill>
                  <a:schemeClr val="tx1"/>
                </a:solidFill>
              </a:rPr>
              <a:t>Ensure to prevent and treat under nutrition. This is done through nutritional education to mothers and by weighing the children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163492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PNEUMONIA:</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respiratory infection with fever, cough and </a:t>
            </a:r>
            <a:r>
              <a:rPr lang="en-US" sz="2500" dirty="0" err="1">
                <a:solidFill>
                  <a:schemeClr val="tx1"/>
                </a:solidFill>
              </a:rPr>
              <a:t>dyspnoea</a:t>
            </a:r>
            <a:r>
              <a:rPr lang="en-US" sz="2500" dirty="0">
                <a:solidFill>
                  <a:schemeClr val="tx1"/>
                </a:solidFill>
              </a:rPr>
              <a:t>. (shortness of breath)</a:t>
            </a:r>
          </a:p>
          <a:p>
            <a:pPr algn="just">
              <a:lnSpc>
                <a:spcPct val="120000"/>
              </a:lnSpc>
              <a:spcBef>
                <a:spcPts val="0"/>
              </a:spcBef>
              <a:buClrTx/>
              <a:buFont typeface="Wingdings" panose="05000000000000000000" pitchFamily="2" charset="2"/>
              <a:buChar char="q"/>
            </a:pPr>
            <a:r>
              <a:rPr lang="en-US" sz="2500" dirty="0">
                <a:solidFill>
                  <a:schemeClr val="tx1"/>
                </a:solidFill>
              </a:rPr>
              <a:t>It’s a common disease of infancy and old age. </a:t>
            </a:r>
          </a:p>
          <a:p>
            <a:pPr algn="just">
              <a:lnSpc>
                <a:spcPct val="120000"/>
              </a:lnSpc>
              <a:spcBef>
                <a:spcPts val="0"/>
              </a:spcBef>
              <a:buClrTx/>
              <a:buFont typeface="Wingdings" panose="05000000000000000000" pitchFamily="2" charset="2"/>
              <a:buChar char="q"/>
            </a:pPr>
            <a:r>
              <a:rPr lang="en-US" sz="2500" dirty="0">
                <a:solidFill>
                  <a:schemeClr val="tx1"/>
                </a:solidFill>
              </a:rPr>
              <a:t>It is the commonest cause of death in patients admitted to many hospitals in Africa</a:t>
            </a:r>
          </a:p>
          <a:p>
            <a:pPr algn="just">
              <a:lnSpc>
                <a:spcPct val="120000"/>
              </a:lnSpc>
              <a:spcBef>
                <a:spcPts val="0"/>
              </a:spcBef>
              <a:buClrTx/>
              <a:buFont typeface="Wingdings" panose="05000000000000000000" pitchFamily="2" charset="2"/>
              <a:buChar char="q"/>
            </a:pPr>
            <a:r>
              <a:rPr lang="en-US" sz="2500" dirty="0">
                <a:solidFill>
                  <a:schemeClr val="tx1"/>
                </a:solidFill>
              </a:rPr>
              <a:t>Low birth-weight infants, those </a:t>
            </a:r>
            <a:r>
              <a:rPr lang="en-US" sz="2500" dirty="0" err="1">
                <a:solidFill>
                  <a:schemeClr val="tx1"/>
                </a:solidFill>
              </a:rPr>
              <a:t>anaemic</a:t>
            </a:r>
            <a:r>
              <a:rPr lang="en-US" sz="2500" dirty="0">
                <a:solidFill>
                  <a:schemeClr val="tx1"/>
                </a:solidFill>
              </a:rPr>
              <a:t> from malaria or hookworm infection are very susceptible and have high mortality.</a:t>
            </a:r>
          </a:p>
          <a:p>
            <a:pPr marL="0" indent="0" algn="just">
              <a:lnSpc>
                <a:spcPct val="120000"/>
              </a:lnSpc>
              <a:spcBef>
                <a:spcPts val="0"/>
              </a:spcBef>
              <a:buClrTx/>
              <a:buNone/>
            </a:pPr>
            <a:r>
              <a:rPr lang="en-US" sz="2500" b="1" dirty="0">
                <a:solidFill>
                  <a:schemeClr val="tx1"/>
                </a:solidFill>
              </a:rPr>
              <a:t>PREDISPOSING FACTORS </a:t>
            </a:r>
          </a:p>
          <a:p>
            <a:pPr algn="just">
              <a:lnSpc>
                <a:spcPct val="120000"/>
              </a:lnSpc>
              <a:spcBef>
                <a:spcPts val="0"/>
              </a:spcBef>
              <a:buClrTx/>
              <a:buFont typeface="Wingdings" panose="05000000000000000000" pitchFamily="2" charset="2"/>
              <a:buChar char="q"/>
            </a:pPr>
            <a:r>
              <a:rPr lang="en-US" sz="2500" dirty="0">
                <a:solidFill>
                  <a:schemeClr val="tx1"/>
                </a:solidFill>
              </a:rPr>
              <a:t>Upper respiratory tract infection (URTI) e.g. influenza in elderly people</a:t>
            </a:r>
          </a:p>
          <a:p>
            <a:pPr algn="just">
              <a:lnSpc>
                <a:spcPct val="120000"/>
              </a:lnSpc>
              <a:spcBef>
                <a:spcPts val="0"/>
              </a:spcBef>
              <a:buClrTx/>
              <a:buFont typeface="Wingdings" panose="05000000000000000000" pitchFamily="2" charset="2"/>
              <a:buChar char="q"/>
            </a:pPr>
            <a:r>
              <a:rPr lang="en-GB" sz="2500" dirty="0">
                <a:solidFill>
                  <a:schemeClr val="tx1"/>
                </a:solidFill>
              </a:rPr>
              <a:t>HIV/AIDS</a:t>
            </a:r>
          </a:p>
          <a:p>
            <a:pPr algn="just">
              <a:lnSpc>
                <a:spcPct val="120000"/>
              </a:lnSpc>
              <a:spcBef>
                <a:spcPts val="0"/>
              </a:spcBef>
              <a:buClrTx/>
              <a:buFont typeface="Wingdings" panose="05000000000000000000" pitchFamily="2" charset="2"/>
              <a:buChar char="q"/>
            </a:pPr>
            <a:r>
              <a:rPr lang="en-GB" sz="2500" dirty="0">
                <a:solidFill>
                  <a:schemeClr val="tx1"/>
                </a:solidFill>
              </a:rPr>
              <a:t>Measles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742297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Whooping cough in children</a:t>
            </a:r>
          </a:p>
          <a:p>
            <a:pPr algn="just">
              <a:lnSpc>
                <a:spcPct val="120000"/>
              </a:lnSpc>
              <a:spcBef>
                <a:spcPts val="0"/>
              </a:spcBef>
              <a:buClrTx/>
              <a:buFont typeface="Wingdings" panose="05000000000000000000" pitchFamily="2" charset="2"/>
              <a:buChar char="q"/>
            </a:pPr>
            <a:r>
              <a:rPr lang="en-US" sz="2500" dirty="0">
                <a:solidFill>
                  <a:schemeClr val="tx1"/>
                </a:solidFill>
              </a:rPr>
              <a:t>NB: These infection cause damage to the epithelium of the lungs and clear the way for bacterial super-infection.</a:t>
            </a:r>
          </a:p>
          <a:p>
            <a:pPr algn="just">
              <a:lnSpc>
                <a:spcPct val="120000"/>
              </a:lnSpc>
              <a:spcBef>
                <a:spcPts val="0"/>
              </a:spcBef>
              <a:buClrTx/>
              <a:buFont typeface="Wingdings" panose="05000000000000000000" pitchFamily="2" charset="2"/>
              <a:buChar char="q"/>
            </a:pPr>
            <a:r>
              <a:rPr lang="en-US" sz="2500" dirty="0">
                <a:solidFill>
                  <a:schemeClr val="tx1"/>
                </a:solidFill>
              </a:rPr>
              <a:t>Transmission is by droplet spread, direct oral contact, or indirect freshly infected articles.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Cough, Fever,</a:t>
            </a:r>
          </a:p>
          <a:p>
            <a:pPr algn="just">
              <a:lnSpc>
                <a:spcPct val="120000"/>
              </a:lnSpc>
              <a:spcBef>
                <a:spcPts val="0"/>
              </a:spcBef>
              <a:buClrTx/>
              <a:buFont typeface="Wingdings" panose="05000000000000000000" pitchFamily="2" charset="2"/>
              <a:buChar char="q"/>
            </a:pPr>
            <a:r>
              <a:rPr lang="en-US" sz="2500" dirty="0">
                <a:solidFill>
                  <a:schemeClr val="tx1"/>
                </a:solidFill>
              </a:rPr>
              <a:t>In-drawing of the inter-costal muscles (is the rapid respiratory rate)</a:t>
            </a:r>
          </a:p>
          <a:p>
            <a:pPr marL="0" indent="0" algn="just">
              <a:lnSpc>
                <a:spcPct val="120000"/>
              </a:lnSpc>
              <a:spcBef>
                <a:spcPts val="0"/>
              </a:spcBef>
              <a:buClrTx/>
              <a:buNone/>
            </a:pPr>
            <a:r>
              <a:rPr lang="en-GB" sz="2500" b="1" dirty="0">
                <a:solidFill>
                  <a:schemeClr val="tx1"/>
                </a:solidFill>
              </a:rPr>
              <a:t>Types of pneumonia:</a:t>
            </a:r>
          </a:p>
          <a:p>
            <a:pPr marL="457200" indent="-457200" algn="just">
              <a:lnSpc>
                <a:spcPct val="120000"/>
              </a:lnSpc>
              <a:spcBef>
                <a:spcPts val="0"/>
              </a:spcBef>
              <a:buClrTx/>
              <a:buFont typeface="+mj-lt"/>
              <a:buAutoNum type="arabicPeriod"/>
            </a:pPr>
            <a:r>
              <a:rPr lang="en-GB" sz="2500" dirty="0">
                <a:solidFill>
                  <a:schemeClr val="tx1"/>
                </a:solidFill>
              </a:rPr>
              <a:t>Bronchopneumonia</a:t>
            </a:r>
          </a:p>
          <a:p>
            <a:pPr marL="457200" indent="-457200" algn="just">
              <a:lnSpc>
                <a:spcPct val="120000"/>
              </a:lnSpc>
              <a:spcBef>
                <a:spcPts val="0"/>
              </a:spcBef>
              <a:buClrTx/>
              <a:buFont typeface="+mj-lt"/>
              <a:buAutoNum type="arabicPeriod"/>
            </a:pPr>
            <a:r>
              <a:rPr lang="en-GB" sz="2500" dirty="0">
                <a:solidFill>
                  <a:schemeClr val="tx1"/>
                </a:solidFill>
              </a:rPr>
              <a:t>Lobar pneumonia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782610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just">
              <a:lnSpc>
                <a:spcPct val="120000"/>
              </a:lnSpc>
              <a:spcBef>
                <a:spcPts val="0"/>
              </a:spcBef>
              <a:buClrTx/>
              <a:buNone/>
            </a:pPr>
            <a:r>
              <a:rPr lang="en-US" sz="2600" b="1" dirty="0" err="1">
                <a:solidFill>
                  <a:schemeClr val="tx1"/>
                </a:solidFill>
              </a:rPr>
              <a:t>Bronchopeumonia</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Most common form of pneumonia </a:t>
            </a:r>
          </a:p>
          <a:p>
            <a:pPr algn="just">
              <a:lnSpc>
                <a:spcPct val="120000"/>
              </a:lnSpc>
              <a:spcBef>
                <a:spcPts val="0"/>
              </a:spcBef>
              <a:buClrTx/>
              <a:buFont typeface="Wingdings" panose="05000000000000000000" pitchFamily="2" charset="2"/>
              <a:buChar char="q"/>
            </a:pPr>
            <a:r>
              <a:rPr lang="en-US" sz="2600" dirty="0">
                <a:solidFill>
                  <a:schemeClr val="tx1"/>
                </a:solidFill>
              </a:rPr>
              <a:t>Occurs in chronically ill patient </a:t>
            </a:r>
          </a:p>
          <a:p>
            <a:pPr algn="just">
              <a:lnSpc>
                <a:spcPct val="120000"/>
              </a:lnSpc>
              <a:spcBef>
                <a:spcPts val="0"/>
              </a:spcBef>
              <a:buClrTx/>
              <a:buFont typeface="Wingdings" panose="05000000000000000000" pitchFamily="2" charset="2"/>
              <a:buChar char="q"/>
            </a:pPr>
            <a:r>
              <a:rPr lang="en-US" sz="2600" dirty="0">
                <a:solidFill>
                  <a:schemeClr val="tx1"/>
                </a:solidFill>
              </a:rPr>
              <a:t>Onset is usually not abrupt </a:t>
            </a:r>
          </a:p>
          <a:p>
            <a:pPr algn="just">
              <a:lnSpc>
                <a:spcPct val="120000"/>
              </a:lnSpc>
              <a:spcBef>
                <a:spcPts val="0"/>
              </a:spcBef>
              <a:buClrTx/>
              <a:buFont typeface="Wingdings" panose="05000000000000000000" pitchFamily="2" charset="2"/>
              <a:buChar char="q"/>
            </a:pPr>
            <a:r>
              <a:rPr lang="en-US" sz="2600" dirty="0">
                <a:solidFill>
                  <a:schemeClr val="tx1"/>
                </a:solidFill>
              </a:rPr>
              <a:t>It presents with continuous fever</a:t>
            </a:r>
          </a:p>
          <a:p>
            <a:pPr algn="just">
              <a:lnSpc>
                <a:spcPct val="120000"/>
              </a:lnSpc>
              <a:spcBef>
                <a:spcPts val="0"/>
              </a:spcBef>
              <a:buClrTx/>
              <a:buFont typeface="Wingdings" panose="05000000000000000000" pitchFamily="2" charset="2"/>
              <a:buChar char="q"/>
            </a:pPr>
            <a:r>
              <a:rPr lang="en-US" sz="2600" dirty="0">
                <a:solidFill>
                  <a:schemeClr val="tx1"/>
                </a:solidFill>
              </a:rPr>
              <a:t>The sputum is purulent </a:t>
            </a:r>
          </a:p>
          <a:p>
            <a:pPr marL="0" indent="0" algn="just">
              <a:lnSpc>
                <a:spcPct val="120000"/>
              </a:lnSpc>
              <a:spcBef>
                <a:spcPts val="0"/>
              </a:spcBef>
              <a:buClrTx/>
              <a:buNone/>
            </a:pPr>
            <a:r>
              <a:rPr lang="en-GB" sz="2600" b="1" dirty="0">
                <a:solidFill>
                  <a:schemeClr val="tx1"/>
                </a:solidFill>
              </a:rPr>
              <a:t>LOBAR PNEUMONIA</a:t>
            </a:r>
          </a:p>
          <a:p>
            <a:pPr marL="0" indent="0" algn="just">
              <a:lnSpc>
                <a:spcPct val="120000"/>
              </a:lnSpc>
              <a:spcBef>
                <a:spcPts val="0"/>
              </a:spcBef>
              <a:buClrTx/>
              <a:buNone/>
            </a:pPr>
            <a:r>
              <a:rPr lang="en-US" sz="2600" dirty="0">
                <a:solidFill>
                  <a:schemeClr val="tx1"/>
                </a:solidFill>
              </a:rPr>
              <a:t>Onset is very sudden with the following symptoms</a:t>
            </a:r>
          </a:p>
          <a:p>
            <a:pPr algn="just">
              <a:lnSpc>
                <a:spcPct val="120000"/>
              </a:lnSpc>
              <a:spcBef>
                <a:spcPts val="0"/>
              </a:spcBef>
              <a:buClrTx/>
              <a:buFont typeface="Wingdings" panose="05000000000000000000" pitchFamily="2" charset="2"/>
              <a:buChar char="q"/>
            </a:pPr>
            <a:r>
              <a:rPr lang="en-US" sz="2600" dirty="0">
                <a:solidFill>
                  <a:schemeClr val="tx1"/>
                </a:solidFill>
              </a:rPr>
              <a:t>Body chills, </a:t>
            </a:r>
          </a:p>
          <a:p>
            <a:pPr algn="just">
              <a:lnSpc>
                <a:spcPct val="120000"/>
              </a:lnSpc>
              <a:spcBef>
                <a:spcPts val="0"/>
              </a:spcBef>
              <a:buClrTx/>
              <a:buFont typeface="Wingdings" panose="05000000000000000000" pitchFamily="2" charset="2"/>
              <a:buChar char="q"/>
            </a:pPr>
            <a:r>
              <a:rPr lang="en-US" sz="2600" dirty="0">
                <a:solidFill>
                  <a:schemeClr val="tx1"/>
                </a:solidFill>
              </a:rPr>
              <a:t>stabbing pains in the chest in a health person</a:t>
            </a:r>
          </a:p>
          <a:p>
            <a:pPr algn="just">
              <a:lnSpc>
                <a:spcPct val="120000"/>
              </a:lnSpc>
              <a:spcBef>
                <a:spcPts val="0"/>
              </a:spcBef>
              <a:buClrTx/>
              <a:buFont typeface="Wingdings" panose="05000000000000000000" pitchFamily="2" charset="2"/>
              <a:buChar char="q"/>
            </a:pPr>
            <a:r>
              <a:rPr lang="en-US" sz="2600" dirty="0">
                <a:solidFill>
                  <a:schemeClr val="tx1"/>
                </a:solidFill>
              </a:rPr>
              <a:t>Fever is high and continuous (39-40 degrees C )</a:t>
            </a:r>
          </a:p>
          <a:p>
            <a:pPr algn="just">
              <a:lnSpc>
                <a:spcPct val="120000"/>
              </a:lnSpc>
              <a:spcBef>
                <a:spcPts val="0"/>
              </a:spcBef>
              <a:buClrTx/>
              <a:buFont typeface="Wingdings" panose="05000000000000000000" pitchFamily="2" charset="2"/>
              <a:buChar char="q"/>
            </a:pPr>
            <a:r>
              <a:rPr lang="en-US" sz="2600" dirty="0">
                <a:solidFill>
                  <a:schemeClr val="tx1"/>
                </a:solidFill>
              </a:rPr>
              <a:t> Headache</a:t>
            </a:r>
          </a:p>
          <a:p>
            <a:pPr algn="just">
              <a:lnSpc>
                <a:spcPct val="120000"/>
              </a:lnSpc>
              <a:spcBef>
                <a:spcPts val="0"/>
              </a:spcBef>
              <a:buClrTx/>
              <a:buFont typeface="Wingdings" panose="05000000000000000000" pitchFamily="2" charset="2"/>
              <a:buChar char="q"/>
            </a:pPr>
            <a:r>
              <a:rPr lang="en-US" sz="2600" dirty="0">
                <a:solidFill>
                  <a:schemeClr val="tx1"/>
                </a:solidFill>
              </a:rPr>
              <a:t>Anorexia </a:t>
            </a:r>
          </a:p>
          <a:p>
            <a:pPr algn="just">
              <a:lnSpc>
                <a:spcPct val="120000"/>
              </a:lnSpc>
              <a:spcBef>
                <a:spcPts val="0"/>
              </a:spcBef>
              <a:buClrTx/>
              <a:buFont typeface="Wingdings" panose="05000000000000000000" pitchFamily="2" charset="2"/>
              <a:buChar char="q"/>
            </a:pPr>
            <a:r>
              <a:rPr lang="en-US" sz="2600" dirty="0">
                <a:solidFill>
                  <a:schemeClr val="tx1"/>
                </a:solidFill>
              </a:rPr>
              <a:t>Insomnia and vomiting</a:t>
            </a:r>
          </a:p>
          <a:p>
            <a:pPr algn="just">
              <a:lnSpc>
                <a:spcPct val="120000"/>
              </a:lnSpc>
              <a:spcBef>
                <a:spcPts val="0"/>
              </a:spcBef>
              <a:buClrTx/>
              <a:buFont typeface="Wingdings" panose="05000000000000000000" pitchFamily="2" charset="2"/>
              <a:buChar char="q"/>
            </a:pPr>
            <a:r>
              <a:rPr lang="en-US" sz="2600" dirty="0">
                <a:solidFill>
                  <a:schemeClr val="tx1"/>
                </a:solidFill>
              </a:rPr>
              <a:t>Dry cough in the 1st day but becomes productive later</a:t>
            </a:r>
          </a:p>
          <a:p>
            <a:pPr algn="just">
              <a:lnSpc>
                <a:spcPct val="120000"/>
              </a:lnSpc>
              <a:spcBef>
                <a:spcPts val="0"/>
              </a:spcBef>
              <a:buClrTx/>
              <a:buFont typeface="Wingdings" panose="05000000000000000000" pitchFamily="2" charset="2"/>
              <a:buChar char="q"/>
            </a:pPr>
            <a:r>
              <a:rPr lang="en-US" sz="2600" dirty="0">
                <a:solidFill>
                  <a:schemeClr val="tx1"/>
                </a:solidFill>
              </a:rPr>
              <a:t>Sputum is brick-</a:t>
            </a:r>
            <a:r>
              <a:rPr lang="en-US" sz="2600" dirty="0" err="1">
                <a:solidFill>
                  <a:schemeClr val="tx1"/>
                </a:solidFill>
              </a:rPr>
              <a:t>coloured</a:t>
            </a:r>
            <a:r>
              <a:rPr lang="en-US" sz="2600" dirty="0">
                <a:solidFill>
                  <a:schemeClr val="tx1"/>
                </a:solidFill>
              </a:rPr>
              <a:t>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220802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DIFFERENTIAL DIAGNOSIS </a:t>
            </a:r>
            <a:r>
              <a:rPr lang="en-US" sz="2800" dirty="0">
                <a:solidFill>
                  <a:schemeClr val="tx1"/>
                </a:solidFill>
              </a:rPr>
              <a:t>( is distinguishing of a particular disease or condition from others that present similar clinical features </a:t>
            </a:r>
          </a:p>
          <a:p>
            <a:pPr algn="just">
              <a:lnSpc>
                <a:spcPct val="120000"/>
              </a:lnSpc>
              <a:spcBef>
                <a:spcPts val="0"/>
              </a:spcBef>
              <a:buClrTx/>
              <a:buFont typeface="Wingdings" panose="05000000000000000000" pitchFamily="2" charset="2"/>
              <a:buChar char="q"/>
            </a:pPr>
            <a:r>
              <a:rPr lang="en-US" sz="2800" dirty="0">
                <a:solidFill>
                  <a:schemeClr val="tx1"/>
                </a:solidFill>
              </a:rPr>
              <a:t>Severe malaria</a:t>
            </a:r>
          </a:p>
          <a:p>
            <a:pPr algn="just">
              <a:lnSpc>
                <a:spcPct val="120000"/>
              </a:lnSpc>
              <a:spcBef>
                <a:spcPts val="0"/>
              </a:spcBef>
              <a:buClrTx/>
              <a:buFont typeface="Wingdings" panose="05000000000000000000" pitchFamily="2" charset="2"/>
              <a:buChar char="q"/>
            </a:pPr>
            <a:r>
              <a:rPr lang="en-US" sz="2800" dirty="0">
                <a:solidFill>
                  <a:schemeClr val="tx1"/>
                </a:solidFill>
              </a:rPr>
              <a:t>Typhoid fever</a:t>
            </a:r>
          </a:p>
          <a:p>
            <a:pPr algn="just">
              <a:lnSpc>
                <a:spcPct val="120000"/>
              </a:lnSpc>
              <a:spcBef>
                <a:spcPts val="0"/>
              </a:spcBef>
              <a:buClrTx/>
              <a:buFont typeface="Wingdings" panose="05000000000000000000" pitchFamily="2" charset="2"/>
              <a:buChar char="q"/>
            </a:pPr>
            <a:r>
              <a:rPr lang="en-US" sz="2800" dirty="0">
                <a:solidFill>
                  <a:schemeClr val="tx1"/>
                </a:solidFill>
              </a:rPr>
              <a:t>HIV/AIDS lung infection</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COMPLICATIONS OF PNEUMONIA</a:t>
            </a:r>
          </a:p>
          <a:p>
            <a:pPr algn="just">
              <a:lnSpc>
                <a:spcPct val="120000"/>
              </a:lnSpc>
              <a:spcBef>
                <a:spcPts val="0"/>
              </a:spcBef>
              <a:buClrTx/>
              <a:buFont typeface="Wingdings" panose="05000000000000000000" pitchFamily="2" charset="2"/>
              <a:buChar char="q"/>
            </a:pPr>
            <a:r>
              <a:rPr lang="en-US" sz="2800" dirty="0">
                <a:solidFill>
                  <a:schemeClr val="tx1"/>
                </a:solidFill>
              </a:rPr>
              <a:t>Pleural effusion (a condition in which excess fluid builds around the lung)</a:t>
            </a:r>
          </a:p>
          <a:p>
            <a:pPr algn="just">
              <a:lnSpc>
                <a:spcPct val="120000"/>
              </a:lnSpc>
              <a:spcBef>
                <a:spcPts val="0"/>
              </a:spcBef>
              <a:buClrTx/>
              <a:buFont typeface="Wingdings" panose="05000000000000000000" pitchFamily="2" charset="2"/>
              <a:buChar char="q"/>
            </a:pPr>
            <a:r>
              <a:rPr lang="en-US" sz="2800" dirty="0">
                <a:solidFill>
                  <a:schemeClr val="tx1"/>
                </a:solidFill>
              </a:rPr>
              <a:t>Lung abscess</a:t>
            </a:r>
          </a:p>
          <a:p>
            <a:pPr algn="just">
              <a:lnSpc>
                <a:spcPct val="120000"/>
              </a:lnSpc>
              <a:spcBef>
                <a:spcPts val="0"/>
              </a:spcBef>
              <a:buClrTx/>
              <a:buFont typeface="Wingdings" panose="05000000000000000000" pitchFamily="2" charset="2"/>
              <a:buChar char="q"/>
            </a:pPr>
            <a:r>
              <a:rPr lang="en-US" sz="2800" dirty="0">
                <a:solidFill>
                  <a:schemeClr val="tx1"/>
                </a:solidFill>
              </a:rPr>
              <a:t>Heart failure ( inability of the heart to pump enough blood to meet body's needs. </a:t>
            </a:r>
          </a:p>
          <a:p>
            <a:pPr algn="just">
              <a:lnSpc>
                <a:spcPct val="120000"/>
              </a:lnSpc>
              <a:spcBef>
                <a:spcPts val="0"/>
              </a:spcBef>
              <a:buClrTx/>
              <a:buFont typeface="Wingdings" panose="05000000000000000000" pitchFamily="2" charset="2"/>
              <a:buChar char="q"/>
            </a:pPr>
            <a:r>
              <a:rPr lang="en-US" sz="2800" dirty="0">
                <a:solidFill>
                  <a:schemeClr val="tx1"/>
                </a:solidFill>
              </a:rPr>
              <a:t>Arthritis etc.</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455913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Cotrimoxazole  twice daily for 5 days</a:t>
            </a:r>
          </a:p>
          <a:p>
            <a:pPr algn="just">
              <a:lnSpc>
                <a:spcPct val="120000"/>
              </a:lnSpc>
              <a:spcBef>
                <a:spcPts val="0"/>
              </a:spcBef>
              <a:buClrTx/>
              <a:buFont typeface="Wingdings" panose="05000000000000000000" pitchFamily="2" charset="2"/>
              <a:buChar char="q"/>
            </a:pPr>
            <a:r>
              <a:rPr lang="en-US" sz="2500" dirty="0">
                <a:solidFill>
                  <a:schemeClr val="tx1"/>
                </a:solidFill>
              </a:rPr>
              <a:t>Amoxicillin 500mg three times daily for 5 days</a:t>
            </a:r>
          </a:p>
          <a:p>
            <a:pPr algn="just">
              <a:lnSpc>
                <a:spcPct val="120000"/>
              </a:lnSpc>
              <a:spcBef>
                <a:spcPts val="0"/>
              </a:spcBef>
              <a:buClrTx/>
              <a:buFont typeface="Wingdings" panose="05000000000000000000" pitchFamily="2" charset="2"/>
              <a:buChar char="q"/>
            </a:pPr>
            <a:r>
              <a:rPr lang="en-US" sz="2500" dirty="0">
                <a:solidFill>
                  <a:schemeClr val="tx1"/>
                </a:solidFill>
              </a:rPr>
              <a:t>Benzyl penicillin 6 </a:t>
            </a:r>
            <a:r>
              <a:rPr lang="en-US" sz="2500" dirty="0" err="1">
                <a:solidFill>
                  <a:schemeClr val="tx1"/>
                </a:solidFill>
              </a:rPr>
              <a:t>hrly</a:t>
            </a:r>
            <a:r>
              <a:rPr lang="en-US" sz="2500" dirty="0">
                <a:solidFill>
                  <a:schemeClr val="tx1"/>
                </a:solidFill>
              </a:rPr>
              <a:t> in severe pneumonia</a:t>
            </a:r>
          </a:p>
          <a:p>
            <a:pPr algn="just">
              <a:lnSpc>
                <a:spcPct val="120000"/>
              </a:lnSpc>
              <a:spcBef>
                <a:spcPts val="0"/>
              </a:spcBef>
              <a:buClrTx/>
              <a:buFont typeface="Wingdings" panose="05000000000000000000" pitchFamily="2" charset="2"/>
              <a:buChar char="q"/>
            </a:pPr>
            <a:r>
              <a:rPr lang="en-US" sz="2500" dirty="0">
                <a:solidFill>
                  <a:schemeClr val="tx1"/>
                </a:solidFill>
              </a:rPr>
              <a:t>Administration of oxygen to children with signs and symptoms of pneumonia and where supply is limited </a:t>
            </a:r>
          </a:p>
          <a:p>
            <a:pPr algn="just">
              <a:lnSpc>
                <a:spcPct val="120000"/>
              </a:lnSpc>
              <a:spcBef>
                <a:spcPts val="0"/>
              </a:spcBef>
              <a:buClrTx/>
              <a:buFont typeface="Wingdings" panose="05000000000000000000" pitchFamily="2" charset="2"/>
              <a:buChar char="q"/>
            </a:pPr>
            <a:r>
              <a:rPr lang="en-US" sz="2500" dirty="0">
                <a:solidFill>
                  <a:schemeClr val="tx1"/>
                </a:solidFill>
              </a:rPr>
              <a:t>Oxygen is administered at a rate of 0.5 litres/min for children less than 2 months and 1 litres/min for those older than 2months</a:t>
            </a:r>
          </a:p>
          <a:p>
            <a:pPr marL="0" indent="0" algn="just">
              <a:lnSpc>
                <a:spcPct val="120000"/>
              </a:lnSpc>
              <a:spcBef>
                <a:spcPts val="0"/>
              </a:spcBef>
              <a:buClrTx/>
              <a:buNone/>
            </a:pPr>
            <a:r>
              <a:rPr lang="en-GB" sz="2500" b="1" dirty="0">
                <a:solidFill>
                  <a:schemeClr val="tx1"/>
                </a:solidFill>
              </a:rPr>
              <a:t>CONTROL AND PREVENTION</a:t>
            </a:r>
          </a:p>
          <a:p>
            <a:pPr marL="457200" indent="-457200" algn="just">
              <a:lnSpc>
                <a:spcPct val="120000"/>
              </a:lnSpc>
              <a:spcBef>
                <a:spcPts val="0"/>
              </a:spcBef>
              <a:buClrTx/>
              <a:buFont typeface="+mj-lt"/>
              <a:buAutoNum type="arabicPeriod"/>
            </a:pPr>
            <a:r>
              <a:rPr lang="en-US" sz="2500" dirty="0">
                <a:solidFill>
                  <a:schemeClr val="tx1"/>
                </a:solidFill>
              </a:rPr>
              <a:t>Immunization to prevent diseases frequently complicated by pneumonia e.g. measles and whooping cough</a:t>
            </a:r>
          </a:p>
          <a:p>
            <a:pPr marL="457200" indent="-457200" algn="just">
              <a:lnSpc>
                <a:spcPct val="120000"/>
              </a:lnSpc>
              <a:spcBef>
                <a:spcPts val="0"/>
              </a:spcBef>
              <a:buClrTx/>
              <a:buFont typeface="+mj-lt"/>
              <a:buAutoNum type="arabicPeriod"/>
            </a:pPr>
            <a:r>
              <a:rPr lang="en-US" sz="2500" dirty="0">
                <a:solidFill>
                  <a:schemeClr val="tx1"/>
                </a:solidFill>
              </a:rPr>
              <a:t>Early diagnosis and treatment at community, dispensary and health centre level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604541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dirty="0">
                <a:solidFill>
                  <a:schemeClr val="tx1"/>
                </a:solidFill>
              </a:rPr>
              <a:t>3. Health education program should be started to both parents and community health workers on:</a:t>
            </a:r>
          </a:p>
          <a:p>
            <a:pPr algn="just">
              <a:lnSpc>
                <a:spcPct val="120000"/>
              </a:lnSpc>
              <a:spcBef>
                <a:spcPts val="0"/>
              </a:spcBef>
              <a:buClrTx/>
              <a:buFont typeface="Wingdings" panose="05000000000000000000" pitchFamily="2" charset="2"/>
              <a:buChar char="q"/>
            </a:pPr>
            <a:r>
              <a:rPr lang="en-US" sz="3200" dirty="0">
                <a:solidFill>
                  <a:schemeClr val="tx1"/>
                </a:solidFill>
              </a:rPr>
              <a:t>What supportive measure can be given at home</a:t>
            </a:r>
          </a:p>
          <a:p>
            <a:pPr algn="just">
              <a:lnSpc>
                <a:spcPct val="120000"/>
              </a:lnSpc>
              <a:spcBef>
                <a:spcPts val="0"/>
              </a:spcBef>
              <a:buClrTx/>
              <a:buFont typeface="Wingdings" panose="05000000000000000000" pitchFamily="2" charset="2"/>
              <a:buChar char="q"/>
            </a:pPr>
            <a:r>
              <a:rPr lang="en-US" sz="3200" dirty="0">
                <a:solidFill>
                  <a:schemeClr val="tx1"/>
                </a:solidFill>
              </a:rPr>
              <a:t>The importance of breastfeeding and immunization</a:t>
            </a:r>
          </a:p>
          <a:p>
            <a:pPr algn="just">
              <a:lnSpc>
                <a:spcPct val="120000"/>
              </a:lnSpc>
              <a:spcBef>
                <a:spcPts val="0"/>
              </a:spcBef>
              <a:buClrTx/>
              <a:buFont typeface="Wingdings" panose="05000000000000000000" pitchFamily="2" charset="2"/>
              <a:buChar char="q"/>
            </a:pPr>
            <a:r>
              <a:rPr lang="en-US" sz="3200" dirty="0">
                <a:solidFill>
                  <a:schemeClr val="tx1"/>
                </a:solidFill>
              </a:rPr>
              <a:t>How to distinguish mild and serious pneumonia</a:t>
            </a:r>
            <a:r>
              <a:rPr lang="en-GB" sz="3200" dirty="0">
                <a:solidFill>
                  <a:schemeClr val="tx1"/>
                </a:solidFill>
              </a:rPr>
              <a:t> </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960022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dirty="0" err="1">
                <a:solidFill>
                  <a:srgbClr val="0070C0"/>
                </a:solidFill>
              </a:rPr>
              <a:t>INFUENZA</a:t>
            </a:r>
            <a:endParaRPr lang="en-GB" sz="2500"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a:t>
            </a:r>
            <a:r>
              <a:rPr lang="en-US" sz="2500" dirty="0" err="1">
                <a:solidFill>
                  <a:schemeClr val="tx1"/>
                </a:solidFill>
              </a:rPr>
              <a:t>RTI</a:t>
            </a:r>
            <a:r>
              <a:rPr lang="en-US" sz="2500" dirty="0">
                <a:solidFill>
                  <a:schemeClr val="tx1"/>
                </a:solidFill>
              </a:rPr>
              <a:t> of specific viral origin </a:t>
            </a:r>
            <a:r>
              <a:rPr lang="en-US" sz="2500" dirty="0" err="1">
                <a:solidFill>
                  <a:schemeClr val="tx1"/>
                </a:solidFill>
              </a:rPr>
              <a:t>characteristed</a:t>
            </a:r>
            <a:r>
              <a:rPr lang="en-US" sz="2500" dirty="0">
                <a:solidFill>
                  <a:schemeClr val="tx1"/>
                </a:solidFill>
              </a:rPr>
              <a:t> by sudden onset of headache, myalgia (muscle pain), fever and cough</a:t>
            </a:r>
          </a:p>
          <a:p>
            <a:pPr algn="just">
              <a:lnSpc>
                <a:spcPct val="120000"/>
              </a:lnSpc>
              <a:spcBef>
                <a:spcPts val="0"/>
              </a:spcBef>
              <a:buClrTx/>
              <a:buFont typeface="Wingdings" panose="05000000000000000000" pitchFamily="2" charset="2"/>
              <a:buChar char="q"/>
            </a:pPr>
            <a:r>
              <a:rPr lang="en-US" sz="2500" dirty="0">
                <a:solidFill>
                  <a:schemeClr val="tx1"/>
                </a:solidFill>
              </a:rPr>
              <a:t>Its often referred to as flu.</a:t>
            </a:r>
          </a:p>
          <a:p>
            <a:pPr algn="just">
              <a:lnSpc>
                <a:spcPct val="120000"/>
              </a:lnSpc>
              <a:spcBef>
                <a:spcPts val="0"/>
              </a:spcBef>
              <a:buClrTx/>
              <a:buFont typeface="Wingdings" panose="05000000000000000000" pitchFamily="2" charset="2"/>
              <a:buChar char="q"/>
            </a:pPr>
            <a:r>
              <a:rPr lang="en-US" sz="2500" dirty="0">
                <a:solidFill>
                  <a:schemeClr val="tx1"/>
                </a:solidFill>
              </a:rPr>
              <a:t>Its important because of its high attack rate </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Influenza are associated with a rise in general mortality</a:t>
            </a:r>
          </a:p>
          <a:p>
            <a:pPr algn="just">
              <a:lnSpc>
                <a:spcPct val="120000"/>
              </a:lnSpc>
              <a:spcBef>
                <a:spcPts val="0"/>
              </a:spcBef>
              <a:buClrTx/>
              <a:buFont typeface="Wingdings" panose="05000000000000000000" pitchFamily="2" charset="2"/>
              <a:buChar char="q"/>
            </a:pPr>
            <a:r>
              <a:rPr lang="en-US" sz="2500" dirty="0">
                <a:solidFill>
                  <a:schemeClr val="tx1"/>
                </a:solidFill>
              </a:rPr>
              <a:t>Deaths occur in elderly and those with chronic diseases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1-3 days</a:t>
            </a:r>
          </a:p>
          <a:p>
            <a:pPr algn="just">
              <a:lnSpc>
                <a:spcPct val="120000"/>
              </a:lnSpc>
              <a:spcBef>
                <a:spcPts val="0"/>
              </a:spcBef>
              <a:buClrTx/>
              <a:buFont typeface="Wingdings" panose="05000000000000000000" pitchFamily="2" charset="2"/>
              <a:buChar char="q"/>
            </a:pPr>
            <a:r>
              <a:rPr lang="en-US" sz="2500" dirty="0">
                <a:solidFill>
                  <a:schemeClr val="tx1"/>
                </a:solidFill>
              </a:rPr>
              <a:t>There is sudden onset of headache, malaise, muscle pains, fever, </a:t>
            </a:r>
          </a:p>
          <a:p>
            <a:pPr algn="just">
              <a:lnSpc>
                <a:spcPct val="120000"/>
              </a:lnSpc>
              <a:spcBef>
                <a:spcPts val="0"/>
              </a:spcBef>
              <a:buClrTx/>
              <a:buFont typeface="Wingdings" panose="05000000000000000000" pitchFamily="2" charset="2"/>
              <a:buChar char="q"/>
            </a:pPr>
            <a:r>
              <a:rPr lang="en-US" sz="2500" dirty="0">
                <a:solidFill>
                  <a:schemeClr val="tx1"/>
                </a:solidFill>
              </a:rPr>
              <a:t>Congested nose and cough</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79104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DIFFERENTIAL DIAGNOSIS </a:t>
            </a:r>
            <a:r>
              <a:rPr lang="en-US" sz="2800" dirty="0">
                <a:solidFill>
                  <a:schemeClr val="tx1"/>
                </a:solidFill>
              </a:rPr>
              <a:t>(used to distinguishing of a particular disease or condition from others that present similar clinical features). </a:t>
            </a:r>
          </a:p>
          <a:p>
            <a:pPr marL="0" indent="0" algn="just">
              <a:lnSpc>
                <a:spcPct val="120000"/>
              </a:lnSpc>
              <a:spcBef>
                <a:spcPts val="0"/>
              </a:spcBef>
              <a:buClrTx/>
              <a:buNone/>
            </a:pPr>
            <a:r>
              <a:rPr lang="en-US" sz="2800" dirty="0">
                <a:solidFill>
                  <a:schemeClr val="tx1"/>
                </a:solidFill>
              </a:rPr>
              <a:t>They Includes: </a:t>
            </a:r>
          </a:p>
          <a:p>
            <a:pPr algn="just">
              <a:lnSpc>
                <a:spcPct val="120000"/>
              </a:lnSpc>
              <a:spcBef>
                <a:spcPts val="0"/>
              </a:spcBef>
              <a:buClrTx/>
              <a:buFont typeface="Wingdings" panose="05000000000000000000" pitchFamily="2" charset="2"/>
              <a:buChar char="q"/>
            </a:pPr>
            <a:r>
              <a:rPr lang="en-US" sz="2800" dirty="0">
                <a:solidFill>
                  <a:schemeClr val="tx1"/>
                </a:solidFill>
              </a:rPr>
              <a:t>Malaria</a:t>
            </a:r>
          </a:p>
          <a:p>
            <a:pPr algn="just">
              <a:lnSpc>
                <a:spcPct val="120000"/>
              </a:lnSpc>
              <a:spcBef>
                <a:spcPts val="0"/>
              </a:spcBef>
              <a:buClrTx/>
              <a:buFont typeface="Wingdings" panose="05000000000000000000" pitchFamily="2" charset="2"/>
              <a:buChar char="q"/>
            </a:pPr>
            <a:r>
              <a:rPr lang="en-US" sz="2800" dirty="0">
                <a:solidFill>
                  <a:schemeClr val="tx1"/>
                </a:solidFill>
              </a:rPr>
              <a:t>relapsing fever,</a:t>
            </a:r>
          </a:p>
          <a:p>
            <a:pPr algn="just">
              <a:lnSpc>
                <a:spcPct val="120000"/>
              </a:lnSpc>
              <a:spcBef>
                <a:spcPts val="0"/>
              </a:spcBef>
              <a:buClrTx/>
              <a:buFont typeface="Wingdings" panose="05000000000000000000" pitchFamily="2" charset="2"/>
              <a:buChar char="q"/>
            </a:pPr>
            <a:r>
              <a:rPr lang="en-US" sz="2800" dirty="0">
                <a:solidFill>
                  <a:schemeClr val="tx1"/>
                </a:solidFill>
              </a:rPr>
              <a:t>And other viral URTIs</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Encourage bed rest</a:t>
            </a:r>
          </a:p>
          <a:p>
            <a:pPr algn="just">
              <a:lnSpc>
                <a:spcPct val="120000"/>
              </a:lnSpc>
              <a:spcBef>
                <a:spcPts val="0"/>
              </a:spcBef>
              <a:buClrTx/>
              <a:buFont typeface="Wingdings" panose="05000000000000000000" pitchFamily="2" charset="2"/>
              <a:buChar char="q"/>
            </a:pPr>
            <a:r>
              <a:rPr lang="en-US" sz="2800" dirty="0">
                <a:solidFill>
                  <a:schemeClr val="tx1"/>
                </a:solidFill>
              </a:rPr>
              <a:t>Give paracetamol tablet 500mg/suspension to relieve pain and diminish fever</a:t>
            </a:r>
          </a:p>
          <a:p>
            <a:pPr algn="just">
              <a:lnSpc>
                <a:spcPct val="120000"/>
              </a:lnSpc>
              <a:spcBef>
                <a:spcPts val="0"/>
              </a:spcBef>
              <a:buClrTx/>
              <a:buFont typeface="Wingdings" panose="05000000000000000000" pitchFamily="2" charset="2"/>
              <a:buChar char="q"/>
            </a:pPr>
            <a:r>
              <a:rPr lang="en-US" sz="2800" dirty="0">
                <a:solidFill>
                  <a:schemeClr val="tx1"/>
                </a:solidFill>
              </a:rPr>
              <a:t>Give antibiotics if there are signs of pneumonia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331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B050"/>
                </a:solidFill>
              </a:rPr>
              <a:t>Sources of Epidemiological Information</a:t>
            </a:r>
          </a:p>
          <a:p>
            <a:pPr algn="just">
              <a:lnSpc>
                <a:spcPct val="120000"/>
              </a:lnSpc>
              <a:spcBef>
                <a:spcPts val="0"/>
              </a:spcBef>
              <a:buClrTx/>
              <a:buFont typeface="Wingdings" panose="05000000000000000000" pitchFamily="2" charset="2"/>
              <a:buChar char="q"/>
            </a:pPr>
            <a:r>
              <a:rPr lang="en-US" sz="2800" dirty="0">
                <a:solidFill>
                  <a:schemeClr val="tx1"/>
                </a:solidFill>
              </a:rPr>
              <a:t>There are different sources of data (health information) on health and health related conditions in the community. Each source has advantages and limitations. The information obtained from these sources is used for health planning, programming and evaluation of health services.</a:t>
            </a:r>
          </a:p>
          <a:p>
            <a:pPr algn="just">
              <a:lnSpc>
                <a:spcPct val="120000"/>
              </a:lnSpc>
              <a:spcBef>
                <a:spcPts val="0"/>
              </a:spcBef>
              <a:buClrTx/>
              <a:buFont typeface="Wingdings" panose="05000000000000000000" pitchFamily="2" charset="2"/>
              <a:buChar char="q"/>
            </a:pPr>
            <a:r>
              <a:rPr lang="en-US" sz="2800" dirty="0">
                <a:solidFill>
                  <a:schemeClr val="tx1"/>
                </a:solidFill>
              </a:rPr>
              <a:t>Major sources are the following:</a:t>
            </a:r>
          </a:p>
          <a:p>
            <a:pPr marL="457200" indent="-457200" algn="just">
              <a:lnSpc>
                <a:spcPct val="120000"/>
              </a:lnSpc>
              <a:spcBef>
                <a:spcPts val="0"/>
              </a:spcBef>
              <a:buClrTx/>
              <a:buFont typeface="+mj-lt"/>
              <a:buAutoNum type="arabicPeriod"/>
            </a:pPr>
            <a:r>
              <a:rPr lang="en-GB" sz="2800" dirty="0">
                <a:solidFill>
                  <a:schemeClr val="tx1"/>
                </a:solidFill>
              </a:rPr>
              <a:t>Census </a:t>
            </a:r>
          </a:p>
          <a:p>
            <a:pPr marL="457200" indent="-457200" algn="just">
              <a:lnSpc>
                <a:spcPct val="120000"/>
              </a:lnSpc>
              <a:spcBef>
                <a:spcPts val="0"/>
              </a:spcBef>
              <a:buClrTx/>
              <a:buFont typeface="+mj-lt"/>
              <a:buAutoNum type="arabicPeriod"/>
            </a:pPr>
            <a:r>
              <a:rPr lang="en-US" sz="2800" dirty="0">
                <a:solidFill>
                  <a:schemeClr val="tx1"/>
                </a:solidFill>
              </a:rPr>
              <a:t>Vital statistics</a:t>
            </a:r>
          </a:p>
          <a:p>
            <a:pPr marL="457200" indent="-457200" algn="just">
              <a:lnSpc>
                <a:spcPct val="120000"/>
              </a:lnSpc>
              <a:spcBef>
                <a:spcPts val="0"/>
              </a:spcBef>
              <a:buClrTx/>
              <a:buFont typeface="+mj-lt"/>
              <a:buAutoNum type="arabicPeriod"/>
            </a:pPr>
            <a:r>
              <a:rPr lang="en-US" sz="2800" dirty="0">
                <a:solidFill>
                  <a:schemeClr val="tx1"/>
                </a:solidFill>
              </a:rPr>
              <a:t>Health Service Records</a:t>
            </a:r>
          </a:p>
          <a:p>
            <a:pPr marL="457200" indent="-457200" algn="just">
              <a:lnSpc>
                <a:spcPct val="120000"/>
              </a:lnSpc>
              <a:spcBef>
                <a:spcPts val="0"/>
              </a:spcBef>
              <a:buClrTx/>
              <a:buFont typeface="+mj-lt"/>
              <a:buAutoNum type="arabicPeriod"/>
            </a:pPr>
            <a:r>
              <a:rPr lang="en-US" sz="2800" dirty="0">
                <a:solidFill>
                  <a:schemeClr val="tx1"/>
                </a:solidFill>
              </a:rPr>
              <a:t>Health Surveys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610849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Immunization is possible though not considered cost effective in Africa (due to its expense &amp; limited protection)</a:t>
            </a:r>
          </a:p>
          <a:p>
            <a:pPr algn="just">
              <a:lnSpc>
                <a:spcPct val="120000"/>
              </a:lnSpc>
              <a:spcBef>
                <a:spcPts val="0"/>
              </a:spcBef>
              <a:buClrTx/>
              <a:buFont typeface="Wingdings" panose="05000000000000000000" pitchFamily="2" charset="2"/>
              <a:buChar char="q"/>
            </a:pPr>
            <a:r>
              <a:rPr lang="en-US" sz="3200" dirty="0">
                <a:solidFill>
                  <a:schemeClr val="tx1"/>
                </a:solidFill>
              </a:rPr>
              <a:t>Ventilation</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0694114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STAPHYLOCOCCAL DISEASES</a:t>
            </a:r>
          </a:p>
          <a:p>
            <a:pPr algn="just">
              <a:lnSpc>
                <a:spcPct val="120000"/>
              </a:lnSpc>
              <a:spcBef>
                <a:spcPts val="0"/>
              </a:spcBef>
              <a:buClrTx/>
              <a:buFont typeface="Wingdings" panose="05000000000000000000" pitchFamily="2" charset="2"/>
              <a:buChar char="q"/>
            </a:pPr>
            <a:r>
              <a:rPr lang="en-US" sz="2500" dirty="0">
                <a:solidFill>
                  <a:schemeClr val="tx1"/>
                </a:solidFill>
              </a:rPr>
              <a:t>Are bacteria which produce different clinical pictures depending on where they are</a:t>
            </a:r>
          </a:p>
          <a:p>
            <a:pPr algn="just">
              <a:lnSpc>
                <a:spcPct val="120000"/>
              </a:lnSpc>
              <a:spcBef>
                <a:spcPts val="0"/>
              </a:spcBef>
              <a:buClrTx/>
              <a:buFont typeface="Wingdings" panose="05000000000000000000" pitchFamily="2" charset="2"/>
              <a:buChar char="q"/>
            </a:pPr>
            <a:r>
              <a:rPr lang="en-US" sz="2500" dirty="0">
                <a:solidFill>
                  <a:schemeClr val="tx1"/>
                </a:solidFill>
              </a:rPr>
              <a:t>They often produce pus</a:t>
            </a:r>
          </a:p>
          <a:p>
            <a:pPr algn="just">
              <a:lnSpc>
                <a:spcPct val="120000"/>
              </a:lnSpc>
              <a:spcBef>
                <a:spcPts val="0"/>
              </a:spcBef>
              <a:buClrTx/>
              <a:buFont typeface="Wingdings" panose="05000000000000000000" pitchFamily="2" charset="2"/>
              <a:buChar char="q"/>
            </a:pPr>
            <a:r>
              <a:rPr lang="en-US" sz="2500" dirty="0">
                <a:solidFill>
                  <a:schemeClr val="tx1"/>
                </a:solidFill>
              </a:rPr>
              <a:t>Diseases caused by staphylococci are common</a:t>
            </a:r>
          </a:p>
          <a:p>
            <a:pPr algn="just">
              <a:lnSpc>
                <a:spcPct val="120000"/>
              </a:lnSpc>
              <a:spcBef>
                <a:spcPts val="0"/>
              </a:spcBef>
              <a:buClrTx/>
              <a:buFont typeface="Wingdings" panose="05000000000000000000" pitchFamily="2" charset="2"/>
              <a:buChar char="q"/>
            </a:pPr>
            <a:r>
              <a:rPr lang="en-US" sz="2500" dirty="0">
                <a:solidFill>
                  <a:schemeClr val="tx1"/>
                </a:solidFill>
              </a:rPr>
              <a:t>Infections of the skin are of minor importance but are the portals of entry for the bacteria into the inner organs.</a:t>
            </a:r>
          </a:p>
          <a:p>
            <a:pPr algn="just">
              <a:lnSpc>
                <a:spcPct val="120000"/>
              </a:lnSpc>
              <a:spcBef>
                <a:spcPts val="0"/>
              </a:spcBef>
              <a:buClrTx/>
              <a:buFont typeface="Wingdings" panose="05000000000000000000" pitchFamily="2" charset="2"/>
              <a:buChar char="q"/>
            </a:pPr>
            <a:r>
              <a:rPr lang="en-US" sz="2500" dirty="0">
                <a:solidFill>
                  <a:schemeClr val="tx1"/>
                </a:solidFill>
              </a:rPr>
              <a:t>Staphylococci infections of the internal organs are dangerous and are likely seen in people with a weakened defence system like chronically ill, inpatients undergoing major surgery etc.</a:t>
            </a:r>
          </a:p>
          <a:p>
            <a:pPr algn="just">
              <a:lnSpc>
                <a:spcPct val="120000"/>
              </a:lnSpc>
              <a:spcBef>
                <a:spcPts val="0"/>
              </a:spcBef>
              <a:buClrTx/>
              <a:buFont typeface="Wingdings" panose="05000000000000000000" pitchFamily="2" charset="2"/>
              <a:buChar char="q"/>
            </a:pPr>
            <a:r>
              <a:rPr lang="en-US" sz="2500" dirty="0">
                <a:solidFill>
                  <a:schemeClr val="tx1"/>
                </a:solidFill>
              </a:rPr>
              <a:t>Staphylococci may be spread by flies, through the figures of the nursing and medical staff or by invisible droplets containing the bacteria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676703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site of the infection</a:t>
            </a:r>
          </a:p>
          <a:p>
            <a:pPr algn="just">
              <a:lnSpc>
                <a:spcPct val="120000"/>
              </a:lnSpc>
              <a:spcBef>
                <a:spcPts val="0"/>
              </a:spcBef>
              <a:buClrTx/>
              <a:buFont typeface="Wingdings" panose="05000000000000000000" pitchFamily="2" charset="2"/>
              <a:buChar char="q"/>
            </a:pPr>
            <a:r>
              <a:rPr lang="en-US" sz="2500" dirty="0">
                <a:solidFill>
                  <a:schemeClr val="tx1"/>
                </a:solidFill>
              </a:rPr>
              <a:t>e.g. a). if an unripe abscess is incised, or squeezed, bacteria may enter the blood stream and give rise to a </a:t>
            </a:r>
            <a:r>
              <a:rPr lang="en-US" sz="2500" dirty="0" err="1">
                <a:solidFill>
                  <a:schemeClr val="tx1"/>
                </a:solidFill>
              </a:rPr>
              <a:t>septicaemia</a:t>
            </a:r>
            <a:r>
              <a:rPr lang="en-US" sz="2500" dirty="0">
                <a:solidFill>
                  <a:schemeClr val="tx1"/>
                </a:solidFill>
              </a:rPr>
              <a:t> with fever, malaise and headache.</a:t>
            </a:r>
          </a:p>
          <a:p>
            <a:pPr algn="just">
              <a:lnSpc>
                <a:spcPct val="120000"/>
              </a:lnSpc>
              <a:spcBef>
                <a:spcPts val="0"/>
              </a:spcBef>
              <a:buClrTx/>
              <a:buFont typeface="Wingdings" panose="05000000000000000000" pitchFamily="2" charset="2"/>
              <a:buChar char="q"/>
            </a:pPr>
            <a:r>
              <a:rPr lang="en-US" sz="2500" dirty="0">
                <a:solidFill>
                  <a:schemeClr val="tx1"/>
                </a:solidFill>
              </a:rPr>
              <a:t>b). When the bacteria are only causing superficial infection of the skin, toxins are not absorbed into the blood stream and therefore no signs of general infection appear. </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From gram stain of pus, sputum or CSF </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For superficial skin infection no systemic antibiotic treatment is needed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8140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Local application of antiseptics e.g. gentian violet, and frequent changes of dressing will do</a:t>
            </a:r>
          </a:p>
          <a:p>
            <a:pPr algn="just">
              <a:lnSpc>
                <a:spcPct val="120000"/>
              </a:lnSpc>
              <a:spcBef>
                <a:spcPts val="0"/>
              </a:spcBef>
              <a:buClrTx/>
              <a:buFont typeface="Wingdings" panose="05000000000000000000" pitchFamily="2" charset="2"/>
              <a:buChar char="q"/>
            </a:pPr>
            <a:r>
              <a:rPr lang="en-US" sz="2500" dirty="0">
                <a:solidFill>
                  <a:schemeClr val="tx1"/>
                </a:solidFill>
              </a:rPr>
              <a:t>Use of broad spectrum antibiotic in cases of </a:t>
            </a:r>
            <a:r>
              <a:rPr lang="en-US" sz="2500" dirty="0" err="1">
                <a:solidFill>
                  <a:schemeClr val="tx1"/>
                </a:solidFill>
              </a:rPr>
              <a:t>localised</a:t>
            </a:r>
            <a:r>
              <a:rPr lang="en-US" sz="2500" dirty="0">
                <a:solidFill>
                  <a:schemeClr val="tx1"/>
                </a:solidFill>
              </a:rPr>
              <a:t> bacteria in the internal organs</a:t>
            </a:r>
          </a:p>
          <a:p>
            <a:pPr algn="just">
              <a:lnSpc>
                <a:spcPct val="120000"/>
              </a:lnSpc>
              <a:spcBef>
                <a:spcPts val="0"/>
              </a:spcBef>
              <a:buClrTx/>
              <a:buFont typeface="Wingdings" panose="05000000000000000000" pitchFamily="2" charset="2"/>
              <a:buChar char="q"/>
            </a:pPr>
            <a:r>
              <a:rPr lang="en-US" sz="2500" dirty="0">
                <a:solidFill>
                  <a:schemeClr val="tx1"/>
                </a:solidFill>
              </a:rPr>
              <a:t>Such as erythromycin, tetracycline 500mg and chloramphenicol </a:t>
            </a:r>
          </a:p>
          <a:p>
            <a:pPr algn="just">
              <a:lnSpc>
                <a:spcPct val="120000"/>
              </a:lnSpc>
              <a:spcBef>
                <a:spcPts val="0"/>
              </a:spcBef>
              <a:buClrTx/>
              <a:buFont typeface="Wingdings" panose="05000000000000000000" pitchFamily="2" charset="2"/>
              <a:buChar char="q"/>
            </a:pPr>
            <a:r>
              <a:rPr lang="en-US" sz="2500" dirty="0">
                <a:solidFill>
                  <a:schemeClr val="tx1"/>
                </a:solidFill>
              </a:rPr>
              <a:t>In a newborn with </a:t>
            </a:r>
            <a:r>
              <a:rPr lang="en-US" sz="2500" dirty="0" err="1">
                <a:solidFill>
                  <a:schemeClr val="tx1"/>
                </a:solidFill>
              </a:rPr>
              <a:t>generalised</a:t>
            </a:r>
            <a:r>
              <a:rPr lang="en-US" sz="2500" dirty="0">
                <a:solidFill>
                  <a:schemeClr val="tx1"/>
                </a:solidFill>
              </a:rPr>
              <a:t> skin infection, systemic </a:t>
            </a:r>
            <a:r>
              <a:rPr lang="en-US" sz="2500" dirty="0" err="1">
                <a:solidFill>
                  <a:schemeClr val="tx1"/>
                </a:solidFill>
              </a:rPr>
              <a:t>cloxaccillin</a:t>
            </a:r>
            <a:r>
              <a:rPr lang="en-US" sz="2500" dirty="0">
                <a:solidFill>
                  <a:schemeClr val="tx1"/>
                </a:solidFill>
              </a:rPr>
              <a:t> or </a:t>
            </a:r>
            <a:r>
              <a:rPr lang="en-US" sz="2500" dirty="0" err="1">
                <a:solidFill>
                  <a:schemeClr val="tx1"/>
                </a:solidFill>
              </a:rPr>
              <a:t>ampiclox</a:t>
            </a:r>
            <a:r>
              <a:rPr lang="en-US" sz="2500" dirty="0">
                <a:solidFill>
                  <a:schemeClr val="tx1"/>
                </a:solidFill>
              </a:rPr>
              <a:t> treatment is indicated</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Known patients with purulent lesions must be isolated</a:t>
            </a:r>
          </a:p>
          <a:p>
            <a:pPr algn="just">
              <a:lnSpc>
                <a:spcPct val="120000"/>
              </a:lnSpc>
              <a:spcBef>
                <a:spcPts val="0"/>
              </a:spcBef>
              <a:buClrTx/>
              <a:buFont typeface="Wingdings" panose="05000000000000000000" pitchFamily="2" charset="2"/>
              <a:buChar char="q"/>
            </a:pPr>
            <a:r>
              <a:rPr lang="en-US" sz="2500" dirty="0">
                <a:solidFill>
                  <a:schemeClr val="tx1"/>
                </a:solidFill>
              </a:rPr>
              <a:t>Dressings from purulent wounds must be handled with care</a:t>
            </a:r>
          </a:p>
          <a:p>
            <a:pPr algn="just">
              <a:lnSpc>
                <a:spcPct val="120000"/>
              </a:lnSpc>
              <a:spcBef>
                <a:spcPts val="0"/>
              </a:spcBef>
              <a:buClrTx/>
              <a:buFont typeface="Wingdings" panose="05000000000000000000" pitchFamily="2" charset="2"/>
              <a:buChar char="q"/>
            </a:pPr>
            <a:r>
              <a:rPr lang="en-US" sz="2500" dirty="0">
                <a:solidFill>
                  <a:schemeClr val="tx1"/>
                </a:solidFill>
              </a:rPr>
              <a:t>Aseptic techniques should be taught to and  </a:t>
            </a:r>
            <a:r>
              <a:rPr lang="en-US" sz="2500" dirty="0" err="1">
                <a:solidFill>
                  <a:schemeClr val="tx1"/>
                </a:solidFill>
              </a:rPr>
              <a:t>practised</a:t>
            </a:r>
            <a:r>
              <a:rPr lang="en-US" sz="2500" dirty="0">
                <a:solidFill>
                  <a:schemeClr val="tx1"/>
                </a:solidFill>
              </a:rPr>
              <a:t> by all nursing staff.</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733332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NON COMMUNICABLE DISEASES</a:t>
            </a:r>
            <a:r>
              <a:rPr lang="en-GB" sz="4400" dirty="0">
                <a:solidFill>
                  <a:schemeClr val="tx1"/>
                </a:solidFill>
              </a:rPr>
              <a:t> </a:t>
            </a:r>
            <a:endParaRPr lang="en-US" sz="44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975624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2600" dirty="0">
                <a:latin typeface="Bookman Old Style" panose="02050604050505020204" pitchFamily="18" charset="0"/>
              </a:rPr>
              <a:t>Introduction</a:t>
            </a:r>
            <a:r>
              <a:rPr lang="en-US" sz="3600" dirty="0">
                <a:latin typeface="Bookman Old Style" panose="02050604050505020204" pitchFamily="18" charset="0"/>
              </a:rPr>
              <a:t>:</a:t>
            </a:r>
          </a:p>
          <a:p>
            <a:pPr marL="0" marR="0" algn="just">
              <a:lnSpc>
                <a:spcPct val="115000"/>
              </a:lnSpc>
              <a:spcBef>
                <a:spcPts val="0"/>
              </a:spcBef>
              <a:spcAft>
                <a:spcPts val="0"/>
              </a:spcAft>
            </a:pPr>
            <a:r>
              <a:rPr lang="en-US" sz="2400" dirty="0">
                <a:latin typeface="Bookman Old Style" panose="02050604050505020204" pitchFamily="18" charset="0"/>
              </a:rPr>
              <a:t>Non-communicable Diseases (</a:t>
            </a:r>
            <a:r>
              <a:rPr lang="en-US" sz="2400" dirty="0" err="1">
                <a:latin typeface="Bookman Old Style" panose="02050604050505020204" pitchFamily="18" charset="0"/>
              </a:rPr>
              <a:t>NCD</a:t>
            </a:r>
            <a:r>
              <a:rPr lang="en-US" sz="2400" dirty="0">
                <a:latin typeface="Bookman Old Style" panose="02050604050505020204" pitchFamily="18" charset="0"/>
              </a:rPr>
              <a:t>):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 non-communicable disease (</a:t>
            </a:r>
            <a:r>
              <a:rPr lang="en-GB" sz="2400" b="0" dirty="0" err="1">
                <a:latin typeface="Bookman Old Style" panose="02050604050505020204" pitchFamily="18" charset="0"/>
              </a:rPr>
              <a:t>NCD</a:t>
            </a:r>
            <a:r>
              <a:rPr lang="en-GB" sz="2400" b="0" dirty="0">
                <a:latin typeface="Bookman Old Style" panose="02050604050505020204" pitchFamily="18" charset="0"/>
              </a:rPr>
              <a:t>) is a medical condition or disease that is not caused by infectious agents (non-infectious or non-transmissible). </a:t>
            </a:r>
          </a:p>
          <a:p>
            <a:pPr marL="685800" lvl="4" indent="-512064" algn="just">
              <a:lnSpc>
                <a:spcPct val="115000"/>
              </a:lnSpc>
              <a:spcBef>
                <a:spcPts val="0"/>
              </a:spcBef>
              <a:buClrTx/>
              <a:buFont typeface="Wingdings" panose="05000000000000000000" pitchFamily="2" charset="2"/>
              <a:buChar char="q"/>
            </a:pPr>
            <a:r>
              <a:rPr lang="en-GB" sz="2400" b="0" dirty="0" err="1">
                <a:latin typeface="Bookman Old Style" panose="02050604050505020204" pitchFamily="18" charset="0"/>
              </a:rPr>
              <a:t>NCDs</a:t>
            </a:r>
            <a:r>
              <a:rPr lang="en-GB" sz="2400" b="0" dirty="0">
                <a:latin typeface="Bookman Old Style" panose="02050604050505020204" pitchFamily="18" charset="0"/>
              </a:rPr>
              <a:t> </a:t>
            </a:r>
            <a:r>
              <a:rPr lang="en-GB" sz="2400" dirty="0">
                <a:latin typeface="Bookman Old Style" panose="02050604050505020204" pitchFamily="18" charset="0"/>
              </a:rPr>
              <a:t>also known as </a:t>
            </a:r>
            <a:r>
              <a:rPr lang="en-GB" sz="2400" b="0" dirty="0">
                <a:latin typeface="Bookman Old Style" panose="02050604050505020204" pitchFamily="18" charset="0"/>
              </a:rPr>
              <a:t>chronic diseases last for long periods of time and progress slowly. </a:t>
            </a:r>
            <a:r>
              <a:rPr lang="en-GB" sz="2400" b="0" dirty="0" err="1">
                <a:latin typeface="Bookman Old Style" panose="02050604050505020204" pitchFamily="18" charset="0"/>
              </a:rPr>
              <a:t>NCDs</a:t>
            </a:r>
            <a:r>
              <a:rPr lang="en-GB" sz="2400" b="0" dirty="0">
                <a:latin typeface="Bookman Old Style" panose="02050604050505020204" pitchFamily="18" charset="0"/>
              </a:rPr>
              <a:t> are the leading cause of death globally.</a:t>
            </a:r>
          </a:p>
          <a:p>
            <a:pPr marL="685800" lvl="4" indent="-512064" algn="just">
              <a:lnSpc>
                <a:spcPct val="115000"/>
              </a:lnSpc>
              <a:spcBef>
                <a:spcPts val="0"/>
              </a:spcBef>
              <a:buClrTx/>
              <a:buFont typeface="Wingdings" panose="05000000000000000000" pitchFamily="2" charset="2"/>
              <a:buChar char="q"/>
            </a:pPr>
            <a:r>
              <a:rPr lang="en-GB" sz="2400" dirty="0" err="1">
                <a:latin typeface="Bookman Old Style" panose="02050604050505020204" pitchFamily="18" charset="0"/>
              </a:rPr>
              <a:t>NCDs</a:t>
            </a:r>
            <a:r>
              <a:rPr lang="en-GB" sz="2400" dirty="0">
                <a:latin typeface="Bookman Old Style" panose="02050604050505020204" pitchFamily="18" charset="0"/>
              </a:rPr>
              <a:t> are distinguished only by their non-infectious cause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These diseases are not passed from person to person.</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Are usually caused by more than one ‘agent’. (risk factors)</a:t>
            </a:r>
          </a:p>
          <a:p>
            <a:pPr marL="0" marR="0" indent="0" algn="just">
              <a:lnSpc>
                <a:spcPct val="115000"/>
              </a:lnSpc>
              <a:spcBef>
                <a:spcPts val="0"/>
              </a:spcBef>
              <a:spcAft>
                <a:spcPts val="0"/>
              </a:spcAft>
            </a:pPr>
            <a:r>
              <a:rPr lang="en-GB" sz="2600" dirty="0">
                <a:latin typeface="Bookman Old Style" panose="02050604050505020204" pitchFamily="18" charset="0"/>
              </a:rPr>
              <a:t>In some definitions, </a:t>
            </a:r>
            <a:r>
              <a:rPr lang="en-GB" sz="2600" dirty="0" err="1">
                <a:latin typeface="Bookman Old Style" panose="02050604050505020204" pitchFamily="18" charset="0"/>
              </a:rPr>
              <a:t>NCDs</a:t>
            </a:r>
            <a:r>
              <a:rPr lang="en-GB" sz="2600" dirty="0">
                <a:latin typeface="Bookman Old Style" panose="02050604050505020204" pitchFamily="18" charset="0"/>
              </a:rPr>
              <a:t> also include:</a:t>
            </a:r>
          </a:p>
          <a:p>
            <a:pPr marR="0" algn="just">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Chronic mental illness</a:t>
            </a:r>
          </a:p>
          <a:p>
            <a:pPr marR="0" algn="just">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Injuries, which have an acute onset, but may be followed by prolonged convalescence and impaired function</a:t>
            </a:r>
            <a:endParaRPr lang="en-US" sz="26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4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285</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120216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Non-communicable diseases are a diverse group of chronic diseases that are not communicable, meaning you can't catch them from another person. </a:t>
            </a:r>
          </a:p>
          <a:p>
            <a:pPr algn="just">
              <a:lnSpc>
                <a:spcPct val="120000"/>
              </a:lnSpc>
              <a:spcBef>
                <a:spcPts val="0"/>
              </a:spcBef>
              <a:buClrTx/>
              <a:buFont typeface="Wingdings" panose="05000000000000000000" pitchFamily="2" charset="2"/>
              <a:buChar char="q"/>
            </a:pPr>
            <a:r>
              <a:rPr lang="en-US" sz="2500" dirty="0">
                <a:solidFill>
                  <a:schemeClr val="tx1"/>
                </a:solidFill>
              </a:rPr>
              <a:t>They are defined as diseases of long duration, generally slow progression and they are the major cause of adult mortality and morbidity worldwide.   </a:t>
            </a:r>
          </a:p>
          <a:p>
            <a:pPr algn="just">
              <a:lnSpc>
                <a:spcPct val="120000"/>
              </a:lnSpc>
              <a:spcBef>
                <a:spcPts val="0"/>
              </a:spcBef>
              <a:buClrTx/>
              <a:buFont typeface="Wingdings" panose="05000000000000000000" pitchFamily="2" charset="2"/>
              <a:buChar char="q"/>
            </a:pPr>
            <a:r>
              <a:rPr lang="en-US" sz="2500" dirty="0">
                <a:solidFill>
                  <a:schemeClr val="tx1"/>
                </a:solidFill>
              </a:rPr>
              <a:t>Non-communicable diseases are identified by WHO as Group II Diseases, a category that aggregates the following conditions/causes of death: </a:t>
            </a:r>
          </a:p>
          <a:p>
            <a:pPr algn="just">
              <a:lnSpc>
                <a:spcPct val="120000"/>
              </a:lnSpc>
              <a:spcBef>
                <a:spcPts val="0"/>
              </a:spcBef>
              <a:buClrTx/>
              <a:buFont typeface="Wingdings" panose="05000000000000000000" pitchFamily="2" charset="2"/>
              <a:buChar char="q"/>
            </a:pPr>
            <a:r>
              <a:rPr lang="en-GB" sz="2500" dirty="0">
                <a:solidFill>
                  <a:schemeClr val="tx1"/>
                </a:solidFill>
              </a:rPr>
              <a:t>Diabetes mellitus, endocrine disorders, neuropsychiatric conditions, sense organ diseases, cardiovascular diseases, respiratory diseases (e.g. COPD, asthma, other), digestive diseases, genitourinary diseases, skin diseases, musculoskeletal diseases (e.g. Rheumatoid arthritis), congenital anomalies (e.g. Cleft palate, down syndrome), and oral conditions (e.g. Dental caries).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9247514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Four main diseases are generally considered to be dominant in </a:t>
            </a:r>
            <a:r>
              <a:rPr lang="en-US" sz="2500" dirty="0" err="1">
                <a:solidFill>
                  <a:schemeClr val="tx1"/>
                </a:solidFill>
              </a:rPr>
              <a:t>NCD</a:t>
            </a:r>
            <a:r>
              <a:rPr lang="en-US" sz="2500" dirty="0">
                <a:solidFill>
                  <a:schemeClr val="tx1"/>
                </a:solidFill>
              </a:rPr>
              <a:t> mortality and morbidity: </a:t>
            </a:r>
          </a:p>
          <a:p>
            <a:pPr algn="just">
              <a:lnSpc>
                <a:spcPct val="120000"/>
              </a:lnSpc>
              <a:spcBef>
                <a:spcPts val="0"/>
              </a:spcBef>
              <a:buClrTx/>
              <a:buFont typeface="Wingdings" panose="05000000000000000000" pitchFamily="2" charset="2"/>
              <a:buChar char="q"/>
            </a:pPr>
            <a:r>
              <a:rPr lang="en-US" sz="2500" dirty="0">
                <a:solidFill>
                  <a:schemeClr val="tx1"/>
                </a:solidFill>
              </a:rPr>
              <a:t>Cardiovascular diseases (including heart disease and stroke), diabetes, cancer and chronic respiratory diseases (including chronic obstructive pulmonary disease and asthma).</a:t>
            </a:r>
          </a:p>
          <a:p>
            <a:pPr algn="just">
              <a:lnSpc>
                <a:spcPct val="120000"/>
              </a:lnSpc>
              <a:spcBef>
                <a:spcPts val="0"/>
              </a:spcBef>
              <a:buClrTx/>
              <a:buFont typeface="Wingdings" panose="05000000000000000000" pitchFamily="2" charset="2"/>
              <a:buChar char="q"/>
            </a:pPr>
            <a:r>
              <a:rPr lang="en-US" sz="2500" dirty="0">
                <a:solidFill>
                  <a:schemeClr val="tx1"/>
                </a:solidFill>
              </a:rPr>
              <a:t>In addition to these 4 main diseases, mental disorders are considered to be major contributors to the economic losses stemming from </a:t>
            </a:r>
            <a:r>
              <a:rPr lang="en-US" sz="2500" dirty="0" err="1">
                <a:solidFill>
                  <a:schemeClr val="tx1"/>
                </a:solidFill>
              </a:rPr>
              <a:t>NCDs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Five types of mental illness (major depressive disorder, anxiety disorders, schizophrenia, dysthymia, bipolar disorder) that appeared in the top 20 causes of global burden of disease</a:t>
            </a:r>
          </a:p>
          <a:p>
            <a:pPr algn="just">
              <a:lnSpc>
                <a:spcPct val="120000"/>
              </a:lnSpc>
              <a:spcBef>
                <a:spcPts val="0"/>
              </a:spcBef>
              <a:buClrTx/>
              <a:buFont typeface="Wingdings" panose="05000000000000000000" pitchFamily="2" charset="2"/>
              <a:buChar char="q"/>
            </a:pPr>
            <a:r>
              <a:rPr lang="en-US" sz="2600" b="1" dirty="0">
                <a:solidFill>
                  <a:schemeClr val="tx1"/>
                </a:solidFill>
              </a:rPr>
              <a:t> NON- COMMUNICABLE DISEASE (</a:t>
            </a:r>
            <a:r>
              <a:rPr lang="en-US" sz="2600" b="1" dirty="0" err="1">
                <a:solidFill>
                  <a:schemeClr val="tx1"/>
                </a:solidFill>
              </a:rPr>
              <a:t>NCDs</a:t>
            </a:r>
            <a:r>
              <a:rPr lang="en-US" sz="2600" b="1" dirty="0">
                <a:solidFill>
                  <a:schemeClr val="tx1"/>
                </a:solidFill>
              </a:rPr>
              <a:t>): </a:t>
            </a:r>
            <a:r>
              <a:rPr lang="en-US" sz="2600" dirty="0">
                <a:solidFill>
                  <a:schemeClr val="tx1"/>
                </a:solidFill>
              </a:rPr>
              <a:t>Chronic conditions that do not result from an acute infectious process and hence are not communicable</a:t>
            </a:r>
          </a:p>
          <a:p>
            <a:pPr algn="just">
              <a:lnSpc>
                <a:spcPct val="120000"/>
              </a:lnSpc>
              <a:spcBef>
                <a:spcPts val="0"/>
              </a:spcBef>
              <a:buClrTx/>
              <a:buFont typeface="Wingdings" panose="05000000000000000000" pitchFamily="2" charset="2"/>
              <a:buChar char="q"/>
            </a:pPr>
            <a:r>
              <a:rPr lang="en-US" sz="2600" dirty="0">
                <a:solidFill>
                  <a:schemeClr val="tx1"/>
                </a:solidFill>
              </a:rPr>
              <a:t>Diseases that have a prolonged course, that do not resolve spontaneously, and for which a complete cure is rarely achieved</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4999458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GB" sz="2400" dirty="0">
                <a:latin typeface="Bookman Old Style" panose="02050604050505020204" pitchFamily="18" charset="0"/>
              </a:rPr>
              <a:t>CLASSIFYING DEATHS AND DISEASES</a:t>
            </a:r>
            <a:br>
              <a:rPr lang="en-GB" sz="2400" dirty="0">
                <a:latin typeface="Bookman Old Style" panose="02050604050505020204" pitchFamily="18" charset="0"/>
              </a:rPr>
            </a:br>
            <a:r>
              <a:rPr lang="en-GB" sz="2400" dirty="0">
                <a:latin typeface="Bookman Old Style" panose="02050604050505020204" pitchFamily="18" charset="0"/>
              </a:rPr>
              <a:t>(WHO)</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Communicable diseases [Group I]</a:t>
            </a:r>
          </a:p>
          <a:p>
            <a:pPr marL="0" marR="0" algn="just">
              <a:lnSpc>
                <a:spcPct val="115000"/>
              </a:lnSpc>
              <a:spcBef>
                <a:spcPts val="0"/>
              </a:spcBef>
              <a:spcAft>
                <a:spcPts val="0"/>
              </a:spcAft>
            </a:pPr>
            <a:r>
              <a:rPr lang="en-GB" sz="2200" b="0" dirty="0">
                <a:latin typeface="Bookman Old Style" panose="02050604050505020204" pitchFamily="18" charset="0"/>
              </a:rPr>
              <a:t>Those where death is directly due to the action of a communicable agent</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Non-communicable diseases </a:t>
            </a:r>
          </a:p>
          <a:p>
            <a:pPr marL="0" marR="0" algn="just">
              <a:lnSpc>
                <a:spcPct val="115000"/>
              </a:lnSpc>
              <a:spcBef>
                <a:spcPts val="0"/>
              </a:spcBef>
              <a:spcAft>
                <a:spcPts val="0"/>
              </a:spcAft>
              <a:buFont typeface="Bookman Old Style" panose="02050604050505020204" pitchFamily="18" charset="0"/>
              <a:buChar char="−"/>
            </a:pPr>
            <a:r>
              <a:rPr lang="en-GB" sz="2200" b="0" u="sng" dirty="0">
                <a:latin typeface="Bookman Old Style" panose="02050604050505020204" pitchFamily="18" charset="0"/>
              </a:rPr>
              <a:t>Diseases</a:t>
            </a:r>
            <a:r>
              <a:rPr lang="en-GB" sz="2200" b="0" dirty="0">
                <a:latin typeface="Bookman Old Style" panose="02050604050505020204" pitchFamily="18" charset="0"/>
              </a:rPr>
              <a:t> </a:t>
            </a:r>
            <a:r>
              <a:rPr lang="en-GB" sz="2200" dirty="0">
                <a:latin typeface="Bookman Old Style" panose="02050604050505020204" pitchFamily="18" charset="0"/>
              </a:rPr>
              <a:t>[Group II]</a:t>
            </a:r>
          </a:p>
          <a:p>
            <a:pPr marL="0" marR="0" algn="just">
              <a:lnSpc>
                <a:spcPct val="115000"/>
              </a:lnSpc>
              <a:spcBef>
                <a:spcPts val="0"/>
              </a:spcBef>
              <a:spcAft>
                <a:spcPts val="0"/>
              </a:spcAft>
            </a:pPr>
            <a:r>
              <a:rPr lang="en-GB" sz="2200" b="0" dirty="0">
                <a:latin typeface="Bookman Old Style" panose="02050604050505020204" pitchFamily="18" charset="0"/>
              </a:rPr>
              <a:t>Cancer, diseases of various organ systems (e.g. respiratory, cardiovascular etc.), diabetes, mental health, Heart Attacks, High Blood Pressure, Stroke, Arthritis, etc. </a:t>
            </a:r>
          </a:p>
          <a:p>
            <a:pPr marL="0" marR="0" algn="just">
              <a:lnSpc>
                <a:spcPct val="115000"/>
              </a:lnSpc>
              <a:spcBef>
                <a:spcPts val="0"/>
              </a:spcBef>
              <a:spcAft>
                <a:spcPts val="0"/>
              </a:spcAft>
              <a:buFont typeface="Bookman Old Style" panose="02050604050505020204" pitchFamily="18" charset="0"/>
              <a:buChar char="−"/>
            </a:pPr>
            <a:r>
              <a:rPr lang="en-GB" sz="2200" b="0" u="sng" dirty="0">
                <a:latin typeface="Bookman Old Style" panose="02050604050505020204" pitchFamily="18" charset="0"/>
              </a:rPr>
              <a:t>External causes </a:t>
            </a:r>
            <a:r>
              <a:rPr lang="en-GB" sz="2200" b="0" dirty="0">
                <a:latin typeface="Bookman Old Style" panose="02050604050505020204" pitchFamily="18" charset="0"/>
              </a:rPr>
              <a:t>(injuries, poisonings and violence) </a:t>
            </a:r>
            <a:r>
              <a:rPr lang="en-GB" sz="2200" dirty="0">
                <a:latin typeface="Bookman Old Style" panose="02050604050505020204" pitchFamily="18" charset="0"/>
              </a:rPr>
              <a:t>[Group III]</a:t>
            </a:r>
          </a:p>
          <a:p>
            <a:pPr marL="0" marR="0" algn="just">
              <a:lnSpc>
                <a:spcPct val="115000"/>
              </a:lnSpc>
              <a:spcBef>
                <a:spcPts val="0"/>
              </a:spcBef>
              <a:spcAft>
                <a:spcPts val="0"/>
              </a:spcAft>
            </a:pPr>
            <a:r>
              <a:rPr lang="en-GB" sz="2200" dirty="0">
                <a:latin typeface="Bookman Old Style" panose="02050604050505020204" pitchFamily="18" charset="0"/>
              </a:rPr>
              <a:t>How people get Non-Communicable Diseases: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Genetics or Heredity - Passed down through family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Environment - Where you live and work</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Lifestyle - Decisions that you make regarding your health</a:t>
            </a:r>
          </a:p>
          <a:p>
            <a:pPr marL="0" marR="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288</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41394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Who is at risk of such diseases</a:t>
            </a:r>
          </a:p>
          <a:p>
            <a:pPr algn="just">
              <a:lnSpc>
                <a:spcPct val="120000"/>
              </a:lnSpc>
              <a:spcBef>
                <a:spcPts val="0"/>
              </a:spcBef>
              <a:buClrTx/>
              <a:buFont typeface="Wingdings" panose="05000000000000000000" pitchFamily="2" charset="2"/>
              <a:buChar char="q"/>
            </a:pPr>
            <a:r>
              <a:rPr lang="en-US" sz="2500" dirty="0">
                <a:solidFill>
                  <a:schemeClr val="tx1"/>
                </a:solidFill>
              </a:rPr>
              <a:t>People of all age groups, regions and countries are affected by </a:t>
            </a:r>
            <a:r>
              <a:rPr lang="en-US" sz="2500" dirty="0" err="1">
                <a:solidFill>
                  <a:schemeClr val="tx1"/>
                </a:solidFill>
              </a:rPr>
              <a:t>NCDs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These conditions are often associated with older age groups, but evidence shows that 15 million of all deaths attributed to </a:t>
            </a:r>
            <a:r>
              <a:rPr lang="en-US" sz="2500" dirty="0" err="1">
                <a:solidFill>
                  <a:schemeClr val="tx1"/>
                </a:solidFill>
              </a:rPr>
              <a:t>NCDs</a:t>
            </a:r>
            <a:r>
              <a:rPr lang="en-US" sz="2500" dirty="0">
                <a:solidFill>
                  <a:schemeClr val="tx1"/>
                </a:solidFill>
              </a:rPr>
              <a:t> occur between the ages of 30 and 69 years. </a:t>
            </a:r>
          </a:p>
          <a:p>
            <a:pPr algn="just">
              <a:lnSpc>
                <a:spcPct val="120000"/>
              </a:lnSpc>
              <a:spcBef>
                <a:spcPts val="0"/>
              </a:spcBef>
              <a:buClrTx/>
              <a:buFont typeface="Wingdings" panose="05000000000000000000" pitchFamily="2" charset="2"/>
              <a:buChar char="q"/>
            </a:pPr>
            <a:r>
              <a:rPr lang="en-US" sz="2500" dirty="0">
                <a:solidFill>
                  <a:schemeClr val="tx1"/>
                </a:solidFill>
              </a:rPr>
              <a:t>Of these premature deaths, over 80% are estimated to occur in low- and middle-income countries. </a:t>
            </a:r>
          </a:p>
          <a:p>
            <a:pPr algn="just">
              <a:lnSpc>
                <a:spcPct val="120000"/>
              </a:lnSpc>
              <a:spcBef>
                <a:spcPts val="0"/>
              </a:spcBef>
              <a:buClrTx/>
              <a:buFont typeface="Wingdings" panose="05000000000000000000" pitchFamily="2" charset="2"/>
              <a:buChar char="q"/>
            </a:pPr>
            <a:r>
              <a:rPr lang="en-US" sz="2500" dirty="0">
                <a:solidFill>
                  <a:schemeClr val="tx1"/>
                </a:solidFill>
              </a:rPr>
              <a:t>Children, adults and the elderly are all vulnerable to the risk factors contributing to </a:t>
            </a:r>
            <a:r>
              <a:rPr lang="en-US" sz="2500" dirty="0" err="1">
                <a:solidFill>
                  <a:schemeClr val="tx1"/>
                </a:solidFill>
              </a:rPr>
              <a:t>NCDs</a:t>
            </a:r>
            <a:r>
              <a:rPr lang="en-US" sz="2500" dirty="0">
                <a:solidFill>
                  <a:schemeClr val="tx1"/>
                </a:solidFill>
              </a:rPr>
              <a:t>, whether from unhealthy diets, physical inactivity, exposure to tobacco smoke or the harmful use of alcohol.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6366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1. Census</a:t>
            </a:r>
          </a:p>
          <a:p>
            <a:pPr algn="just">
              <a:lnSpc>
                <a:spcPct val="120000"/>
              </a:lnSpc>
              <a:spcBef>
                <a:spcPts val="0"/>
              </a:spcBef>
              <a:buClrTx/>
              <a:buFont typeface="Wingdings" panose="05000000000000000000" pitchFamily="2" charset="2"/>
              <a:buChar char="q"/>
            </a:pPr>
            <a:r>
              <a:rPr lang="en-US" sz="2500" dirty="0">
                <a:solidFill>
                  <a:schemeClr val="tx1"/>
                </a:solidFill>
              </a:rPr>
              <a:t>Census is defined as a periodic count or enumeration of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It is a process of collecting, compiling and publishing demographic, economic and social data pertaining at a specified time to all persons in a country. </a:t>
            </a:r>
          </a:p>
          <a:p>
            <a:pPr algn="just">
              <a:lnSpc>
                <a:spcPct val="120000"/>
              </a:lnSpc>
              <a:spcBef>
                <a:spcPts val="0"/>
              </a:spcBef>
              <a:buClrTx/>
              <a:buFont typeface="Wingdings" panose="05000000000000000000" pitchFamily="2" charset="2"/>
              <a:buChar char="q"/>
            </a:pPr>
            <a:r>
              <a:rPr lang="en-US" sz="2500" dirty="0">
                <a:solidFill>
                  <a:schemeClr val="tx1"/>
                </a:solidFill>
              </a:rPr>
              <a:t>Census data are necessary for accurate description of population’s health status and are principal source of denominator for rates of disease &amp; death. </a:t>
            </a:r>
          </a:p>
          <a:p>
            <a:pPr algn="just">
              <a:lnSpc>
                <a:spcPct val="120000"/>
              </a:lnSpc>
              <a:spcBef>
                <a:spcPts val="0"/>
              </a:spcBef>
              <a:buClrTx/>
              <a:buFont typeface="Wingdings" panose="05000000000000000000" pitchFamily="2" charset="2"/>
              <a:buChar char="q"/>
            </a:pPr>
            <a:r>
              <a:rPr lang="en-US" sz="2600" dirty="0">
                <a:solidFill>
                  <a:schemeClr val="tx1"/>
                </a:solidFill>
              </a:rPr>
              <a:t>It provides information on: (1) Size and composition of a population (2) The trends anticipated in the future.</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data found in census: Age, sex and size of the population; Mortality, fertility; Language, ethnicity; Housing.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026865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These diseases are driven by forces that include rapid unplanned urbanization, globalization of unhealthy lifestyles and population ageing. </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Unhealthy diets and a lack of physical activity may show up in people as raised blood pressure, increased blood glucose, elevated blood lipids and obesity. </a:t>
            </a:r>
          </a:p>
          <a:p>
            <a:pPr algn="just">
              <a:lnSpc>
                <a:spcPct val="120000"/>
              </a:lnSpc>
              <a:spcBef>
                <a:spcPts val="0"/>
              </a:spcBef>
              <a:buClrTx/>
              <a:buFont typeface="Wingdings" panose="05000000000000000000" pitchFamily="2" charset="2"/>
              <a:buChar char="q"/>
            </a:pPr>
            <a:r>
              <a:rPr lang="en-US" sz="2500" dirty="0">
                <a:solidFill>
                  <a:schemeClr val="tx1"/>
                </a:solidFill>
              </a:rPr>
              <a:t>These are called </a:t>
            </a:r>
            <a:r>
              <a:rPr lang="en-US" sz="2500" b="1" dirty="0">
                <a:solidFill>
                  <a:schemeClr val="tx1"/>
                </a:solidFill>
              </a:rPr>
              <a:t>metabolic risk factors </a:t>
            </a:r>
            <a:r>
              <a:rPr lang="en-US" sz="2500" dirty="0">
                <a:solidFill>
                  <a:schemeClr val="tx1"/>
                </a:solidFill>
              </a:rPr>
              <a:t>that can lead to cardiovascular disease, the leading </a:t>
            </a:r>
            <a:r>
              <a:rPr lang="en-US" sz="2500" dirty="0" err="1">
                <a:solidFill>
                  <a:schemeClr val="tx1"/>
                </a:solidFill>
              </a:rPr>
              <a:t>NCD</a:t>
            </a:r>
            <a:r>
              <a:rPr lang="en-US" sz="2500" dirty="0">
                <a:solidFill>
                  <a:schemeClr val="tx1"/>
                </a:solidFill>
              </a:rPr>
              <a:t> in terms of premature deaths.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2323057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err="1">
                <a:solidFill>
                  <a:srgbClr val="0070C0"/>
                </a:solidFill>
              </a:rPr>
              <a:t>NCD</a:t>
            </a:r>
            <a:r>
              <a:rPr lang="en-US" sz="2500" b="1" dirty="0">
                <a:solidFill>
                  <a:srgbClr val="0070C0"/>
                </a:solidFill>
              </a:rPr>
              <a:t> Risk Factors</a:t>
            </a:r>
          </a:p>
          <a:p>
            <a:pPr marL="0" indent="0" algn="just">
              <a:lnSpc>
                <a:spcPct val="120000"/>
              </a:lnSpc>
              <a:spcBef>
                <a:spcPts val="0"/>
              </a:spcBef>
              <a:buClrTx/>
              <a:buNone/>
            </a:pPr>
            <a:r>
              <a:rPr lang="en-US" sz="2500" dirty="0">
                <a:solidFill>
                  <a:schemeClr val="tx1"/>
                </a:solidFill>
              </a:rPr>
              <a:t>These disease groups are linked by common risk factors: </a:t>
            </a:r>
          </a:p>
          <a:p>
            <a:pPr algn="just">
              <a:lnSpc>
                <a:spcPct val="120000"/>
              </a:lnSpc>
              <a:spcBef>
                <a:spcPts val="0"/>
              </a:spcBef>
              <a:buClrTx/>
              <a:buFont typeface="Wingdings" panose="05000000000000000000" pitchFamily="2" charset="2"/>
              <a:buChar char="q"/>
            </a:pPr>
            <a:r>
              <a:rPr lang="en-US" sz="2500" dirty="0">
                <a:solidFill>
                  <a:schemeClr val="tx1"/>
                </a:solidFill>
              </a:rPr>
              <a:t>Social Determinants of Health (this is the environment in which we are born, live and grow and the opportunities we are given in those environments) </a:t>
            </a:r>
          </a:p>
          <a:p>
            <a:pPr algn="just">
              <a:lnSpc>
                <a:spcPct val="120000"/>
              </a:lnSpc>
              <a:spcBef>
                <a:spcPts val="0"/>
              </a:spcBef>
              <a:buClrTx/>
              <a:buFont typeface="Wingdings" panose="05000000000000000000" pitchFamily="2" charset="2"/>
              <a:buChar char="q"/>
            </a:pPr>
            <a:r>
              <a:rPr lang="en-US" sz="2500" dirty="0">
                <a:solidFill>
                  <a:schemeClr val="tx1"/>
                </a:solidFill>
              </a:rPr>
              <a:t>Tobacco use</a:t>
            </a:r>
          </a:p>
          <a:p>
            <a:pPr algn="just">
              <a:lnSpc>
                <a:spcPct val="120000"/>
              </a:lnSpc>
              <a:spcBef>
                <a:spcPts val="0"/>
              </a:spcBef>
              <a:buClrTx/>
              <a:buFont typeface="Wingdings" panose="05000000000000000000" pitchFamily="2" charset="2"/>
              <a:buChar char="q"/>
            </a:pPr>
            <a:r>
              <a:rPr lang="en-US" sz="2500" dirty="0">
                <a:solidFill>
                  <a:schemeClr val="tx1"/>
                </a:solidFill>
              </a:rPr>
              <a:t>Alcohol – the harmful use of alcohol </a:t>
            </a:r>
          </a:p>
          <a:p>
            <a:pPr algn="just">
              <a:lnSpc>
                <a:spcPct val="120000"/>
              </a:lnSpc>
              <a:spcBef>
                <a:spcPts val="0"/>
              </a:spcBef>
              <a:buClrTx/>
              <a:buFont typeface="Wingdings" panose="05000000000000000000" pitchFamily="2" charset="2"/>
              <a:buChar char="q"/>
            </a:pPr>
            <a:r>
              <a:rPr lang="en-US" sz="2500" dirty="0">
                <a:solidFill>
                  <a:schemeClr val="tx1"/>
                </a:solidFill>
              </a:rPr>
              <a:t>Poor Nutrition (unhealthy diets)</a:t>
            </a:r>
          </a:p>
          <a:p>
            <a:pPr algn="just">
              <a:lnSpc>
                <a:spcPct val="120000"/>
              </a:lnSpc>
              <a:spcBef>
                <a:spcPts val="0"/>
              </a:spcBef>
              <a:buClrTx/>
              <a:buFont typeface="Wingdings" panose="05000000000000000000" pitchFamily="2" charset="2"/>
              <a:buChar char="q"/>
            </a:pPr>
            <a:r>
              <a:rPr lang="en-US" sz="2500" dirty="0">
                <a:solidFill>
                  <a:schemeClr val="tx1"/>
                </a:solidFill>
              </a:rPr>
              <a:t>Physical Inactivity</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6983677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spcBef>
                <a:spcPts val="0"/>
              </a:spcBef>
              <a:spcAft>
                <a:spcPts val="0"/>
              </a:spcAft>
            </a:pPr>
            <a:r>
              <a:rPr lang="en-US" sz="2600" dirty="0">
                <a:solidFill>
                  <a:srgbClr val="0070C0"/>
                </a:solidFill>
                <a:latin typeface="Bookman Old Style" panose="02050604050505020204" pitchFamily="18" charset="0"/>
              </a:rPr>
              <a:t>KEY RISK FACTORS FOR </a:t>
            </a:r>
            <a:r>
              <a:rPr lang="en-US" sz="2600" dirty="0" err="1">
                <a:solidFill>
                  <a:srgbClr val="0070C0"/>
                </a:solidFill>
                <a:latin typeface="Bookman Old Style" panose="02050604050505020204" pitchFamily="18" charset="0"/>
              </a:rPr>
              <a:t>NCDs</a:t>
            </a:r>
            <a:endParaRPr lang="en-US" sz="2600" dirty="0">
              <a:solidFill>
                <a:srgbClr val="0070C0"/>
              </a:solidFill>
              <a:latin typeface="Bookman Old Style" panose="02050604050505020204" pitchFamily="18" charset="0"/>
            </a:endParaRPr>
          </a:p>
          <a:p>
            <a:pPr marL="0" marR="0" algn="just">
              <a:spcBef>
                <a:spcPts val="0"/>
              </a:spcBef>
              <a:spcAft>
                <a:spcPts val="0"/>
              </a:spcAft>
            </a:pPr>
            <a:r>
              <a:rPr lang="en-GB" sz="2600" dirty="0">
                <a:latin typeface="Bookman Old Style" panose="02050604050505020204" pitchFamily="18" charset="0"/>
              </a:rPr>
              <a:t>Risk Factor: </a:t>
            </a:r>
            <a:r>
              <a:rPr lang="en-GB" sz="2600" b="0" dirty="0">
                <a:latin typeface="Bookman Old Style" panose="02050604050505020204" pitchFamily="18" charset="0"/>
              </a:rPr>
              <a:t>The WHO defines a risk factor as “any attribute, characteristic or exposure of an individual that increases the likelihood of developing a disease or injury”.</a:t>
            </a:r>
          </a:p>
          <a:p>
            <a:pPr marL="685800" lvl="4" indent="-512064" algn="just">
              <a:spcBef>
                <a:spcPts val="0"/>
              </a:spcBef>
              <a:buClrTx/>
              <a:buFont typeface="Wingdings" panose="05000000000000000000" pitchFamily="2" charset="2"/>
              <a:buChar char="q"/>
            </a:pPr>
            <a:r>
              <a:rPr lang="en-GB" sz="2400" b="0" dirty="0">
                <a:latin typeface="Bookman Old Style" panose="02050604050505020204" pitchFamily="18" charset="0"/>
              </a:rPr>
              <a:t>“An aspect of personal behaviour or lifestyle, an environmental exposure, or a hereditary characteristic that is associated with an increase in the occurrence of a particular disease, injury, or other health condition.”</a:t>
            </a:r>
          </a:p>
          <a:p>
            <a:pPr marL="685800" lvl="4" indent="-512064" algn="just">
              <a:spcBef>
                <a:spcPts val="0"/>
              </a:spcBef>
              <a:buClrTx/>
              <a:buFont typeface="Wingdings" panose="05000000000000000000" pitchFamily="2" charset="2"/>
              <a:buChar char="q"/>
            </a:pPr>
            <a:r>
              <a:rPr lang="en-GB" sz="2400" b="1" dirty="0">
                <a:latin typeface="Bookman Old Style" panose="02050604050505020204" pitchFamily="18" charset="0"/>
              </a:rPr>
              <a:t>Major risk factors: </a:t>
            </a:r>
            <a:r>
              <a:rPr lang="en-GB" sz="2400" dirty="0">
                <a:latin typeface="Bookman Old Style" panose="02050604050505020204" pitchFamily="18" charset="0"/>
              </a:rPr>
              <a:t>Blood pressure, Cholesterol, Smoking</a:t>
            </a:r>
            <a:endParaRPr lang="en-GB" sz="2400" b="0" dirty="0">
              <a:latin typeface="Bookman Old Style" panose="02050604050505020204" pitchFamily="18" charset="0"/>
            </a:endParaRPr>
          </a:p>
          <a:p>
            <a:pPr marL="0" marR="0" algn="just">
              <a:spcBef>
                <a:spcPts val="0"/>
              </a:spcBef>
              <a:spcAft>
                <a:spcPts val="0"/>
              </a:spcAft>
            </a:pPr>
            <a:r>
              <a:rPr lang="en-GB" sz="2400" dirty="0">
                <a:latin typeface="Bookman Old Style" panose="02050604050505020204" pitchFamily="18" charset="0"/>
              </a:rPr>
              <a:t>Intervention: </a:t>
            </a:r>
            <a:r>
              <a:rPr lang="en-GB" sz="2400" b="0" dirty="0">
                <a:latin typeface="Bookman Old Style" panose="02050604050505020204" pitchFamily="18" charset="0"/>
              </a:rPr>
              <a:t>An act/ treatment/ drug, etc. that is deliberately introduced to change/ modify a situation/ condition.</a:t>
            </a:r>
          </a:p>
          <a:p>
            <a:pPr marL="0" marR="0" algn="just">
              <a:spcBef>
                <a:spcPts val="0"/>
              </a:spcBef>
              <a:spcAft>
                <a:spcPts val="0"/>
              </a:spcAft>
            </a:pPr>
            <a:r>
              <a:rPr lang="en-GB" sz="2400" b="0" dirty="0">
                <a:latin typeface="Bookman Old Style" panose="02050604050505020204" pitchFamily="18" charset="0"/>
              </a:rPr>
              <a:t>Examples: Health education, treatment with prescription </a:t>
            </a:r>
            <a:r>
              <a:rPr lang="en-GB" sz="2600" b="0" dirty="0">
                <a:latin typeface="Bookman Old Style" panose="02050604050505020204" pitchFamily="18" charset="0"/>
              </a:rPr>
              <a:t>drugs (medicines), vaccines, etc.</a:t>
            </a:r>
            <a:endParaRPr lang="en-US" sz="2600" b="0" dirty="0">
              <a:latin typeface="Bookman Old Style" panose="02050604050505020204" pitchFamily="18" charset="0"/>
            </a:endParaRPr>
          </a:p>
          <a:p>
            <a:pPr marL="0" marR="0" algn="just">
              <a:spcBef>
                <a:spcPts val="0"/>
              </a:spcBef>
              <a:spcAft>
                <a:spcPts val="0"/>
              </a:spcAft>
            </a:pPr>
            <a:endParaRPr lang="en-US" sz="18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18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1800" b="0" dirty="0">
              <a:latin typeface="Bookman Old Style" panose="02050604050505020204" pitchFamily="18" charset="0"/>
            </a:endParaRPr>
          </a:p>
          <a:p>
            <a:pPr marL="0" marR="0" algn="just">
              <a:spcBef>
                <a:spcPts val="0"/>
              </a:spcBef>
              <a:spcAft>
                <a:spcPts val="0"/>
              </a:spcAft>
            </a:pPr>
            <a:endParaRPr lang="en-US" sz="18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292</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17617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4258"/>
            <a:ext cx="8839200" cy="6673742"/>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Modifiable Risk Factor:</a:t>
            </a:r>
          </a:p>
          <a:p>
            <a:pPr marL="1143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 risk factor (behavioural) that can be reduced or controlled by intervention, thereby reducing the probability of disease.</a:t>
            </a:r>
          </a:p>
          <a:p>
            <a:pPr marL="114300" indent="-457200" algn="just">
              <a:lnSpc>
                <a:spcPct val="115000"/>
              </a:lnSpc>
              <a:spcBef>
                <a:spcPts val="0"/>
              </a:spcBef>
              <a:buFont typeface="Wingdings" panose="05000000000000000000" pitchFamily="2" charset="2"/>
              <a:buChar char="q"/>
            </a:pPr>
            <a:r>
              <a:rPr lang="en-US" sz="2800" b="0" dirty="0">
                <a:latin typeface="Bookman Old Style" panose="02050604050505020204" pitchFamily="18" charset="0"/>
              </a:rPr>
              <a:t>Refer to characteristics that societies or individuals can change to improve health outcomes. </a:t>
            </a:r>
            <a:endParaRPr lang="en-GB" sz="2800" b="0" dirty="0">
              <a:latin typeface="Bookman Old Style" panose="02050604050505020204" pitchFamily="18" charset="0"/>
            </a:endParaRPr>
          </a:p>
          <a:p>
            <a:pPr marL="0" marR="0" algn="just">
              <a:lnSpc>
                <a:spcPct val="115000"/>
              </a:lnSpc>
              <a:spcBef>
                <a:spcPts val="0"/>
              </a:spcBef>
              <a:spcAft>
                <a:spcPts val="0"/>
              </a:spcAft>
            </a:pPr>
            <a:r>
              <a:rPr lang="en-GB" sz="2800" b="0" dirty="0">
                <a:latin typeface="Bookman Old Style" panose="02050604050505020204" pitchFamily="18" charset="0"/>
              </a:rPr>
              <a:t>The WHO has prioritized the following four:</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Physical inactivity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Alcohol use</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Unhealthy diets (increased fat and sodium, with low fruit and vegetable intake).</a:t>
            </a:r>
          </a:p>
          <a:p>
            <a:pPr marL="0" marR="0" algn="just">
              <a:lnSpc>
                <a:spcPct val="115000"/>
              </a:lnSpc>
              <a:spcBef>
                <a:spcPts val="0"/>
              </a:spcBef>
              <a:spcAft>
                <a:spcPts val="0"/>
              </a:spcAft>
              <a:buFont typeface="Wingdings" panose="05000000000000000000" pitchFamily="2" charset="2"/>
              <a:buChar char="q"/>
            </a:pPr>
            <a:endParaRPr lang="en-GB" sz="2800" b="0" dirty="0">
              <a:latin typeface="Bookman Old Style" panose="02050604050505020204" pitchFamily="18" charset="0"/>
            </a:endParaRPr>
          </a:p>
        </p:txBody>
      </p:sp>
      <p:sp>
        <p:nvSpPr>
          <p:cNvPr id="2" name="Slide Number Placeholder 1"/>
          <p:cNvSpPr>
            <a:spLocks noGrp="1"/>
          </p:cNvSpPr>
          <p:nvPr>
            <p:ph type="sldNum" sz="quarter" idx="12"/>
          </p:nvPr>
        </p:nvSpPr>
        <p:spPr>
          <a:solidFill>
            <a:schemeClr val="bg1"/>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293</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254219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200" b="1" dirty="0">
                <a:solidFill>
                  <a:schemeClr val="tx1"/>
                </a:solidFill>
              </a:rPr>
              <a:t>Non-Modifiable Risk Factor:</a:t>
            </a:r>
          </a:p>
          <a:p>
            <a:pPr algn="just">
              <a:lnSpc>
                <a:spcPct val="120000"/>
              </a:lnSpc>
              <a:spcBef>
                <a:spcPts val="0"/>
              </a:spcBef>
              <a:buClrTx/>
              <a:buFont typeface="Wingdings" panose="05000000000000000000" pitchFamily="2" charset="2"/>
              <a:buChar char="q"/>
            </a:pPr>
            <a:r>
              <a:rPr lang="en-US" sz="3200" dirty="0">
                <a:solidFill>
                  <a:schemeClr val="tx1"/>
                </a:solidFill>
              </a:rPr>
              <a:t>A risk factor that cannot be reduced or controlled by intervention</a:t>
            </a:r>
          </a:p>
          <a:p>
            <a:pPr algn="just">
              <a:lnSpc>
                <a:spcPct val="120000"/>
              </a:lnSpc>
              <a:spcBef>
                <a:spcPts val="0"/>
              </a:spcBef>
              <a:buClrTx/>
              <a:buFont typeface="Wingdings" panose="05000000000000000000" pitchFamily="2" charset="2"/>
              <a:buChar char="q"/>
            </a:pPr>
            <a:r>
              <a:rPr lang="en-US" sz="3200" dirty="0">
                <a:solidFill>
                  <a:schemeClr val="tx1"/>
                </a:solidFill>
              </a:rPr>
              <a:t>Refer to characteristics that cannot be changed by an individual (or the environment) </a:t>
            </a:r>
          </a:p>
          <a:p>
            <a:pPr marL="0" indent="0" algn="just">
              <a:lnSpc>
                <a:spcPct val="120000"/>
              </a:lnSpc>
              <a:spcBef>
                <a:spcPts val="0"/>
              </a:spcBef>
              <a:buClrTx/>
              <a:buNone/>
            </a:pPr>
            <a:r>
              <a:rPr lang="en-US" sz="3200" dirty="0">
                <a:solidFill>
                  <a:schemeClr val="tx1"/>
                </a:solidFill>
              </a:rPr>
              <a:t>For example:</a:t>
            </a:r>
          </a:p>
          <a:p>
            <a:pPr algn="just">
              <a:lnSpc>
                <a:spcPct val="120000"/>
              </a:lnSpc>
              <a:spcBef>
                <a:spcPts val="0"/>
              </a:spcBef>
              <a:buClrTx/>
              <a:buFont typeface="Wingdings" panose="05000000000000000000" pitchFamily="2" charset="2"/>
              <a:buChar char="q"/>
            </a:pPr>
            <a:r>
              <a:rPr lang="en-US" sz="3200" dirty="0">
                <a:solidFill>
                  <a:schemeClr val="tx1"/>
                </a:solidFill>
              </a:rPr>
              <a:t>Age</a:t>
            </a:r>
          </a:p>
          <a:p>
            <a:pPr algn="just">
              <a:lnSpc>
                <a:spcPct val="120000"/>
              </a:lnSpc>
              <a:spcBef>
                <a:spcPts val="0"/>
              </a:spcBef>
              <a:buClrTx/>
              <a:buFont typeface="Wingdings" panose="05000000000000000000" pitchFamily="2" charset="2"/>
              <a:buChar char="q"/>
            </a:pPr>
            <a:r>
              <a:rPr lang="en-US" sz="3200" dirty="0">
                <a:solidFill>
                  <a:schemeClr val="tx1"/>
                </a:solidFill>
              </a:rPr>
              <a:t>Gender (sex)</a:t>
            </a:r>
          </a:p>
          <a:p>
            <a:pPr algn="just">
              <a:lnSpc>
                <a:spcPct val="120000"/>
              </a:lnSpc>
              <a:spcBef>
                <a:spcPts val="0"/>
              </a:spcBef>
              <a:buClrTx/>
              <a:buFont typeface="Wingdings" panose="05000000000000000000" pitchFamily="2" charset="2"/>
              <a:buChar char="q"/>
            </a:pPr>
            <a:r>
              <a:rPr lang="en-US" sz="3200" dirty="0">
                <a:solidFill>
                  <a:schemeClr val="tx1"/>
                </a:solidFill>
              </a:rPr>
              <a:t>Race</a:t>
            </a:r>
          </a:p>
          <a:p>
            <a:pPr algn="just">
              <a:lnSpc>
                <a:spcPct val="120000"/>
              </a:lnSpc>
              <a:spcBef>
                <a:spcPts val="0"/>
              </a:spcBef>
              <a:buClrTx/>
              <a:buFont typeface="Wingdings" panose="05000000000000000000" pitchFamily="2" charset="2"/>
              <a:buChar char="q"/>
            </a:pPr>
            <a:r>
              <a:rPr lang="en-US" sz="3200" dirty="0">
                <a:solidFill>
                  <a:schemeClr val="tx1"/>
                </a:solidFill>
              </a:rPr>
              <a:t>Family history (genetics) – Genetic makeup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708154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marR="0" algn="just">
              <a:lnSpc>
                <a:spcPct val="115000"/>
              </a:lnSpc>
              <a:spcBef>
                <a:spcPts val="0"/>
              </a:spcBef>
              <a:spcAft>
                <a:spcPts val="0"/>
              </a:spcAft>
            </a:pPr>
            <a:r>
              <a:rPr lang="en-US" sz="2400" dirty="0">
                <a:latin typeface="Bookman Old Style" panose="02050604050505020204" pitchFamily="18" charset="0"/>
              </a:rPr>
              <a:t>Metabolic Risk Factors: (physiological risk factors)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“Metabolic" refers to the biochemical processes involved in the body's normal functioning</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Behaviours (modifiable risk factors) can lead to metabolic/physiologic changes.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WHO has prioritized the following four metabolic risk factors: </a:t>
            </a:r>
            <a:r>
              <a:rPr lang="en-GB" sz="2400" b="0" i="1" dirty="0">
                <a:latin typeface="Bookman Old Style" panose="02050604050505020204" pitchFamily="18" charset="0"/>
              </a:rPr>
              <a:t>(i.e. </a:t>
            </a:r>
            <a:r>
              <a:rPr lang="en-US" sz="2400" b="0" i="1" dirty="0">
                <a:latin typeface="Bookman Old Style" panose="02050604050505020204" pitchFamily="18" charset="0"/>
              </a:rPr>
              <a:t>Metabolic risk factors contribute to four key metabolic changes that increase the risk of </a:t>
            </a:r>
            <a:r>
              <a:rPr lang="en-US" sz="2400" b="0" i="1" dirty="0" err="1">
                <a:latin typeface="Bookman Old Style" panose="02050604050505020204" pitchFamily="18" charset="0"/>
              </a:rPr>
              <a:t>NCDs</a:t>
            </a:r>
            <a:r>
              <a:rPr lang="en-US" sz="2400" b="0" i="1" dirty="0">
                <a:latin typeface="Bookman Old Style" panose="02050604050505020204" pitchFamily="18" charset="0"/>
              </a:rPr>
              <a:t>:)</a:t>
            </a:r>
            <a:endParaRPr lang="en-GB" sz="2400" b="0" i="1"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Raised blood pressure (Hypertension)</a:t>
            </a:r>
          </a:p>
          <a:p>
            <a:pPr marL="114300" marR="0" indent="-457200" algn="just">
              <a:lnSpc>
                <a:spcPct val="115000"/>
              </a:lnSpc>
              <a:spcBef>
                <a:spcPts val="0"/>
              </a:spcBef>
              <a:spcAft>
                <a:spcPts val="0"/>
              </a:spcAft>
              <a:buFont typeface="+mj-lt"/>
              <a:buAutoNum type="arabicPeriod"/>
            </a:pPr>
            <a:r>
              <a:rPr lang="en-GB" sz="2400" b="0" dirty="0" err="1">
                <a:latin typeface="Bookman Old Style" panose="02050604050505020204" pitchFamily="18" charset="0"/>
              </a:rPr>
              <a:t>Hyperlipidemia</a:t>
            </a:r>
            <a:r>
              <a:rPr lang="en-GB" sz="2400" b="0" dirty="0">
                <a:latin typeface="Bookman Old Style" panose="02050604050505020204" pitchFamily="18" charset="0"/>
              </a:rPr>
              <a:t> (Raised total cholesterol)</a:t>
            </a:r>
          </a:p>
          <a:p>
            <a:pPr marL="114300" marR="0" indent="-457200" algn="just">
              <a:lnSpc>
                <a:spcPct val="115000"/>
              </a:lnSpc>
              <a:spcBef>
                <a:spcPts val="0"/>
              </a:spcBef>
              <a:spcAft>
                <a:spcPts val="0"/>
              </a:spcAft>
              <a:buFont typeface="+mj-lt"/>
              <a:buAutoNum type="arabicPeriod"/>
            </a:pPr>
            <a:r>
              <a:rPr lang="en-GB" sz="2400" b="0" dirty="0" err="1">
                <a:latin typeface="Bookman Old Style" panose="02050604050505020204" pitchFamily="18" charset="0"/>
              </a:rPr>
              <a:t>Hyperglycemia</a:t>
            </a:r>
            <a:r>
              <a:rPr lang="en-GB" sz="2400" b="0" dirty="0">
                <a:latin typeface="Bookman Old Style" panose="02050604050505020204" pitchFamily="18" charset="0"/>
              </a:rPr>
              <a:t> (Elevated glucose)</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Overweight and obesity</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200" b="0" dirty="0">
                <a:latin typeface="Bookman Old Style" panose="02050604050505020204" pitchFamily="18" charset="0"/>
              </a:rPr>
              <a:t>These are also called intermediate risk that can lead to cardiovascular diseases</a:t>
            </a:r>
          </a:p>
          <a:p>
            <a:pPr marL="0" marR="0" indent="0" algn="just">
              <a:lnSpc>
                <a:spcPct val="115000"/>
              </a:lnSpc>
              <a:spcBef>
                <a:spcPts val="0"/>
              </a:spcBef>
              <a:spcAft>
                <a:spcPts val="0"/>
              </a:spcAft>
            </a:pPr>
            <a:r>
              <a:rPr lang="en-US" sz="2200" b="0" dirty="0">
                <a:latin typeface="Bookman Old Style" panose="02050604050505020204" pitchFamily="18" charset="0"/>
              </a:rPr>
              <a:t>In terms of attributable deaths, the leading metabolic risk factor globally is elevated blood pressure (to which 19% of global deaths are attributed), followed by overweight and obesity and raised blood glucose.</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solidFill>
            <a:schemeClr val="bg1"/>
          </a:solidFill>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295</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1980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b="1" dirty="0" err="1">
                <a:solidFill>
                  <a:schemeClr val="tx1"/>
                </a:solidFill>
              </a:rPr>
              <a:t>Behavioral</a:t>
            </a:r>
            <a:r>
              <a:rPr lang="en-GB" sz="2500" b="1" dirty="0">
                <a:solidFill>
                  <a:schemeClr val="tx1"/>
                </a:solidFill>
              </a:rPr>
              <a:t> risk factors (modifiable)</a:t>
            </a:r>
          </a:p>
          <a:p>
            <a:pPr algn="just">
              <a:lnSpc>
                <a:spcPct val="120000"/>
              </a:lnSpc>
              <a:spcBef>
                <a:spcPts val="0"/>
              </a:spcBef>
              <a:buClrTx/>
              <a:buFont typeface="Wingdings" panose="05000000000000000000" pitchFamily="2" charset="2"/>
              <a:buChar char="q"/>
            </a:pPr>
            <a:r>
              <a:rPr lang="en-US" sz="2500" dirty="0">
                <a:solidFill>
                  <a:schemeClr val="tx1"/>
                </a:solidFill>
              </a:rPr>
              <a:t>Tobacco: accounts for almost 6 million deaths every year (including 600,000 deaths from second hand smoke) projected to increase to 8 million by 2030</a:t>
            </a:r>
          </a:p>
          <a:p>
            <a:pPr algn="just">
              <a:lnSpc>
                <a:spcPct val="120000"/>
              </a:lnSpc>
              <a:spcBef>
                <a:spcPts val="0"/>
              </a:spcBef>
              <a:buClrTx/>
              <a:buFont typeface="Wingdings" panose="05000000000000000000" pitchFamily="2" charset="2"/>
              <a:buChar char="q"/>
            </a:pPr>
            <a:r>
              <a:rPr lang="en-US" sz="2500" dirty="0">
                <a:solidFill>
                  <a:schemeClr val="tx1"/>
                </a:solidFill>
              </a:rPr>
              <a:t>Insufficient physical activity - 3.2 million</a:t>
            </a:r>
          </a:p>
          <a:p>
            <a:pPr algn="just">
              <a:lnSpc>
                <a:spcPct val="120000"/>
              </a:lnSpc>
              <a:spcBef>
                <a:spcPts val="0"/>
              </a:spcBef>
              <a:buClrTx/>
              <a:buFont typeface="Wingdings" panose="05000000000000000000" pitchFamily="2" charset="2"/>
              <a:buChar char="q"/>
            </a:pPr>
            <a:r>
              <a:rPr lang="en-US" sz="2500" dirty="0">
                <a:solidFill>
                  <a:schemeClr val="tx1"/>
                </a:solidFill>
              </a:rPr>
              <a:t>Low fruit and vegetable consumption- 3.2 million</a:t>
            </a:r>
          </a:p>
          <a:p>
            <a:pPr algn="just">
              <a:lnSpc>
                <a:spcPct val="120000"/>
              </a:lnSpc>
              <a:spcBef>
                <a:spcPts val="0"/>
              </a:spcBef>
              <a:buClrTx/>
              <a:buFont typeface="Wingdings" panose="05000000000000000000" pitchFamily="2" charset="2"/>
              <a:buChar char="q"/>
            </a:pPr>
            <a:r>
              <a:rPr lang="en-US" sz="2500" dirty="0">
                <a:solidFill>
                  <a:schemeClr val="tx1"/>
                </a:solidFill>
              </a:rPr>
              <a:t>Half of the 2.32 million deaths annual deaths from harmful drinking are from </a:t>
            </a:r>
            <a:r>
              <a:rPr lang="en-US" sz="2500" dirty="0" err="1">
                <a:solidFill>
                  <a:schemeClr val="tx1"/>
                </a:solidFill>
              </a:rPr>
              <a:t>NCDs</a:t>
            </a: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Cancer-associated infections: </a:t>
            </a:r>
          </a:p>
          <a:p>
            <a:pPr algn="just">
              <a:lnSpc>
                <a:spcPct val="120000"/>
              </a:lnSpc>
              <a:spcBef>
                <a:spcPts val="0"/>
              </a:spcBef>
              <a:buClrTx/>
              <a:buFont typeface="Wingdings" panose="05000000000000000000" pitchFamily="2" charset="2"/>
              <a:buChar char="q"/>
            </a:pPr>
            <a:r>
              <a:rPr lang="en-US" sz="2500" dirty="0">
                <a:solidFill>
                  <a:schemeClr val="tx1"/>
                </a:solidFill>
              </a:rPr>
              <a:t>At least 2 million cancer cases per year</a:t>
            </a:r>
          </a:p>
          <a:p>
            <a:pPr algn="just">
              <a:lnSpc>
                <a:spcPct val="120000"/>
              </a:lnSpc>
              <a:spcBef>
                <a:spcPts val="0"/>
              </a:spcBef>
              <a:buClrTx/>
              <a:buFont typeface="Wingdings" panose="05000000000000000000" pitchFamily="2" charset="2"/>
              <a:buChar char="q"/>
            </a:pPr>
            <a:r>
              <a:rPr lang="en-US" sz="2500" dirty="0">
                <a:solidFill>
                  <a:schemeClr val="tx1"/>
                </a:solidFill>
              </a:rPr>
              <a:t>18% of the global cancer burden, are attributable to a few specific chronic infections</a:t>
            </a:r>
          </a:p>
          <a:p>
            <a:pPr algn="just">
              <a:lnSpc>
                <a:spcPct val="120000"/>
              </a:lnSpc>
              <a:spcBef>
                <a:spcPts val="0"/>
              </a:spcBef>
              <a:buClrTx/>
              <a:buFont typeface="Wingdings" panose="05000000000000000000" pitchFamily="2" charset="2"/>
              <a:buChar char="q"/>
            </a:pPr>
            <a:r>
              <a:rPr lang="en-US" sz="2500" dirty="0">
                <a:solidFill>
                  <a:schemeClr val="tx1"/>
                </a:solidFill>
              </a:rPr>
              <a:t>this fraction is substantially larger in low-income countries.. </a:t>
            </a:r>
          </a:p>
          <a:p>
            <a:pPr algn="just">
              <a:lnSpc>
                <a:spcPct val="120000"/>
              </a:lnSpc>
              <a:spcBef>
                <a:spcPts val="0"/>
              </a:spcBef>
              <a:buClrTx/>
              <a:buFont typeface="Wingdings" panose="05000000000000000000" pitchFamily="2" charset="2"/>
              <a:buChar char="q"/>
            </a:pPr>
            <a:r>
              <a:rPr lang="en-US" sz="2500" dirty="0">
                <a:solidFill>
                  <a:schemeClr val="tx1"/>
                </a:solidFill>
              </a:rPr>
              <a:t>The principal infectious agents are human papilloma virus, Hepatitis B virus, Hepatitis C virus and Helicobacter pylori.</a:t>
            </a:r>
          </a:p>
          <a:p>
            <a:pPr marL="0" indent="0" algn="just">
              <a:lnSpc>
                <a:spcPct val="120000"/>
              </a:lnSpc>
              <a:spcBef>
                <a:spcPts val="0"/>
              </a:spcBef>
              <a:buClrTx/>
              <a:buNone/>
            </a:pPr>
            <a:r>
              <a:rPr lang="en-US" sz="2500" b="1" dirty="0">
                <a:solidFill>
                  <a:schemeClr val="tx1"/>
                </a:solidFill>
              </a:rPr>
              <a:t>These infections are largely preventable through vaccinations and measures to avoid transmission, or treatable.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0744648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Common Risk Factors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297</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152400" y="990600"/>
            <a:ext cx="8248638" cy="5180222"/>
          </a:xfrm>
          <a:prstGeom prst="rect">
            <a:avLst/>
          </a:prstGeom>
        </p:spPr>
      </p:pic>
    </p:spTree>
    <p:extLst>
      <p:ext uri="{BB962C8B-B14F-4D97-AF65-F5344CB8AC3E}">
        <p14:creationId xmlns:p14="http://schemas.microsoft.com/office/powerpoint/2010/main" val="3603340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spcBef>
                <a:spcPts val="0"/>
              </a:spcBef>
              <a:spcAft>
                <a:spcPts val="0"/>
              </a:spcAft>
            </a:pPr>
            <a:r>
              <a:rPr lang="en-GB" sz="2400" dirty="0">
                <a:latin typeface="Bookman Old Style" panose="02050604050505020204" pitchFamily="18" charset="0"/>
              </a:rPr>
              <a:t>Leading Causes of Attributable Global Mortality and Burden of Disease, 2004</a:t>
            </a:r>
            <a:r>
              <a:rPr lang="en-US" sz="2400" dirty="0">
                <a:latin typeface="Bookman Old Style" panose="02050604050505020204" pitchFamily="18" charset="0"/>
              </a:rPr>
              <a:t>:</a:t>
            </a:r>
          </a:p>
          <a:p>
            <a:pPr marL="0" marR="0" algn="just">
              <a:spcBef>
                <a:spcPts val="0"/>
              </a:spcBef>
              <a:spcAft>
                <a:spcPts val="0"/>
              </a:spcAft>
            </a:pPr>
            <a:r>
              <a:rPr lang="en-US" sz="2400" dirty="0">
                <a:latin typeface="Bookman Old Style" panose="02050604050505020204" pitchFamily="18" charset="0"/>
              </a:rPr>
              <a:t>Attributable Mortality            Attributable </a:t>
            </a:r>
            <a:r>
              <a:rPr lang="en-US" sz="2400" dirty="0" err="1">
                <a:latin typeface="Bookman Old Style" panose="02050604050505020204" pitchFamily="18" charset="0"/>
              </a:rPr>
              <a:t>DALYs</a:t>
            </a:r>
            <a:endParaRPr lang="en-US" sz="2400" dirty="0">
              <a:latin typeface="Bookman Old Style" panose="02050604050505020204" pitchFamily="18" charset="0"/>
            </a:endParaRPr>
          </a:p>
          <a:p>
            <a:pPr marL="0" marR="0" algn="just">
              <a:spcBef>
                <a:spcPts val="0"/>
              </a:spcBef>
              <a:spcAft>
                <a:spcPts val="0"/>
              </a:spcAft>
            </a:pPr>
            <a:endParaRPr lang="en-US" sz="24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298</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457200" y="1143000"/>
            <a:ext cx="4267200" cy="5225422"/>
          </a:xfrm>
          <a:prstGeom prst="rect">
            <a:avLst/>
          </a:prstGeom>
        </p:spPr>
      </p:pic>
      <p:pic>
        <p:nvPicPr>
          <p:cNvPr id="5" name="Picture 4"/>
          <p:cNvPicPr>
            <a:picLocks noChangeAspect="1"/>
          </p:cNvPicPr>
          <p:nvPr/>
        </p:nvPicPr>
        <p:blipFill>
          <a:blip r:embed="rId4"/>
          <a:stretch>
            <a:fillRect/>
          </a:stretch>
        </p:blipFill>
        <p:spPr>
          <a:xfrm>
            <a:off x="4753897" y="1143000"/>
            <a:ext cx="4320769" cy="5161410"/>
          </a:xfrm>
          <a:prstGeom prst="rect">
            <a:avLst/>
          </a:prstGeom>
        </p:spPr>
      </p:pic>
    </p:spTree>
    <p:extLst>
      <p:ext uri="{BB962C8B-B14F-4D97-AF65-F5344CB8AC3E}">
        <p14:creationId xmlns:p14="http://schemas.microsoft.com/office/powerpoint/2010/main" val="2972499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685800" lvl="4" indent="-512064" algn="just">
              <a:spcBef>
                <a:spcPts val="0"/>
              </a:spcBef>
              <a:buClrTx/>
              <a:buFont typeface="Wingdings" panose="05000000000000000000" pitchFamily="2" charset="2"/>
              <a:buChar char="q"/>
            </a:pPr>
            <a:r>
              <a:rPr lang="en-GB" sz="2400" dirty="0">
                <a:latin typeface="Bookman Old Style" panose="02050604050505020204" pitchFamily="18" charset="0"/>
              </a:rPr>
              <a:t>The disability-adjusted life year (DALY</a:t>
            </a:r>
            <a:r>
              <a:rPr lang="en-GB" sz="2400" b="0" dirty="0">
                <a:latin typeface="Bookman Old Style" panose="02050604050505020204" pitchFamily="18" charset="0"/>
              </a:rPr>
              <a:t>) is a measure of overall disease burden, expressed as the number of years lost due to ill-health, disability or early death. It was developed in the 1990s as a way of comparing the overall health and life expectancy of different countries.</a:t>
            </a:r>
          </a:p>
          <a:p>
            <a:pPr marL="685800" lvl="4" indent="-512064" algn="just">
              <a:spcBef>
                <a:spcPts val="0"/>
              </a:spcBef>
              <a:buClrTx/>
              <a:buFont typeface="Wingdings" panose="05000000000000000000" pitchFamily="2" charset="2"/>
              <a:buChar char="q"/>
            </a:pPr>
            <a:r>
              <a:rPr lang="en-GB" sz="2200" b="0" dirty="0">
                <a:latin typeface="Bookman Old Style" panose="02050604050505020204" pitchFamily="18" charset="0"/>
              </a:rPr>
              <a:t>In </a:t>
            </a:r>
            <a:r>
              <a:rPr lang="en-GB" sz="2200" b="0" dirty="0" err="1">
                <a:latin typeface="Bookman Old Style" panose="02050604050505020204" pitchFamily="18" charset="0"/>
              </a:rPr>
              <a:t>NCDs</a:t>
            </a:r>
            <a:r>
              <a:rPr lang="en-GB" sz="2200" b="0" dirty="0">
                <a:latin typeface="Bookman Old Style" panose="02050604050505020204" pitchFamily="18" charset="0"/>
              </a:rPr>
              <a:t>, all disease/events are generally independent of one another.</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In </a:t>
            </a:r>
            <a:r>
              <a:rPr lang="en-GB" sz="2200" dirty="0" err="1">
                <a:latin typeface="Bookman Old Style" panose="02050604050505020204" pitchFamily="18" charset="0"/>
              </a:rPr>
              <a:t>NCDs</a:t>
            </a:r>
            <a:r>
              <a:rPr lang="en-GB" sz="2200" dirty="0">
                <a:latin typeface="Bookman Old Style" panose="02050604050505020204" pitchFamily="18" charset="0"/>
              </a:rPr>
              <a:t>, the risk of disease largely depends on population characteristics and other health behaviours;</a:t>
            </a:r>
          </a:p>
          <a:p>
            <a:pPr marL="173736" lvl="4" indent="0" algn="just">
              <a:spcBef>
                <a:spcPts val="0"/>
              </a:spcBef>
              <a:buClrTx/>
              <a:buNone/>
            </a:pPr>
            <a:endParaRPr lang="en-US" sz="2200" b="0" dirty="0">
              <a:latin typeface="Bookman Old Style" panose="02050604050505020204" pitchFamily="18" charset="0"/>
            </a:endParaRPr>
          </a:p>
          <a:p>
            <a:pPr marL="0" indent="0" algn="just">
              <a:lnSpc>
                <a:spcPct val="115000"/>
              </a:lnSpc>
              <a:spcBef>
                <a:spcPts val="0"/>
              </a:spcBef>
            </a:pPr>
            <a:r>
              <a:rPr lang="en-US" sz="2200" dirty="0">
                <a:latin typeface="Bookman Old Style" panose="02050604050505020204" pitchFamily="18" charset="0"/>
              </a:rPr>
              <a:t>NB: (Refer to Common Risk Factors chart – 4 diseases, 4 modifiable shared risk factors)</a:t>
            </a:r>
          </a:p>
          <a:p>
            <a:pPr marL="0" marR="0" indent="0" algn="just">
              <a:lnSpc>
                <a:spcPct val="115000"/>
              </a:lnSpc>
              <a:spcBef>
                <a:spcPts val="0"/>
              </a:spcBef>
              <a:spcAft>
                <a:spcPts val="0"/>
              </a:spcAft>
            </a:pPr>
            <a:r>
              <a:rPr lang="en-US" sz="2200" dirty="0">
                <a:latin typeface="Bookman Old Style" panose="02050604050505020204" pitchFamily="18" charset="0"/>
              </a:rPr>
              <a:t>Four Leading </a:t>
            </a:r>
            <a:r>
              <a:rPr lang="en-US" sz="2200" dirty="0" err="1">
                <a:latin typeface="Bookman Old Style" panose="02050604050505020204" pitchFamily="18" charset="0"/>
              </a:rPr>
              <a:t>NCDs</a:t>
            </a:r>
            <a:r>
              <a:rPr lang="en-US" sz="2200" dirty="0">
                <a:latin typeface="Bookman Old Style" panose="02050604050505020204" pitchFamily="18" charset="0"/>
              </a:rPr>
              <a:t>: (The four major chronic </a:t>
            </a:r>
            <a:r>
              <a:rPr lang="en-US" sz="2200" dirty="0" err="1">
                <a:latin typeface="Bookman Old Style" panose="02050604050505020204" pitchFamily="18" charset="0"/>
              </a:rPr>
              <a:t>NCDs</a:t>
            </a:r>
            <a:r>
              <a:rPr lang="en-US" sz="2200" dirty="0">
                <a:latin typeface="Bookman Old Style" panose="02050604050505020204" pitchFamily="18" charset="0"/>
                <a:sym typeface="Wingdings" panose="05000000000000000000" pitchFamily="2" charset="2"/>
              </a:rPr>
              <a:t>)</a:t>
            </a:r>
            <a:endParaRPr lang="en-US"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Cardiovascular diseases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Chronic Respiratory disease</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Diabetes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Cancer </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299</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142731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3"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22458"/>
            <a:ext cx="8686801" cy="5302142"/>
          </a:xfrm>
        </p:spPr>
        <p:txBody>
          <a:bodyPr>
            <a:normAutofit fontScale="92500"/>
          </a:bodyPr>
          <a:lstStyle/>
          <a:p>
            <a:pPr algn="just">
              <a:spcBef>
                <a:spcPts val="0"/>
              </a:spcBef>
            </a:pPr>
            <a:r>
              <a:rPr lang="en-US" sz="3200" dirty="0"/>
              <a:t>By the end of this module the learner should: -</a:t>
            </a:r>
          </a:p>
          <a:p>
            <a:pPr marL="514350" indent="-514350" algn="just">
              <a:spcBef>
                <a:spcPts val="0"/>
              </a:spcBef>
              <a:buAutoNum type="arabicPeriod"/>
            </a:pPr>
            <a:r>
              <a:rPr lang="en-US" sz="3200" dirty="0"/>
              <a:t>Apply epidemiological data and concepts in investigation and control measures of disease determinants in a community</a:t>
            </a:r>
          </a:p>
          <a:p>
            <a:pPr marL="514350" indent="-514350" algn="just">
              <a:spcBef>
                <a:spcPts val="0"/>
              </a:spcBef>
              <a:buAutoNum type="arabicPeriod"/>
            </a:pPr>
            <a:r>
              <a:rPr lang="en-US" sz="3200" dirty="0"/>
              <a:t>Apply the principles of epidemiology in prevention, control and management of communicable diseases in the community.</a:t>
            </a:r>
          </a:p>
          <a:p>
            <a:pPr marL="514350" indent="-514350" algn="just">
              <a:spcBef>
                <a:spcPts val="0"/>
              </a:spcBef>
              <a:buAutoNum type="arabicPeriod"/>
            </a:pPr>
            <a:r>
              <a:rPr lang="en-US" sz="3200" dirty="0"/>
              <a:t>Apply the principles of epidemiology in prevention, control and management of non-communicable diseases in the community.</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From these data different health indices could be calculated. Crude birth rate, crude death rate, age specific mortality rate and sex specific mortality rate are some of the examples of the indicators that could be calculated.</a:t>
            </a:r>
          </a:p>
          <a:p>
            <a:pPr marL="0" indent="0" algn="just">
              <a:lnSpc>
                <a:spcPct val="120000"/>
              </a:lnSpc>
              <a:spcBef>
                <a:spcPts val="0"/>
              </a:spcBef>
              <a:buClrTx/>
              <a:buNone/>
            </a:pPr>
            <a:r>
              <a:rPr lang="en-US" sz="2500" b="1" dirty="0">
                <a:solidFill>
                  <a:schemeClr val="tx1"/>
                </a:solidFill>
              </a:rPr>
              <a:t>Advantages of census</a:t>
            </a:r>
          </a:p>
          <a:p>
            <a:pPr algn="just">
              <a:lnSpc>
                <a:spcPct val="120000"/>
              </a:lnSpc>
              <a:spcBef>
                <a:spcPts val="0"/>
              </a:spcBef>
              <a:buClrTx/>
              <a:buFont typeface="Wingdings" panose="05000000000000000000" pitchFamily="2" charset="2"/>
              <a:buChar char="q"/>
            </a:pPr>
            <a:r>
              <a:rPr lang="en-US" sz="2500" dirty="0">
                <a:solidFill>
                  <a:schemeClr val="tx1"/>
                </a:solidFill>
              </a:rPr>
              <a:t>It is the most accurate count of a country's population on which official planning can be based upon.</a:t>
            </a:r>
          </a:p>
          <a:p>
            <a:pPr algn="just">
              <a:lnSpc>
                <a:spcPct val="120000"/>
              </a:lnSpc>
              <a:spcBef>
                <a:spcPts val="0"/>
              </a:spcBef>
              <a:buClrTx/>
              <a:buFont typeface="Wingdings" panose="05000000000000000000" pitchFamily="2" charset="2"/>
              <a:buChar char="q"/>
            </a:pPr>
            <a:r>
              <a:rPr lang="en-US" sz="2500" dirty="0">
                <a:solidFill>
                  <a:schemeClr val="tx1"/>
                </a:solidFill>
              </a:rPr>
              <a:t>It captures a wide spectrum of a country's population data and characteristics.</a:t>
            </a:r>
          </a:p>
          <a:p>
            <a:pPr algn="just">
              <a:lnSpc>
                <a:spcPct val="120000"/>
              </a:lnSpc>
              <a:spcBef>
                <a:spcPts val="0"/>
              </a:spcBef>
              <a:buClrTx/>
              <a:buFont typeface="Wingdings" panose="05000000000000000000" pitchFamily="2" charset="2"/>
              <a:buChar char="q"/>
            </a:pPr>
            <a:r>
              <a:rPr lang="en-US" sz="2500" dirty="0">
                <a:solidFill>
                  <a:schemeClr val="tx1"/>
                </a:solidFill>
              </a:rPr>
              <a:t>It has a wider coverage of a country's population as well as other variables such as housing, income, sanitation etc.</a:t>
            </a:r>
          </a:p>
          <a:p>
            <a:pPr marL="0" indent="0" algn="just">
              <a:lnSpc>
                <a:spcPct val="120000"/>
              </a:lnSpc>
              <a:spcBef>
                <a:spcPts val="0"/>
              </a:spcBef>
              <a:buClrTx/>
              <a:buNone/>
            </a:pPr>
            <a:r>
              <a:rPr lang="en-US" sz="2500" b="1" dirty="0">
                <a:solidFill>
                  <a:schemeClr val="tx1"/>
                </a:solidFill>
              </a:rPr>
              <a:t>Limitation / Disadvantages of census</a:t>
            </a:r>
          </a:p>
          <a:p>
            <a:pPr algn="just">
              <a:lnSpc>
                <a:spcPct val="120000"/>
              </a:lnSpc>
              <a:spcBef>
                <a:spcPts val="0"/>
              </a:spcBef>
              <a:buClrTx/>
              <a:buFont typeface="Wingdings" panose="05000000000000000000" pitchFamily="2" charset="2"/>
              <a:buChar char="q"/>
            </a:pPr>
            <a:r>
              <a:rPr lang="en-US" sz="2500" dirty="0">
                <a:solidFill>
                  <a:schemeClr val="tx1"/>
                </a:solidFill>
              </a:rPr>
              <a:t>Conducting nationwide census is very expensive and it generates a large amount of data which takes a very long time to compile and analyze.</a:t>
            </a:r>
          </a:p>
          <a:p>
            <a:pPr algn="just">
              <a:lnSpc>
                <a:spcPct val="120000"/>
              </a:lnSpc>
              <a:spcBef>
                <a:spcPts val="0"/>
              </a:spcBef>
              <a:buClrTx/>
              <a:buFont typeface="Wingdings" panose="05000000000000000000" pitchFamily="2" charset="2"/>
              <a:buChar char="q"/>
            </a:pPr>
            <a:r>
              <a:rPr lang="en-US" sz="2500" dirty="0">
                <a:solidFill>
                  <a:schemeClr val="tx1"/>
                </a:solidFill>
              </a:rPr>
              <a:t>It is carried in intervals of many years. Therefore it can’t assess yearly changes.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953589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3600" dirty="0">
                <a:latin typeface="Bookman Old Style" panose="02050604050505020204" pitchFamily="18" charset="0"/>
              </a:rPr>
              <a:t>Types of </a:t>
            </a:r>
            <a:r>
              <a:rPr lang="en-US" sz="3600" dirty="0" err="1">
                <a:latin typeface="Bookman Old Style" panose="02050604050505020204" pitchFamily="18" charset="0"/>
              </a:rPr>
              <a:t>NCDs</a:t>
            </a:r>
            <a:r>
              <a:rPr lang="en-US" sz="3600" dirty="0">
                <a:latin typeface="Bookman Old Style" panose="02050604050505020204" pitchFamily="18" charset="0"/>
              </a:rPr>
              <a:t>:</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Cardiovascular disease (Coronary heart disease, Stroke)</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Cancer</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Chronic lung disease</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Diabetes</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Chronic neurologic disorders (Alzheimer’s, dementias)</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Arthritis/Musculoskeletal diseases</a:t>
            </a:r>
          </a:p>
          <a:p>
            <a:pPr marL="685800" lvl="4" indent="-512064" algn="just">
              <a:lnSpc>
                <a:spcPct val="115000"/>
              </a:lnSpc>
              <a:spcBef>
                <a:spcPts val="0"/>
              </a:spcBef>
              <a:buClrTx/>
              <a:buFont typeface="Wingdings" panose="05000000000000000000" pitchFamily="2" charset="2"/>
              <a:buChar char="q"/>
            </a:pPr>
            <a:r>
              <a:rPr lang="en-GB" sz="2600" dirty="0">
                <a:latin typeface="Bookman Old Style" panose="02050604050505020204" pitchFamily="18" charset="0"/>
              </a:rPr>
              <a:t>Unintentional injuries (e.g., from traffic crashes)</a:t>
            </a:r>
          </a:p>
          <a:p>
            <a:pPr marL="173736" lvl="4" indent="0" algn="just">
              <a:lnSpc>
                <a:spcPct val="115000"/>
              </a:lnSpc>
              <a:spcBef>
                <a:spcPts val="0"/>
              </a:spcBef>
              <a:buClrTx/>
              <a:buNone/>
            </a:pPr>
            <a:r>
              <a:rPr lang="en-GB" sz="2600" dirty="0">
                <a:latin typeface="Bookman Old Style" panose="02050604050505020204" pitchFamily="18" charset="0"/>
              </a:rPr>
              <a:t>___________________________________________________</a:t>
            </a:r>
          </a:p>
          <a:p>
            <a:pPr marL="173736" lvl="4" indent="0" algn="just">
              <a:lnSpc>
                <a:spcPct val="115000"/>
              </a:lnSpc>
              <a:spcBef>
                <a:spcPts val="0"/>
              </a:spcBef>
              <a:buClrTx/>
              <a:buNone/>
            </a:pPr>
            <a:r>
              <a:rPr lang="en-US" sz="2600" b="1" dirty="0">
                <a:latin typeface="Bookman Old Style" panose="02050604050505020204" pitchFamily="18" charset="0"/>
              </a:rPr>
              <a:t>Other </a:t>
            </a:r>
            <a:r>
              <a:rPr lang="en-US" sz="2600" b="1" dirty="0" err="1">
                <a:latin typeface="Bookman Old Style" panose="02050604050505020204" pitchFamily="18" charset="0"/>
              </a:rPr>
              <a:t>NCDs</a:t>
            </a:r>
            <a:r>
              <a:rPr lang="en-US" sz="2600" b="1" dirty="0">
                <a:latin typeface="Bookman Old Style" panose="02050604050505020204" pitchFamily="18" charset="0"/>
              </a:rPr>
              <a:t> include:</a:t>
            </a:r>
          </a:p>
          <a:p>
            <a:pPr marL="685800" lvl="4" indent="-512064" algn="just">
              <a:lnSpc>
                <a:spcPct val="115000"/>
              </a:lnSpc>
              <a:spcBef>
                <a:spcPts val="0"/>
              </a:spcBef>
              <a:buClrTx/>
              <a:buFont typeface="Wingdings" panose="05000000000000000000" pitchFamily="2" charset="2"/>
              <a:buChar char="q"/>
            </a:pPr>
            <a:r>
              <a:rPr lang="en-US" sz="2600" b="1" dirty="0">
                <a:latin typeface="Bookman Old Style" panose="02050604050505020204" pitchFamily="18" charset="0"/>
              </a:rPr>
              <a:t>Nutritional Diseases: </a:t>
            </a:r>
            <a:r>
              <a:rPr lang="en-US" sz="2600" b="0" dirty="0">
                <a:latin typeface="Bookman Old Style" panose="02050604050505020204" pitchFamily="18" charset="0"/>
              </a:rPr>
              <a:t>rickets, goiter, beriberi, pellagra, and dental caries  among others</a:t>
            </a:r>
          </a:p>
          <a:p>
            <a:pPr marL="685800" lvl="4" indent="-512064" algn="just">
              <a:lnSpc>
                <a:spcPct val="115000"/>
              </a:lnSpc>
              <a:spcBef>
                <a:spcPts val="0"/>
              </a:spcBef>
              <a:buClrTx/>
              <a:buFont typeface="Wingdings" panose="05000000000000000000" pitchFamily="2" charset="2"/>
              <a:buChar char="q"/>
            </a:pPr>
            <a:r>
              <a:rPr lang="en-US" sz="2600" b="1" dirty="0">
                <a:latin typeface="Bookman Old Style" panose="02050604050505020204" pitchFamily="18" charset="0"/>
              </a:rPr>
              <a:t>Congenital Problems: </a:t>
            </a:r>
            <a:r>
              <a:rPr lang="en-US" sz="2600" b="0" dirty="0">
                <a:latin typeface="Bookman Old Style" panose="02050604050505020204" pitchFamily="18" charset="0"/>
              </a:rPr>
              <a:t>congenital heart diseases, hernias, down syndrome, spina bifida,  Some of them as a result of mother’s lifestyle during pregnancy.</a:t>
            </a:r>
          </a:p>
          <a:p>
            <a:pPr marL="685800" lvl="4" indent="-512064" algn="just">
              <a:lnSpc>
                <a:spcPct val="115000"/>
              </a:lnSpc>
              <a:spcBef>
                <a:spcPts val="0"/>
              </a:spcBef>
              <a:buClrTx/>
              <a:buFont typeface="Wingdings" panose="05000000000000000000" pitchFamily="2" charset="2"/>
              <a:buChar char="q"/>
            </a:pPr>
            <a:endParaRPr lang="en-US" sz="26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415523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GB" sz="3200" b="1" dirty="0">
                <a:solidFill>
                  <a:schemeClr val="tx1"/>
                </a:solidFill>
              </a:rPr>
              <a:t>Mental Illnesses: </a:t>
            </a:r>
            <a:r>
              <a:rPr lang="en-GB" sz="3200" dirty="0">
                <a:solidFill>
                  <a:schemeClr val="tx1"/>
                </a:solidFill>
              </a:rPr>
              <a:t>Such as psychosis (mania, schizophrenia) neurosis (Anxiety, depression) and puerperal psychosis.</a:t>
            </a:r>
          </a:p>
          <a:p>
            <a:pPr algn="just">
              <a:lnSpc>
                <a:spcPct val="120000"/>
              </a:lnSpc>
              <a:spcBef>
                <a:spcPts val="0"/>
              </a:spcBef>
              <a:buClrTx/>
              <a:buFont typeface="Wingdings" panose="05000000000000000000" pitchFamily="2" charset="2"/>
              <a:buChar char="q"/>
            </a:pPr>
            <a:r>
              <a:rPr lang="en-GB" sz="3200" b="1" dirty="0">
                <a:solidFill>
                  <a:schemeClr val="tx1"/>
                </a:solidFill>
              </a:rPr>
              <a:t>Accidents/ Unintentional injuries: </a:t>
            </a:r>
            <a:r>
              <a:rPr lang="en-GB" sz="3200" dirty="0">
                <a:solidFill>
                  <a:schemeClr val="tx1"/>
                </a:solidFill>
              </a:rPr>
              <a:t>Road traffic, industrial and home accidents.</a:t>
            </a:r>
          </a:p>
          <a:p>
            <a:pPr algn="just">
              <a:lnSpc>
                <a:spcPct val="120000"/>
              </a:lnSpc>
              <a:spcBef>
                <a:spcPts val="0"/>
              </a:spcBef>
              <a:buClrTx/>
              <a:buFont typeface="Wingdings" panose="05000000000000000000" pitchFamily="2" charset="2"/>
              <a:buChar char="q"/>
            </a:pPr>
            <a:r>
              <a:rPr lang="en-GB" sz="3200" b="1" dirty="0">
                <a:solidFill>
                  <a:schemeClr val="tx1"/>
                </a:solidFill>
              </a:rPr>
              <a:t>Arthritis/musculoskeletal diseases</a:t>
            </a:r>
          </a:p>
          <a:p>
            <a:pPr algn="just">
              <a:lnSpc>
                <a:spcPct val="120000"/>
              </a:lnSpc>
              <a:spcBef>
                <a:spcPts val="0"/>
              </a:spcBef>
              <a:buClrTx/>
              <a:buFont typeface="Wingdings" panose="05000000000000000000" pitchFamily="2" charset="2"/>
              <a:buChar char="q"/>
            </a:pPr>
            <a:r>
              <a:rPr lang="en-GB" sz="3200" b="1" dirty="0">
                <a:solidFill>
                  <a:schemeClr val="tx1"/>
                </a:solidFill>
              </a:rPr>
              <a:t>Chronic neurologic disorders </a:t>
            </a:r>
            <a:r>
              <a:rPr lang="en-GB" sz="3200" dirty="0">
                <a:solidFill>
                  <a:schemeClr val="tx1"/>
                </a:solidFill>
              </a:rPr>
              <a:t>(e.g., Alzheimer’s, dementias) </a:t>
            </a:r>
          </a:p>
          <a:p>
            <a:pPr marL="0" indent="0" algn="just">
              <a:lnSpc>
                <a:spcPct val="120000"/>
              </a:lnSpc>
              <a:spcBef>
                <a:spcPts val="0"/>
              </a:spcBef>
              <a:buClrTx/>
              <a:buNone/>
            </a:pPr>
            <a:r>
              <a:rPr lang="en-GB" sz="3200" dirty="0">
                <a:solidFill>
                  <a:schemeClr val="tx1"/>
                </a:solidFill>
              </a:rPr>
              <a:t>________________________________________</a:t>
            </a:r>
          </a:p>
          <a:p>
            <a:pPr algn="just">
              <a:lnSpc>
                <a:spcPct val="120000"/>
              </a:lnSpc>
              <a:spcBef>
                <a:spcPts val="0"/>
              </a:spcBef>
              <a:buClrTx/>
              <a:buFont typeface="Wingdings" panose="05000000000000000000" pitchFamily="2" charset="2"/>
              <a:buChar char="q"/>
            </a:pPr>
            <a:r>
              <a:rPr lang="en-US" sz="3200" dirty="0">
                <a:solidFill>
                  <a:schemeClr val="tx1"/>
                </a:solidFill>
              </a:rPr>
              <a:t>Cardiovascular diseases account for most </a:t>
            </a:r>
            <a:r>
              <a:rPr lang="en-US" sz="3200" dirty="0" err="1">
                <a:solidFill>
                  <a:schemeClr val="tx1"/>
                </a:solidFill>
              </a:rPr>
              <a:t>NCDS</a:t>
            </a:r>
            <a:r>
              <a:rPr lang="en-US" sz="3200" dirty="0">
                <a:solidFill>
                  <a:schemeClr val="tx1"/>
                </a:solidFill>
              </a:rPr>
              <a:t> or 17.3% million people annually (</a:t>
            </a:r>
            <a:r>
              <a:rPr lang="en-US" sz="3200" dirty="0" err="1">
                <a:solidFill>
                  <a:schemeClr val="tx1"/>
                </a:solidFill>
              </a:rPr>
              <a:t>HTN</a:t>
            </a:r>
            <a:r>
              <a:rPr lang="en-US" sz="3200" dirty="0">
                <a:solidFill>
                  <a:schemeClr val="tx1"/>
                </a:solidFill>
              </a:rPr>
              <a:t> is the leading risk factor, </a:t>
            </a:r>
          </a:p>
          <a:p>
            <a:pPr algn="just">
              <a:lnSpc>
                <a:spcPct val="120000"/>
              </a:lnSpc>
              <a:spcBef>
                <a:spcPts val="0"/>
              </a:spcBef>
              <a:buClrTx/>
              <a:buFont typeface="Wingdings" panose="05000000000000000000" pitchFamily="2" charset="2"/>
              <a:buChar char="q"/>
            </a:pPr>
            <a:r>
              <a:rPr lang="en-US" sz="3200" dirty="0">
                <a:solidFill>
                  <a:schemeClr val="tx1"/>
                </a:solidFill>
              </a:rPr>
              <a:t>Followed by cancers(7.6 million) </a:t>
            </a:r>
          </a:p>
          <a:p>
            <a:pPr algn="just">
              <a:lnSpc>
                <a:spcPct val="120000"/>
              </a:lnSpc>
              <a:spcBef>
                <a:spcPts val="0"/>
              </a:spcBef>
              <a:buClrTx/>
              <a:buFont typeface="Wingdings" panose="05000000000000000000" pitchFamily="2" charset="2"/>
              <a:buChar char="q"/>
            </a:pPr>
            <a:r>
              <a:rPr lang="en-US" sz="3200" dirty="0">
                <a:solidFill>
                  <a:schemeClr val="tx1"/>
                </a:solidFill>
              </a:rPr>
              <a:t>Respiratory diseases (4.2) </a:t>
            </a:r>
          </a:p>
          <a:p>
            <a:pPr algn="just">
              <a:lnSpc>
                <a:spcPct val="120000"/>
              </a:lnSpc>
              <a:spcBef>
                <a:spcPts val="0"/>
              </a:spcBef>
              <a:buClrTx/>
              <a:buFont typeface="Wingdings" panose="05000000000000000000" pitchFamily="2" charset="2"/>
              <a:buChar char="q"/>
            </a:pPr>
            <a:r>
              <a:rPr lang="en-US" sz="3200" dirty="0">
                <a:solidFill>
                  <a:schemeClr val="tx1"/>
                </a:solidFill>
              </a:rPr>
              <a:t>And diabetes (1.3 million)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9818378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77500" lnSpcReduction="20000"/>
          </a:bodyPr>
          <a:lstStyle/>
          <a:p>
            <a:pPr marL="0" indent="0" algn="just">
              <a:lnSpc>
                <a:spcPct val="120000"/>
              </a:lnSpc>
              <a:spcBef>
                <a:spcPts val="0"/>
              </a:spcBef>
              <a:buClrTx/>
              <a:buNone/>
            </a:pPr>
            <a:r>
              <a:rPr lang="en-US" sz="2800" b="1" dirty="0">
                <a:solidFill>
                  <a:srgbClr val="0070C0"/>
                </a:solidFill>
              </a:rPr>
              <a:t>Lifestyle disease types</a:t>
            </a:r>
          </a:p>
          <a:p>
            <a:pPr algn="just">
              <a:lnSpc>
                <a:spcPct val="120000"/>
              </a:lnSpc>
              <a:spcBef>
                <a:spcPts val="0"/>
              </a:spcBef>
              <a:buClrTx/>
              <a:buFont typeface="Wingdings" panose="05000000000000000000" pitchFamily="2" charset="2"/>
              <a:buChar char="q"/>
            </a:pPr>
            <a:r>
              <a:rPr lang="en-US" sz="2800" dirty="0">
                <a:solidFill>
                  <a:schemeClr val="tx1"/>
                </a:solidFill>
              </a:rPr>
              <a:t>Lifestyle diseases: diseases associated with the way a person or group of people lives</a:t>
            </a:r>
          </a:p>
          <a:p>
            <a:pPr algn="just">
              <a:lnSpc>
                <a:spcPct val="120000"/>
              </a:lnSpc>
              <a:spcBef>
                <a:spcPts val="0"/>
              </a:spcBef>
              <a:buClrTx/>
              <a:buFont typeface="Wingdings" panose="05000000000000000000" pitchFamily="2" charset="2"/>
              <a:buChar char="q"/>
            </a:pPr>
            <a:r>
              <a:rPr lang="en-US" sz="2800" dirty="0">
                <a:solidFill>
                  <a:schemeClr val="tx1"/>
                </a:solidFill>
              </a:rPr>
              <a:t>conditions usually attributed to dramatic shifts in the way humans live their lives, often due to advancements in a society or its scientific progress</a:t>
            </a:r>
          </a:p>
          <a:p>
            <a:pPr algn="just">
              <a:lnSpc>
                <a:spcPct val="120000"/>
              </a:lnSpc>
              <a:spcBef>
                <a:spcPts val="0"/>
              </a:spcBef>
              <a:buClrTx/>
              <a:buFont typeface="Wingdings" panose="05000000000000000000" pitchFamily="2" charset="2"/>
              <a:buChar char="q"/>
            </a:pPr>
            <a:r>
              <a:rPr lang="en-US" sz="2800" dirty="0">
                <a:solidFill>
                  <a:schemeClr val="tx1"/>
                </a:solidFill>
              </a:rPr>
              <a:t>Conditions like certain forms of cancer, most types of heart disease, high blood pressure, obesity, and Type 2 diabetes are “contracted” from the way people live. Poor diet, lack of exercise, smoking, and excess alcohol, and in the late 2000s even poor sleep may contribute to these illnesses or be their primary cause</a:t>
            </a:r>
          </a:p>
          <a:p>
            <a:pPr marL="0" indent="0" algn="just">
              <a:lnSpc>
                <a:spcPct val="120000"/>
              </a:lnSpc>
              <a:spcBef>
                <a:spcPts val="0"/>
              </a:spcBef>
              <a:buClrTx/>
              <a:buNone/>
            </a:pPr>
            <a:r>
              <a:rPr lang="en-US" sz="2800" b="1" dirty="0">
                <a:solidFill>
                  <a:schemeClr val="tx1"/>
                </a:solidFill>
              </a:rPr>
              <a:t>Lifestyle diseases include:</a:t>
            </a:r>
          </a:p>
          <a:p>
            <a:pPr algn="just">
              <a:lnSpc>
                <a:spcPct val="120000"/>
              </a:lnSpc>
              <a:spcBef>
                <a:spcPts val="0"/>
              </a:spcBef>
              <a:buClrTx/>
              <a:buFont typeface="Wingdings" panose="05000000000000000000" pitchFamily="2" charset="2"/>
              <a:buChar char="q"/>
            </a:pPr>
            <a:r>
              <a:rPr lang="en-US" sz="2800" dirty="0">
                <a:solidFill>
                  <a:schemeClr val="tx1"/>
                </a:solidFill>
              </a:rPr>
              <a:t>Atherosclerosis,</a:t>
            </a:r>
          </a:p>
          <a:p>
            <a:pPr algn="just">
              <a:lnSpc>
                <a:spcPct val="120000"/>
              </a:lnSpc>
              <a:spcBef>
                <a:spcPts val="0"/>
              </a:spcBef>
              <a:buClrTx/>
              <a:buFont typeface="Wingdings" panose="05000000000000000000" pitchFamily="2" charset="2"/>
              <a:buChar char="q"/>
            </a:pPr>
            <a:r>
              <a:rPr lang="en-US" sz="2800" dirty="0">
                <a:solidFill>
                  <a:schemeClr val="tx1"/>
                </a:solidFill>
              </a:rPr>
              <a:t>Heart disease, </a:t>
            </a:r>
          </a:p>
          <a:p>
            <a:pPr algn="just">
              <a:lnSpc>
                <a:spcPct val="120000"/>
              </a:lnSpc>
              <a:spcBef>
                <a:spcPts val="0"/>
              </a:spcBef>
              <a:buClrTx/>
              <a:buFont typeface="Wingdings" panose="05000000000000000000" pitchFamily="2" charset="2"/>
              <a:buChar char="q"/>
            </a:pPr>
            <a:r>
              <a:rPr lang="en-US" sz="2800" dirty="0">
                <a:solidFill>
                  <a:schemeClr val="tx1"/>
                </a:solidFill>
              </a:rPr>
              <a:t>And stroke; </a:t>
            </a:r>
          </a:p>
          <a:p>
            <a:pPr algn="just">
              <a:lnSpc>
                <a:spcPct val="120000"/>
              </a:lnSpc>
              <a:spcBef>
                <a:spcPts val="0"/>
              </a:spcBef>
              <a:buClrTx/>
              <a:buFont typeface="Wingdings" panose="05000000000000000000" pitchFamily="2" charset="2"/>
              <a:buChar char="q"/>
            </a:pPr>
            <a:r>
              <a:rPr lang="en-US" sz="2800" dirty="0">
                <a:solidFill>
                  <a:schemeClr val="tx1"/>
                </a:solidFill>
              </a:rPr>
              <a:t>Obesity and type 2 diabetes; </a:t>
            </a:r>
          </a:p>
          <a:p>
            <a:pPr algn="just">
              <a:lnSpc>
                <a:spcPct val="120000"/>
              </a:lnSpc>
              <a:spcBef>
                <a:spcPts val="0"/>
              </a:spcBef>
              <a:buClrTx/>
              <a:buFont typeface="Wingdings" panose="05000000000000000000" pitchFamily="2" charset="2"/>
              <a:buChar char="q"/>
            </a:pPr>
            <a:r>
              <a:rPr lang="en-US" sz="2800" dirty="0">
                <a:solidFill>
                  <a:schemeClr val="tx1"/>
                </a:solidFill>
              </a:rPr>
              <a:t>And diseases associated with smoking, alcohol and drug abuse, and lack of regular physical activity.</a:t>
            </a:r>
            <a:endParaRPr lang="en-US" sz="2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7541501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3200" dirty="0">
                <a:solidFill>
                  <a:srgbClr val="0070C0"/>
                </a:solidFill>
                <a:latin typeface="Bookman Old Style" panose="02050604050505020204" pitchFamily="18" charset="0"/>
              </a:rPr>
              <a:t>Characteristics of </a:t>
            </a:r>
            <a:r>
              <a:rPr lang="en-US" sz="3200" dirty="0" err="1">
                <a:solidFill>
                  <a:srgbClr val="0070C0"/>
                </a:solidFill>
                <a:latin typeface="Bookman Old Style" panose="02050604050505020204" pitchFamily="18" charset="0"/>
              </a:rPr>
              <a:t>NCDs</a:t>
            </a:r>
            <a:r>
              <a:rPr lang="en-US" sz="3200" dirty="0">
                <a:solidFill>
                  <a:srgbClr val="0070C0"/>
                </a:solidFill>
                <a:latin typeface="Bookman Old Style" panose="02050604050505020204" pitchFamily="18" charset="0"/>
              </a:rPr>
              <a:t>:</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Complex aetiology (causes)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Multiple risk factors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Long latency period</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Non-contagious origin (non-communicable)</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Prolonged course of illness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Functional impairment or disability</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Incurability</a:t>
            </a:r>
          </a:p>
          <a:p>
            <a:pPr marL="114300" indent="-457200" algn="just">
              <a:lnSpc>
                <a:spcPct val="115000"/>
              </a:lnSpc>
              <a:spcBef>
                <a:spcPts val="0"/>
              </a:spcBef>
              <a:buFont typeface="Wingdings" panose="05000000000000000000" pitchFamily="2" charset="2"/>
              <a:buChar char="q"/>
            </a:pPr>
            <a:r>
              <a:rPr lang="en-GB" sz="3200" b="0" dirty="0">
                <a:latin typeface="Bookman Old Style" panose="02050604050505020204" pitchFamily="18" charset="0"/>
              </a:rPr>
              <a:t>Insidious (gradual and harmful) onset </a:t>
            </a:r>
            <a:endParaRPr lang="en-US" sz="3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92379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Implications of increased burden of </a:t>
            </a:r>
            <a:r>
              <a:rPr lang="en-US" sz="2500" b="1" dirty="0" err="1">
                <a:solidFill>
                  <a:srgbClr val="0070C0"/>
                </a:solidFill>
              </a:rPr>
              <a:t>NCDs</a:t>
            </a:r>
            <a:endParaRPr lang="en-US"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Increased budgetary allocation to prevention and control of </a:t>
            </a:r>
            <a:r>
              <a:rPr lang="en-US" sz="2500" dirty="0" err="1">
                <a:solidFill>
                  <a:schemeClr val="tx1"/>
                </a:solidFill>
              </a:rPr>
              <a:t>NCDs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Impoverishment/economic failure of already poor on account of continued Treatment over long periods</a:t>
            </a:r>
          </a:p>
          <a:p>
            <a:pPr algn="just">
              <a:lnSpc>
                <a:spcPct val="120000"/>
              </a:lnSpc>
              <a:spcBef>
                <a:spcPts val="0"/>
              </a:spcBef>
              <a:buClrTx/>
              <a:buFont typeface="Wingdings" panose="05000000000000000000" pitchFamily="2" charset="2"/>
              <a:buChar char="q"/>
            </a:pPr>
            <a:r>
              <a:rPr lang="en-US" sz="2500" dirty="0">
                <a:solidFill>
                  <a:schemeClr val="tx1"/>
                </a:solidFill>
              </a:rPr>
              <a:t>Increased investment in human resources for health sector i.e. more doctors, nurses, nutrition etc.</a:t>
            </a:r>
          </a:p>
          <a:p>
            <a:pPr algn="just">
              <a:lnSpc>
                <a:spcPct val="120000"/>
              </a:lnSpc>
              <a:spcBef>
                <a:spcPts val="0"/>
              </a:spcBef>
              <a:buClrTx/>
              <a:buFont typeface="Wingdings" panose="05000000000000000000" pitchFamily="2" charset="2"/>
              <a:buChar char="q"/>
            </a:pPr>
            <a:r>
              <a:rPr lang="en-US" sz="2500" dirty="0">
                <a:solidFill>
                  <a:schemeClr val="tx1"/>
                </a:solidFill>
              </a:rPr>
              <a:t>Increased investment on drugs- further increase in non affordability of many for Treatment</a:t>
            </a:r>
          </a:p>
          <a:p>
            <a:pPr algn="just">
              <a:lnSpc>
                <a:spcPct val="120000"/>
              </a:lnSpc>
              <a:spcBef>
                <a:spcPts val="0"/>
              </a:spcBef>
              <a:buClrTx/>
              <a:buFont typeface="Wingdings" panose="05000000000000000000" pitchFamily="2" charset="2"/>
              <a:buChar char="q"/>
            </a:pPr>
            <a:r>
              <a:rPr lang="en-US" sz="2500" dirty="0">
                <a:solidFill>
                  <a:schemeClr val="tx1"/>
                </a:solidFill>
              </a:rPr>
              <a:t>Effect on society- especially nuclear families</a:t>
            </a:r>
          </a:p>
          <a:p>
            <a:pPr marL="0" indent="0" algn="just">
              <a:lnSpc>
                <a:spcPct val="120000"/>
              </a:lnSpc>
              <a:spcBef>
                <a:spcPts val="0"/>
              </a:spcBef>
              <a:buClrTx/>
              <a:buNone/>
            </a:pPr>
            <a:r>
              <a:rPr lang="en-US" sz="2500" b="1" dirty="0">
                <a:solidFill>
                  <a:srgbClr val="0070C0"/>
                </a:solidFill>
              </a:rPr>
              <a:t>DRIVERS OF </a:t>
            </a:r>
            <a:r>
              <a:rPr lang="en-US" sz="2500" b="1" dirty="0" err="1">
                <a:solidFill>
                  <a:srgbClr val="0070C0"/>
                </a:solidFill>
              </a:rPr>
              <a:t>NCDS</a:t>
            </a:r>
            <a:r>
              <a:rPr lang="en-US" sz="2500" b="1" dirty="0">
                <a:solidFill>
                  <a:srgbClr val="0070C0"/>
                </a:solidFill>
              </a:rPr>
              <a:t> AND LIFESTYLE DISEASES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Nutrition transition/ globalization of unhealthy lifestyles.</a:t>
            </a:r>
          </a:p>
          <a:p>
            <a:pPr algn="just">
              <a:lnSpc>
                <a:spcPct val="120000"/>
              </a:lnSpc>
              <a:spcBef>
                <a:spcPts val="0"/>
              </a:spcBef>
              <a:buClrTx/>
              <a:buFont typeface="Wingdings" panose="05000000000000000000" pitchFamily="2" charset="2"/>
              <a:buChar char="q"/>
            </a:pPr>
            <a:r>
              <a:rPr lang="en-US" sz="2500" dirty="0">
                <a:solidFill>
                  <a:schemeClr val="tx1"/>
                </a:solidFill>
              </a:rPr>
              <a:t>Rapidly growing and unplanned urbanization</a:t>
            </a:r>
          </a:p>
          <a:p>
            <a:pPr algn="just">
              <a:lnSpc>
                <a:spcPct val="120000"/>
              </a:lnSpc>
              <a:spcBef>
                <a:spcPts val="0"/>
              </a:spcBef>
              <a:buClrTx/>
              <a:buFont typeface="Wingdings" panose="05000000000000000000" pitchFamily="2" charset="2"/>
              <a:buChar char="q"/>
            </a:pPr>
            <a:r>
              <a:rPr lang="en-US" sz="2500" dirty="0">
                <a:solidFill>
                  <a:schemeClr val="tx1"/>
                </a:solidFill>
              </a:rPr>
              <a:t>Demographic Change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17525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err="1">
                <a:latin typeface="Bookman Old Style" panose="02050604050505020204" pitchFamily="18" charset="0"/>
              </a:rPr>
              <a:t>NCDs</a:t>
            </a:r>
            <a:r>
              <a:rPr lang="en-GB" sz="2400" dirty="0">
                <a:latin typeface="Bookman Old Style" panose="02050604050505020204" pitchFamily="18" charset="0"/>
              </a:rPr>
              <a:t>: - Parameters for estimation of behavioural and metabolic risk factors:</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Current daily tobacco smoking: </a:t>
            </a:r>
            <a:r>
              <a:rPr lang="en-GB" sz="2400" b="0" dirty="0">
                <a:latin typeface="Bookman Old Style" panose="02050604050505020204" pitchFamily="18" charset="0"/>
              </a:rPr>
              <a:t>the percentage of the population aged 15 or older who smoke tobacco on a daily basis.</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Physical inactivity: </a:t>
            </a:r>
            <a:r>
              <a:rPr lang="en-GB" sz="2400" b="0" dirty="0">
                <a:latin typeface="Bookman Old Style" panose="02050604050505020204" pitchFamily="18" charset="0"/>
              </a:rPr>
              <a:t>the percentage of the population aged 15 or older engaging in less than 30 minutes of moderate activity per week or less than 20 minutes of vigorous activity three times per week, or the equivalent.</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blood pressure: </a:t>
            </a:r>
            <a:r>
              <a:rPr lang="en-GB" sz="2400" b="0" dirty="0">
                <a:latin typeface="Bookman Old Style" panose="02050604050505020204" pitchFamily="18" charset="0"/>
              </a:rPr>
              <a:t>the percentage of the population aged 25 or older having systolic blood pressure ≥ 140 </a:t>
            </a:r>
            <a:r>
              <a:rPr lang="en-GB" sz="2400" b="0" dirty="0" err="1">
                <a:latin typeface="Bookman Old Style" panose="02050604050505020204" pitchFamily="18" charset="0"/>
              </a:rPr>
              <a:t>mmhg</a:t>
            </a:r>
            <a:r>
              <a:rPr lang="en-GB" sz="2400" b="0" dirty="0">
                <a:latin typeface="Bookman Old Style" panose="02050604050505020204" pitchFamily="18" charset="0"/>
              </a:rPr>
              <a:t> and/or diastolic blood pressure ≥90 </a:t>
            </a:r>
            <a:r>
              <a:rPr lang="en-GB" sz="2400" b="0" dirty="0" err="1">
                <a:latin typeface="Bookman Old Style" panose="02050604050505020204" pitchFamily="18" charset="0"/>
              </a:rPr>
              <a:t>mmhg</a:t>
            </a:r>
            <a:r>
              <a:rPr lang="en-GB" sz="2400" b="0" dirty="0">
                <a:latin typeface="Bookman Old Style" panose="02050604050505020204" pitchFamily="18" charset="0"/>
              </a:rPr>
              <a:t> or on medication to lower blood pressure.</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305</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18333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3" indent="0" algn="just">
              <a:lnSpc>
                <a:spcPct val="115000"/>
              </a:lnSpc>
              <a:spcBef>
                <a:spcPts val="0"/>
              </a:spcBef>
              <a:buClrTx/>
              <a:buNone/>
            </a:pPr>
            <a:r>
              <a:rPr lang="en-GB" sz="2400" b="1" dirty="0" err="1">
                <a:latin typeface="Bookman Old Style" panose="02050604050505020204" pitchFamily="18" charset="0"/>
              </a:rPr>
              <a:t>NCDs</a:t>
            </a:r>
            <a:r>
              <a:rPr lang="en-GB" sz="2400" b="1" dirty="0">
                <a:latin typeface="Bookman Old Style" panose="02050604050505020204" pitchFamily="18" charset="0"/>
              </a:rPr>
              <a:t>: - Parameters for estimation of behavioural and metabolic risk factors:</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blood glucose: </a:t>
            </a:r>
            <a:r>
              <a:rPr lang="en-GB" sz="2400" b="0" dirty="0">
                <a:latin typeface="Bookman Old Style" panose="02050604050505020204" pitchFamily="18" charset="0"/>
              </a:rPr>
              <a:t>the percentage of the population aged 25 or older having a fasting plasma glucose value ≥ 7.0 </a:t>
            </a:r>
            <a:r>
              <a:rPr lang="en-GB" sz="2400" b="0" dirty="0" err="1">
                <a:latin typeface="Bookman Old Style" panose="02050604050505020204" pitchFamily="18" charset="0"/>
              </a:rPr>
              <a:t>mmol</a:t>
            </a:r>
            <a:r>
              <a:rPr lang="en-GB" sz="2400" b="0" dirty="0">
                <a:latin typeface="Bookman Old Style" panose="02050604050505020204" pitchFamily="18" charset="0"/>
              </a:rPr>
              <a:t>/L (126 mg/dl) or on medication for raised blood glucose.</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Overweight: </a:t>
            </a:r>
            <a:r>
              <a:rPr lang="en-GB" sz="2400" b="0" dirty="0">
                <a:latin typeface="Bookman Old Style" panose="02050604050505020204" pitchFamily="18" charset="0"/>
              </a:rPr>
              <a:t>the percentage of the population aged 20 or older having a body mass index (</a:t>
            </a:r>
            <a:r>
              <a:rPr lang="en-GB" sz="2400" b="0" dirty="0" err="1">
                <a:latin typeface="Bookman Old Style" panose="02050604050505020204" pitchFamily="18" charset="0"/>
              </a:rPr>
              <a:t>bmi</a:t>
            </a:r>
            <a:r>
              <a:rPr lang="en-GB" sz="2400" b="0" dirty="0">
                <a:latin typeface="Bookman Old Style" panose="02050604050505020204" pitchFamily="18" charset="0"/>
              </a:rPr>
              <a:t>) ≥ 25 kg/m2.</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Obesity: </a:t>
            </a:r>
            <a:r>
              <a:rPr lang="en-GB" sz="2400" b="0" dirty="0">
                <a:latin typeface="Bookman Old Style" panose="02050604050505020204" pitchFamily="18" charset="0"/>
              </a:rPr>
              <a:t>the percentage of the population aged 20 or older having a body mass index (</a:t>
            </a:r>
            <a:r>
              <a:rPr lang="en-GB" sz="2400" b="0" dirty="0" err="1">
                <a:latin typeface="Bookman Old Style" panose="02050604050505020204" pitchFamily="18" charset="0"/>
              </a:rPr>
              <a:t>bmi</a:t>
            </a:r>
            <a:r>
              <a:rPr lang="en-GB" sz="2400" b="0" dirty="0">
                <a:latin typeface="Bookman Old Style" panose="02050604050505020204" pitchFamily="18" charset="0"/>
              </a:rPr>
              <a:t>) ≥30 kg/m2.</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cholesterol: </a:t>
            </a:r>
            <a:r>
              <a:rPr lang="en-GB" sz="2400" b="0" dirty="0">
                <a:latin typeface="Bookman Old Style" panose="02050604050505020204" pitchFamily="18" charset="0"/>
              </a:rPr>
              <a:t>the percentage of the population aged 25 or older having a total cholesterol value ≥ 5.0 </a:t>
            </a:r>
            <a:r>
              <a:rPr lang="en-GB" sz="2400" b="0" dirty="0" err="1">
                <a:latin typeface="Bookman Old Style" panose="02050604050505020204" pitchFamily="18" charset="0"/>
              </a:rPr>
              <a:t>mmol</a:t>
            </a:r>
            <a:r>
              <a:rPr lang="en-GB" sz="2400" b="0" dirty="0">
                <a:latin typeface="Bookman Old Style" panose="02050604050505020204" pitchFamily="18" charset="0"/>
              </a:rPr>
              <a:t>/L (190 mg/dl).</a:t>
            </a: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306</a:t>
            </a:fld>
            <a:endParaRPr kumimoji="0" lang="en-US" sz="165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00224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US" sz="2400" dirty="0">
                <a:latin typeface="Bookman Old Style" panose="02050604050505020204" pitchFamily="18" charset="0"/>
              </a:rPr>
              <a:t>Epidemiology of </a:t>
            </a:r>
            <a:r>
              <a:rPr lang="en-US" sz="2400" dirty="0" err="1">
                <a:latin typeface="Bookman Old Style" panose="02050604050505020204" pitchFamily="18" charset="0"/>
              </a:rPr>
              <a:t>NCD</a:t>
            </a:r>
            <a:r>
              <a:rPr lang="en-US" sz="2400" dirty="0">
                <a:latin typeface="Bookman Old Style" panose="02050604050505020204" pitchFamily="18" charset="0"/>
              </a:rPr>
              <a:t>:</a:t>
            </a:r>
          </a:p>
          <a:p>
            <a:pPr marL="0" marR="0" algn="just">
              <a:lnSpc>
                <a:spcPct val="115000"/>
              </a:lnSpc>
              <a:spcBef>
                <a:spcPts val="0"/>
              </a:spcBef>
              <a:spcAft>
                <a:spcPts val="0"/>
              </a:spcAft>
            </a:pPr>
            <a:r>
              <a:rPr lang="en-US" sz="2400" dirty="0">
                <a:latin typeface="Bookman Old Style" panose="02050604050505020204" pitchFamily="18" charset="0"/>
              </a:rPr>
              <a:t>The epidemiologic transition:</a:t>
            </a:r>
          </a:p>
          <a:p>
            <a:pPr marL="0" marR="0" algn="ctr">
              <a:lnSpc>
                <a:spcPct val="115000"/>
              </a:lnSpc>
              <a:spcBef>
                <a:spcPts val="0"/>
              </a:spcBef>
              <a:spcAft>
                <a:spcPts val="0"/>
              </a:spcAft>
            </a:pPr>
            <a:r>
              <a:rPr lang="en-GB" sz="2200" b="0" dirty="0">
                <a:latin typeface="Bookman Old Style" panose="02050604050505020204" pitchFamily="18" charset="0"/>
              </a:rPr>
              <a:t>Change in the balance of disease in a population</a:t>
            </a:r>
          </a:p>
          <a:p>
            <a:pPr marL="0" marR="0" algn="ctr">
              <a:lnSpc>
                <a:spcPct val="115000"/>
              </a:lnSpc>
              <a:spcBef>
                <a:spcPts val="0"/>
              </a:spcBef>
              <a:spcAft>
                <a:spcPts val="0"/>
              </a:spcAft>
            </a:pPr>
            <a:r>
              <a:rPr lang="en-GB" sz="2200" b="0" dirty="0">
                <a:latin typeface="Bookman Old Style" panose="02050604050505020204" pitchFamily="18" charset="0"/>
              </a:rPr>
              <a:t> from </a:t>
            </a:r>
          </a:p>
          <a:p>
            <a:pPr marL="0" marR="0" algn="ctr">
              <a:lnSpc>
                <a:spcPct val="115000"/>
              </a:lnSpc>
              <a:spcBef>
                <a:spcPts val="0"/>
              </a:spcBef>
              <a:spcAft>
                <a:spcPts val="0"/>
              </a:spcAft>
            </a:pPr>
            <a:r>
              <a:rPr lang="en-GB" sz="2200" b="0" dirty="0">
                <a:latin typeface="Bookman Old Style" panose="02050604050505020204" pitchFamily="18" charset="0"/>
              </a:rPr>
              <a:t>communicable diseases</a:t>
            </a:r>
          </a:p>
          <a:p>
            <a:pPr marL="0" marR="0" algn="ctr">
              <a:lnSpc>
                <a:spcPct val="115000"/>
              </a:lnSpc>
              <a:spcBef>
                <a:spcPts val="0"/>
              </a:spcBef>
              <a:spcAft>
                <a:spcPts val="0"/>
              </a:spcAft>
            </a:pPr>
            <a:r>
              <a:rPr lang="en-GB" sz="2200" b="0" dirty="0">
                <a:latin typeface="Bookman Old Style" panose="02050604050505020204" pitchFamily="18" charset="0"/>
              </a:rPr>
              <a:t>to </a:t>
            </a:r>
          </a:p>
          <a:p>
            <a:pPr marL="0" marR="0" algn="ctr">
              <a:lnSpc>
                <a:spcPct val="115000"/>
              </a:lnSpc>
              <a:spcBef>
                <a:spcPts val="0"/>
              </a:spcBef>
              <a:spcAft>
                <a:spcPts val="0"/>
              </a:spcAft>
            </a:pPr>
            <a:r>
              <a:rPr lang="en-GB" sz="2200" b="0" dirty="0">
                <a:latin typeface="Bookman Old Style" panose="02050604050505020204" pitchFamily="18" charset="0"/>
              </a:rPr>
              <a:t>non-communicable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There is decline in proportion of total mortality due to infectious diseases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Different countries are  at different stages of the epidemiological transition</a:t>
            </a:r>
          </a:p>
          <a:p>
            <a:pPr marL="0" marR="0" indent="0" algn="just">
              <a:lnSpc>
                <a:spcPct val="115000"/>
              </a:lnSpc>
              <a:spcBef>
                <a:spcPts val="0"/>
              </a:spcBef>
              <a:spcAft>
                <a:spcPts val="0"/>
              </a:spcAft>
            </a:pPr>
            <a:r>
              <a:rPr lang="en-GB" sz="2200" dirty="0">
                <a:latin typeface="Bookman Old Style" panose="02050604050505020204" pitchFamily="18" charset="0"/>
              </a:rPr>
              <a:t>Drivers of the epidemiological transition in low and middle income countries:</a:t>
            </a:r>
          </a:p>
          <a:p>
            <a:pPr marR="0" algn="just">
              <a:lnSpc>
                <a:spcPct val="115000"/>
              </a:lnSpc>
              <a:spcBef>
                <a:spcPts val="0"/>
              </a:spcBef>
              <a:spcAft>
                <a:spcPts val="0"/>
              </a:spcAft>
              <a:buFont typeface="Bookman Old Style" panose="02050604050505020204" pitchFamily="18" charset="0"/>
              <a:buChar char="−"/>
            </a:pPr>
            <a:r>
              <a:rPr lang="en-GB" sz="2200" b="0" dirty="0">
                <a:latin typeface="Bookman Old Style" panose="02050604050505020204" pitchFamily="18" charset="0"/>
              </a:rPr>
              <a:t>Population ageing</a:t>
            </a:r>
          </a:p>
          <a:p>
            <a:pPr marR="0" algn="just">
              <a:lnSpc>
                <a:spcPct val="115000"/>
              </a:lnSpc>
              <a:spcBef>
                <a:spcPts val="0"/>
              </a:spcBef>
              <a:spcAft>
                <a:spcPts val="0"/>
              </a:spcAft>
              <a:buFont typeface="Bookman Old Style" panose="02050604050505020204" pitchFamily="18" charset="0"/>
              <a:buChar char="−"/>
            </a:pPr>
            <a:r>
              <a:rPr lang="en-GB" sz="2200" b="0" dirty="0">
                <a:latin typeface="Bookman Old Style" panose="02050604050505020204" pitchFamily="18" charset="0"/>
              </a:rPr>
              <a:t>Major socio-economic changes (especially urbanisation)</a:t>
            </a:r>
          </a:p>
          <a:p>
            <a:pPr lvl="3" algn="just">
              <a:lnSpc>
                <a:spcPct val="115000"/>
              </a:lnSpc>
              <a:spcBef>
                <a:spcPts val="0"/>
              </a:spcBef>
              <a:buClrTx/>
            </a:pPr>
            <a:r>
              <a:rPr lang="en-GB" sz="2200" b="0" dirty="0">
                <a:latin typeface="Bookman Old Style" panose="02050604050505020204" pitchFamily="18" charset="0"/>
              </a:rPr>
              <a:t>changes in risk factors such as diet, physical activity, smoking etc.</a:t>
            </a:r>
          </a:p>
          <a:p>
            <a:pPr marL="0" marR="0" indent="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307</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94964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4258"/>
            <a:ext cx="8839200" cy="6673742"/>
          </a:xfrm>
        </p:spPr>
        <p:txBody>
          <a:bodyPr>
            <a:normAutofit/>
          </a:bodyPr>
          <a:lstStyle/>
          <a:p>
            <a:pPr marL="173736" lvl="4" indent="0" algn="just">
              <a:lnSpc>
                <a:spcPct val="115000"/>
              </a:lnSpc>
              <a:spcBef>
                <a:spcPts val="0"/>
              </a:spcBef>
              <a:buClrTx/>
              <a:buNone/>
            </a:pPr>
            <a:r>
              <a:rPr lang="en-GB" sz="2700" b="1" dirty="0">
                <a:latin typeface="Bookman Old Style" panose="02050604050505020204" pitchFamily="18" charset="0"/>
              </a:rPr>
              <a:t>NB:</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Non-communicable diseases are now the most common cause of death world wide</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Increasing rates in low and middle income countries because of change in lifestyles (urbanisation)</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Key risk factors have very large effects</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Interventions are effective and can reduce burden</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The need to combine results and have large studies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308</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93867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indent="0" algn="just">
              <a:lnSpc>
                <a:spcPct val="115000"/>
              </a:lnSpc>
              <a:spcBef>
                <a:spcPts val="0"/>
              </a:spcBef>
              <a:spcAft>
                <a:spcPts val="0"/>
              </a:spcAft>
            </a:pPr>
            <a:r>
              <a:rPr lang="en-GB" sz="2200" u="sng" dirty="0">
                <a:latin typeface="Bookman Old Style" panose="02050604050505020204" pitchFamily="18" charset="0"/>
              </a:rPr>
              <a:t>Why </a:t>
            </a:r>
            <a:r>
              <a:rPr lang="en-GB" sz="2200" u="sng" dirty="0" err="1">
                <a:latin typeface="Bookman Old Style" panose="02050604050505020204" pitchFamily="18" charset="0"/>
              </a:rPr>
              <a:t>NCDs</a:t>
            </a:r>
            <a:r>
              <a:rPr lang="en-GB" sz="2200" u="sng" dirty="0">
                <a:latin typeface="Bookman Old Style" panose="02050604050505020204" pitchFamily="18" charset="0"/>
              </a:rPr>
              <a:t> Are Important in Public Health?</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57 million deaths that occurred globally in 2008</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36 million – 63.2%, almost two thirds – were due to </a:t>
            </a:r>
            <a:r>
              <a:rPr lang="en-GB" sz="2200" b="0" dirty="0" err="1">
                <a:latin typeface="Bookman Old Style" panose="02050604050505020204" pitchFamily="18" charset="0"/>
              </a:rPr>
              <a:t>NCDs</a:t>
            </a: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 million death that occurred among people under age 60</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Mainly cardiovascular diseases, cancers, diabetes and chronic lung diseases</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expected to become the leading cause of death in Africa by 2030</a:t>
            </a: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Socioeconomic impacts of </a:t>
            </a:r>
            <a:r>
              <a:rPr lang="en-US" sz="2200" dirty="0" err="1">
                <a:latin typeface="Bookman Old Style" panose="02050604050505020204" pitchFamily="18" charset="0"/>
              </a:rPr>
              <a:t>NCDS</a:t>
            </a:r>
            <a:endParaRPr lang="en-US"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US" sz="2200" b="0" dirty="0" err="1">
                <a:latin typeface="Bookman Old Style" panose="02050604050505020204" pitchFamily="18" charset="0"/>
              </a:rPr>
              <a:t>NCDs</a:t>
            </a:r>
            <a:r>
              <a:rPr lang="en-US" sz="2200" b="0" dirty="0">
                <a:latin typeface="Bookman Old Style" panose="02050604050505020204" pitchFamily="18" charset="0"/>
              </a:rPr>
              <a:t> threaten progress towards the 2030 Agenda for Sustainable Development, which includes a target of reducing premature deaths from </a:t>
            </a:r>
            <a:r>
              <a:rPr lang="en-US" sz="2200" b="0" dirty="0" err="1">
                <a:latin typeface="Bookman Old Style" panose="02050604050505020204" pitchFamily="18" charset="0"/>
              </a:rPr>
              <a:t>NCDs</a:t>
            </a:r>
            <a:r>
              <a:rPr lang="en-US" sz="2200" b="0" dirty="0">
                <a:latin typeface="Bookman Old Style" panose="02050604050505020204" pitchFamily="18" charset="0"/>
              </a:rPr>
              <a:t> by one-third by 2030.</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Poverty is closely linked with </a:t>
            </a:r>
            <a:r>
              <a:rPr lang="en-US" sz="2200" b="0" dirty="0" err="1">
                <a:latin typeface="Bookman Old Style" panose="02050604050505020204" pitchFamily="18" charset="0"/>
              </a:rPr>
              <a:t>NCDs</a:t>
            </a:r>
            <a:r>
              <a:rPr lang="en-US" sz="2200" b="0" dirty="0">
                <a:latin typeface="Bookman Old Style" panose="02050604050505020204" pitchFamily="18" charset="0"/>
              </a:rPr>
              <a:t>. The rapid rise in </a:t>
            </a:r>
            <a:r>
              <a:rPr lang="en-US" sz="2200" b="0" dirty="0" err="1">
                <a:latin typeface="Bookman Old Style" panose="02050604050505020204" pitchFamily="18" charset="0"/>
              </a:rPr>
              <a:t>NCDs</a:t>
            </a:r>
            <a:r>
              <a:rPr lang="en-US" sz="2200" b="0" dirty="0">
                <a:latin typeface="Bookman Old Style" panose="02050604050505020204" pitchFamily="18" charset="0"/>
              </a:rPr>
              <a:t> is predicted to impede poverty reduction initiatives in low-income countries, particularly by increasing household costs associated with health care</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309</a:t>
            </a:fld>
            <a:endParaRPr kumimoji="0" lang="en-US" sz="165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75467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2. Vital statistics (Registration of vital events) </a:t>
            </a:r>
          </a:p>
          <a:p>
            <a:pPr algn="just">
              <a:lnSpc>
                <a:spcPct val="120000"/>
              </a:lnSpc>
              <a:spcBef>
                <a:spcPts val="0"/>
              </a:spcBef>
              <a:buClrTx/>
              <a:buFont typeface="Wingdings" panose="05000000000000000000" pitchFamily="2" charset="2"/>
              <a:buChar char="q"/>
            </a:pPr>
            <a:r>
              <a:rPr lang="en-US" sz="2500" dirty="0">
                <a:solidFill>
                  <a:schemeClr val="tx1"/>
                </a:solidFill>
              </a:rPr>
              <a:t>This is a system by which all births and deaths occurring nationwide are registered, reported and compiled centrally. Certificate is issued for each birth and death. It is the source of information for the calculation of birth and death rates.</a:t>
            </a:r>
          </a:p>
          <a:p>
            <a:pPr algn="just">
              <a:lnSpc>
                <a:spcPct val="120000"/>
              </a:lnSpc>
              <a:spcBef>
                <a:spcPts val="0"/>
              </a:spcBef>
              <a:buClrTx/>
              <a:buFont typeface="Wingdings" panose="05000000000000000000" pitchFamily="2" charset="2"/>
              <a:buChar char="q"/>
            </a:pPr>
            <a:r>
              <a:rPr lang="en-US" sz="2500" dirty="0">
                <a:solidFill>
                  <a:schemeClr val="tx1"/>
                </a:solidFill>
              </a:rPr>
              <a:t>Registration of vital events keeps continuous check on demographic changes. Complete and accurate registration is a reliable source of health data </a:t>
            </a:r>
          </a:p>
          <a:p>
            <a:pPr algn="just">
              <a:lnSpc>
                <a:spcPct val="120000"/>
              </a:lnSpc>
              <a:spcBef>
                <a:spcPts val="0"/>
              </a:spcBef>
              <a:buClrTx/>
              <a:buFont typeface="Wingdings" panose="05000000000000000000" pitchFamily="2" charset="2"/>
              <a:buChar char="q"/>
            </a:pPr>
            <a:r>
              <a:rPr lang="en-US" sz="2500" dirty="0">
                <a:solidFill>
                  <a:schemeClr val="tx1"/>
                </a:solidFill>
              </a:rPr>
              <a:t>Vital events include legal registration, statistical recording and reporting of the occurrence of and the collection, compilation, presentation, analysis and distribution of statistics pertaining to vital events such as live births, deaths, </a:t>
            </a:r>
            <a:r>
              <a:rPr lang="en-US" sz="2500" dirty="0" err="1">
                <a:solidFill>
                  <a:schemeClr val="tx1"/>
                </a:solidFill>
              </a:rPr>
              <a:t>foetal</a:t>
            </a:r>
            <a:r>
              <a:rPr lang="en-US" sz="2500" dirty="0">
                <a:solidFill>
                  <a:schemeClr val="tx1"/>
                </a:solidFill>
              </a:rPr>
              <a:t> deaths, marriages, divorces, adoptions, separations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561747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a:t>Impacts of NCDS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5715000"/>
          </a:xfrm>
          <a:prstGeom prst="rect">
            <a:avLst/>
          </a:prstGeom>
          <a:noFill/>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solidFill>
                  <a:srgbClr val="0070C0"/>
                </a:solidFill>
                <a:latin typeface="Bookman Old Style" panose="02050604050505020204" pitchFamily="18" charset="0"/>
              </a:rPr>
              <a:t>Prevention and Control of </a:t>
            </a:r>
            <a:r>
              <a:rPr lang="en-GB" sz="2400" dirty="0" err="1">
                <a:solidFill>
                  <a:srgbClr val="0070C0"/>
                </a:solidFill>
                <a:latin typeface="Bookman Old Style" panose="02050604050505020204" pitchFamily="18" charset="0"/>
              </a:rPr>
              <a:t>NCDs</a:t>
            </a:r>
            <a:r>
              <a:rPr lang="en-GB" sz="2400" dirty="0">
                <a:solidFill>
                  <a:srgbClr val="0070C0"/>
                </a:solidFill>
                <a:latin typeface="Bookman Old Style" panose="02050604050505020204" pitchFamily="18" charset="0"/>
              </a:rPr>
              <a:t>:</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Millions of deaths can be prevented by stronger implementation of measures that exist today. </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These include policies that promote government-wide action against </a:t>
            </a:r>
            <a:r>
              <a:rPr lang="en-GB" sz="2400" b="0" dirty="0" err="1">
                <a:latin typeface="Bookman Old Style" panose="02050604050505020204" pitchFamily="18" charset="0"/>
              </a:rPr>
              <a:t>NCDs</a:t>
            </a:r>
            <a:r>
              <a:rPr lang="en-GB" sz="2400" b="0" dirty="0">
                <a:latin typeface="Bookman Old Style" panose="02050604050505020204" pitchFamily="18" charset="0"/>
              </a:rPr>
              <a:t>: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Stronger anti-tobacco controls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Promoting healthier diets,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Physical activity,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Reducing harmful use of alcohol;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Along with improving people's access to essential health care.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There is the 2008-2013 Action Plan for the implementation of the WHO Global Strategy on the Prevention and Control of Non communicable Diseases. This Action Plan was endorsed by the 2008 World Health Assembly. </a:t>
            </a: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311</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3141448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Prevention and control of </a:t>
            </a:r>
            <a:r>
              <a:rPr lang="en-US" sz="2500" b="1" dirty="0" err="1">
                <a:solidFill>
                  <a:schemeClr val="tx1"/>
                </a:solidFill>
              </a:rPr>
              <a:t>NCDs</a:t>
            </a:r>
            <a:r>
              <a:rPr lang="en-US" sz="2500" b="1" dirty="0">
                <a:solidFill>
                  <a:schemeClr val="tx1"/>
                </a:solidFill>
              </a:rPr>
              <a:t> – Continued </a:t>
            </a:r>
          </a:p>
          <a:p>
            <a:pPr algn="just">
              <a:lnSpc>
                <a:spcPct val="120000"/>
              </a:lnSpc>
              <a:spcBef>
                <a:spcPts val="0"/>
              </a:spcBef>
              <a:buClrTx/>
              <a:buFont typeface="Wingdings" panose="05000000000000000000" pitchFamily="2" charset="2"/>
              <a:buChar char="q"/>
            </a:pPr>
            <a:r>
              <a:rPr lang="en-US" sz="2500" dirty="0">
                <a:solidFill>
                  <a:schemeClr val="tx1"/>
                </a:solidFill>
              </a:rPr>
              <a:t>An important way to control </a:t>
            </a:r>
            <a:r>
              <a:rPr lang="en-US" sz="2500" dirty="0" err="1">
                <a:solidFill>
                  <a:schemeClr val="tx1"/>
                </a:solidFill>
              </a:rPr>
              <a:t>NCDs</a:t>
            </a:r>
            <a:r>
              <a:rPr lang="en-US" sz="2500" dirty="0">
                <a:solidFill>
                  <a:schemeClr val="tx1"/>
                </a:solidFill>
              </a:rPr>
              <a:t> is to focus on reducing the risk factors associated with these diseases.</a:t>
            </a:r>
          </a:p>
          <a:p>
            <a:pPr algn="just">
              <a:lnSpc>
                <a:spcPct val="120000"/>
              </a:lnSpc>
              <a:spcBef>
                <a:spcPts val="0"/>
              </a:spcBef>
              <a:buClrTx/>
              <a:buFont typeface="Wingdings" panose="05000000000000000000" pitchFamily="2" charset="2"/>
              <a:buChar char="q"/>
            </a:pPr>
            <a:r>
              <a:rPr lang="en-US" sz="2500" dirty="0">
                <a:solidFill>
                  <a:schemeClr val="tx1"/>
                </a:solidFill>
              </a:rPr>
              <a:t>Low-cost solutions exist for governments and other stakeholders to reduce the common modifiable risk factors. </a:t>
            </a:r>
          </a:p>
          <a:p>
            <a:pPr algn="just">
              <a:lnSpc>
                <a:spcPct val="120000"/>
              </a:lnSpc>
              <a:spcBef>
                <a:spcPts val="0"/>
              </a:spcBef>
              <a:buClrTx/>
              <a:buFont typeface="Wingdings" panose="05000000000000000000" pitchFamily="2" charset="2"/>
              <a:buChar char="q"/>
            </a:pPr>
            <a:r>
              <a:rPr lang="en-US" sz="2500" dirty="0">
                <a:solidFill>
                  <a:schemeClr val="tx1"/>
                </a:solidFill>
              </a:rPr>
              <a:t>Monitoring progress and trends of </a:t>
            </a:r>
            <a:r>
              <a:rPr lang="en-US" sz="2500" dirty="0" err="1">
                <a:solidFill>
                  <a:schemeClr val="tx1"/>
                </a:solidFill>
              </a:rPr>
              <a:t>NCDs</a:t>
            </a:r>
            <a:r>
              <a:rPr lang="en-US" sz="2500" dirty="0">
                <a:solidFill>
                  <a:schemeClr val="tx1"/>
                </a:solidFill>
              </a:rPr>
              <a:t> and their risk is important for guiding policy and priorities.</a:t>
            </a:r>
          </a:p>
          <a:p>
            <a:pPr algn="just">
              <a:lnSpc>
                <a:spcPct val="120000"/>
              </a:lnSpc>
              <a:spcBef>
                <a:spcPts val="0"/>
              </a:spcBef>
              <a:buClrTx/>
              <a:buFont typeface="Wingdings" panose="05000000000000000000" pitchFamily="2" charset="2"/>
              <a:buChar char="q"/>
            </a:pPr>
            <a:r>
              <a:rPr lang="en-US" sz="2500" dirty="0">
                <a:solidFill>
                  <a:schemeClr val="tx1"/>
                </a:solidFill>
              </a:rPr>
              <a:t>To lessen the impact of </a:t>
            </a:r>
            <a:r>
              <a:rPr lang="en-US" sz="2500" dirty="0" err="1">
                <a:solidFill>
                  <a:schemeClr val="tx1"/>
                </a:solidFill>
              </a:rPr>
              <a:t>NCDs</a:t>
            </a:r>
            <a:r>
              <a:rPr lang="en-US" sz="2500" dirty="0">
                <a:solidFill>
                  <a:schemeClr val="tx1"/>
                </a:solidFill>
              </a:rPr>
              <a:t> on individuals and society, a comprehensive approach is needed requiring all sectors, including health, finance, transport, education, agriculture, planning and others, to collaborate to reduce the risks associated with </a:t>
            </a:r>
            <a:r>
              <a:rPr lang="en-US" sz="2500" dirty="0" err="1">
                <a:solidFill>
                  <a:schemeClr val="tx1"/>
                </a:solidFill>
              </a:rPr>
              <a:t>NCDs</a:t>
            </a:r>
            <a:r>
              <a:rPr lang="en-US" sz="2500" dirty="0">
                <a:solidFill>
                  <a:schemeClr val="tx1"/>
                </a:solidFill>
              </a:rPr>
              <a:t>, and promote interventions to prevent and control them</a:t>
            </a:r>
          </a:p>
          <a:p>
            <a:pPr algn="just">
              <a:lnSpc>
                <a:spcPct val="120000"/>
              </a:lnSpc>
              <a:spcBef>
                <a:spcPts val="0"/>
              </a:spcBef>
              <a:buClrTx/>
              <a:buFont typeface="Wingdings" panose="05000000000000000000" pitchFamily="2" charset="2"/>
              <a:buChar char="q"/>
            </a:pPr>
            <a:r>
              <a:rPr lang="en-US" sz="2500" dirty="0">
                <a:solidFill>
                  <a:schemeClr val="tx1"/>
                </a:solidFill>
              </a:rPr>
              <a:t>Investing in better management of </a:t>
            </a:r>
            <a:r>
              <a:rPr lang="en-US" sz="2500" dirty="0" err="1">
                <a:solidFill>
                  <a:schemeClr val="tx1"/>
                </a:solidFill>
              </a:rPr>
              <a:t>NCDs</a:t>
            </a:r>
            <a:r>
              <a:rPr lang="en-US" sz="2500" dirty="0">
                <a:solidFill>
                  <a:schemeClr val="tx1"/>
                </a:solidFill>
              </a:rPr>
              <a:t> is critical. Management of </a:t>
            </a:r>
            <a:r>
              <a:rPr lang="en-US" sz="2500" dirty="0" err="1">
                <a:solidFill>
                  <a:schemeClr val="tx1"/>
                </a:solidFill>
              </a:rPr>
              <a:t>NCDs</a:t>
            </a:r>
            <a:r>
              <a:rPr lang="en-US" sz="2500" dirty="0">
                <a:solidFill>
                  <a:schemeClr val="tx1"/>
                </a:solidFill>
              </a:rPr>
              <a:t> includes detecting, screening and treating these diseases, and providing access to palliative care for people in need.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241181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High impact essential </a:t>
            </a:r>
            <a:r>
              <a:rPr lang="en-US" sz="2500" dirty="0" err="1">
                <a:solidFill>
                  <a:schemeClr val="tx1"/>
                </a:solidFill>
              </a:rPr>
              <a:t>NCD</a:t>
            </a:r>
            <a:r>
              <a:rPr lang="en-US" sz="2500" dirty="0">
                <a:solidFill>
                  <a:schemeClr val="tx1"/>
                </a:solidFill>
              </a:rPr>
              <a:t> interventions can be delivered through a primary health care approach to strengthen early detection and timely treatment.</a:t>
            </a:r>
          </a:p>
          <a:p>
            <a:pPr algn="just">
              <a:lnSpc>
                <a:spcPct val="120000"/>
              </a:lnSpc>
              <a:spcBef>
                <a:spcPts val="0"/>
              </a:spcBef>
              <a:buClrTx/>
              <a:buFont typeface="Wingdings" panose="05000000000000000000" pitchFamily="2" charset="2"/>
              <a:buChar char="q"/>
            </a:pPr>
            <a:r>
              <a:rPr lang="en-US" sz="2500" dirty="0">
                <a:solidFill>
                  <a:schemeClr val="tx1"/>
                </a:solidFill>
              </a:rPr>
              <a:t>Evidence shows such interventions are excellent economic investments because, if provided early to patients, they can reduce the need for more expensive treatment.</a:t>
            </a:r>
          </a:p>
          <a:p>
            <a:pPr algn="just">
              <a:lnSpc>
                <a:spcPct val="120000"/>
              </a:lnSpc>
              <a:spcBef>
                <a:spcPts val="0"/>
              </a:spcBef>
              <a:buClrTx/>
              <a:buFont typeface="Wingdings" panose="05000000000000000000" pitchFamily="2" charset="2"/>
              <a:buChar char="q"/>
            </a:pPr>
            <a:r>
              <a:rPr lang="en-US" sz="2500" dirty="0">
                <a:solidFill>
                  <a:schemeClr val="tx1"/>
                </a:solidFill>
              </a:rPr>
              <a:t>Countries with inadequate health insurance coverage are unlikely to provide universal access to essential </a:t>
            </a:r>
            <a:r>
              <a:rPr lang="en-US" sz="2500" dirty="0" err="1">
                <a:solidFill>
                  <a:schemeClr val="tx1"/>
                </a:solidFill>
              </a:rPr>
              <a:t>NCD</a:t>
            </a:r>
            <a:r>
              <a:rPr lang="en-US" sz="2500" dirty="0">
                <a:solidFill>
                  <a:schemeClr val="tx1"/>
                </a:solidFill>
              </a:rPr>
              <a:t> interventions. </a:t>
            </a:r>
          </a:p>
          <a:p>
            <a:pPr algn="just">
              <a:lnSpc>
                <a:spcPct val="120000"/>
              </a:lnSpc>
              <a:spcBef>
                <a:spcPts val="0"/>
              </a:spcBef>
              <a:buClrTx/>
              <a:buFont typeface="Wingdings" panose="05000000000000000000" pitchFamily="2" charset="2"/>
              <a:buChar char="q"/>
            </a:pPr>
            <a:r>
              <a:rPr lang="en-US" sz="2500" dirty="0" err="1">
                <a:solidFill>
                  <a:schemeClr val="tx1"/>
                </a:solidFill>
              </a:rPr>
              <a:t>NCD</a:t>
            </a:r>
            <a:r>
              <a:rPr lang="en-US" sz="2500" dirty="0">
                <a:solidFill>
                  <a:schemeClr val="tx1"/>
                </a:solidFill>
              </a:rPr>
              <a:t> management interventions are essential for achieving the global target of a 25% relative reduction in the risk of premature mortality from </a:t>
            </a:r>
            <a:r>
              <a:rPr lang="en-US" sz="2500" dirty="0" err="1">
                <a:solidFill>
                  <a:schemeClr val="tx1"/>
                </a:solidFill>
              </a:rPr>
              <a:t>NCDs</a:t>
            </a:r>
            <a:r>
              <a:rPr lang="en-US" sz="2500" dirty="0">
                <a:solidFill>
                  <a:schemeClr val="tx1"/>
                </a:solidFill>
              </a:rPr>
              <a:t> by 2025, and the SDG target of a one-third reduction in premature deaths from </a:t>
            </a:r>
            <a:r>
              <a:rPr lang="en-US" sz="2500" dirty="0" err="1">
                <a:solidFill>
                  <a:schemeClr val="tx1"/>
                </a:solidFill>
              </a:rPr>
              <a:t>NCDs</a:t>
            </a:r>
            <a:r>
              <a:rPr lang="en-US" sz="2500" dirty="0">
                <a:solidFill>
                  <a:schemeClr val="tx1"/>
                </a:solidFill>
              </a:rPr>
              <a:t> by 2030.</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1372501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70C0"/>
                </a:solidFill>
              </a:rPr>
              <a:t>Challenges in control &amp; prevention</a:t>
            </a:r>
          </a:p>
          <a:p>
            <a:pPr algn="just">
              <a:lnSpc>
                <a:spcPct val="120000"/>
              </a:lnSpc>
              <a:spcBef>
                <a:spcPts val="0"/>
              </a:spcBef>
              <a:buClrTx/>
              <a:buFont typeface="Wingdings" panose="05000000000000000000" pitchFamily="2" charset="2"/>
              <a:buChar char="q"/>
            </a:pPr>
            <a:r>
              <a:rPr lang="en-US" sz="2800" dirty="0">
                <a:solidFill>
                  <a:schemeClr val="tx1"/>
                </a:solidFill>
              </a:rPr>
              <a:t>Lack of partnership between different sectors</a:t>
            </a:r>
          </a:p>
          <a:p>
            <a:pPr algn="just">
              <a:lnSpc>
                <a:spcPct val="120000"/>
              </a:lnSpc>
              <a:spcBef>
                <a:spcPts val="0"/>
              </a:spcBef>
              <a:buClrTx/>
              <a:buFont typeface="Wingdings" panose="05000000000000000000" pitchFamily="2" charset="2"/>
              <a:buChar char="q"/>
            </a:pPr>
            <a:r>
              <a:rPr lang="en-US" sz="2800" dirty="0">
                <a:solidFill>
                  <a:schemeClr val="tx1"/>
                </a:solidFill>
              </a:rPr>
              <a:t>Weak surveillance</a:t>
            </a:r>
          </a:p>
          <a:p>
            <a:pPr algn="just">
              <a:lnSpc>
                <a:spcPct val="120000"/>
              </a:lnSpc>
              <a:spcBef>
                <a:spcPts val="0"/>
              </a:spcBef>
              <a:buClrTx/>
              <a:buFont typeface="Wingdings" panose="05000000000000000000" pitchFamily="2" charset="2"/>
              <a:buChar char="q"/>
            </a:pPr>
            <a:r>
              <a:rPr lang="en-US" sz="2800" dirty="0">
                <a:solidFill>
                  <a:schemeClr val="tx1"/>
                </a:solidFill>
              </a:rPr>
              <a:t>Limited access to prevention and treatment</a:t>
            </a:r>
          </a:p>
          <a:p>
            <a:pPr algn="just">
              <a:lnSpc>
                <a:spcPct val="120000"/>
              </a:lnSpc>
              <a:spcBef>
                <a:spcPts val="0"/>
              </a:spcBef>
              <a:buClrTx/>
              <a:buFont typeface="Wingdings" panose="05000000000000000000" pitchFamily="2" charset="2"/>
              <a:buChar char="q"/>
            </a:pPr>
            <a:r>
              <a:rPr lang="en-US" sz="2800" dirty="0">
                <a:solidFill>
                  <a:schemeClr val="tx1"/>
                </a:solidFill>
              </a:rPr>
              <a:t>Limited fund allocation</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dirty="0">
                <a:solidFill>
                  <a:srgbClr val="0070C0"/>
                </a:solidFill>
              </a:rPr>
              <a:t>Burden of </a:t>
            </a:r>
            <a:r>
              <a:rPr lang="en-US" sz="2800" dirty="0" err="1">
                <a:solidFill>
                  <a:srgbClr val="0070C0"/>
                </a:solidFill>
              </a:rPr>
              <a:t>NCDs</a:t>
            </a:r>
            <a:r>
              <a:rPr lang="en-US" sz="2800" dirty="0">
                <a:solidFill>
                  <a:srgbClr val="0070C0"/>
                </a:solidFill>
              </a:rPr>
              <a:t> </a:t>
            </a:r>
          </a:p>
          <a:p>
            <a:pPr algn="just">
              <a:lnSpc>
                <a:spcPct val="120000"/>
              </a:lnSpc>
              <a:spcBef>
                <a:spcPts val="0"/>
              </a:spcBef>
              <a:buClrTx/>
              <a:buFont typeface="Wingdings" panose="05000000000000000000" pitchFamily="2" charset="2"/>
              <a:buChar char="q"/>
            </a:pPr>
            <a:r>
              <a:rPr lang="en-US" sz="2800" dirty="0">
                <a:solidFill>
                  <a:schemeClr val="tx1"/>
                </a:solidFill>
              </a:rPr>
              <a:t>Disease occurrence- incidence and prevalence is increasing</a:t>
            </a:r>
          </a:p>
          <a:p>
            <a:pPr algn="just">
              <a:lnSpc>
                <a:spcPct val="120000"/>
              </a:lnSpc>
              <a:spcBef>
                <a:spcPts val="0"/>
              </a:spcBef>
              <a:buClrTx/>
              <a:buFont typeface="Wingdings" panose="05000000000000000000" pitchFamily="2" charset="2"/>
              <a:buChar char="q"/>
            </a:pPr>
            <a:r>
              <a:rPr lang="en-US" sz="2800" dirty="0">
                <a:solidFill>
                  <a:schemeClr val="tx1"/>
                </a:solidFill>
              </a:rPr>
              <a:t>Lifestyle are changing- in absolute nos. of elderly persons</a:t>
            </a:r>
          </a:p>
          <a:p>
            <a:pPr algn="just">
              <a:lnSpc>
                <a:spcPct val="120000"/>
              </a:lnSpc>
              <a:spcBef>
                <a:spcPts val="0"/>
              </a:spcBef>
              <a:buClrTx/>
              <a:buFont typeface="Wingdings" panose="05000000000000000000" pitchFamily="2" charset="2"/>
              <a:buChar char="q"/>
            </a:pPr>
            <a:r>
              <a:rPr lang="en-US" sz="2800" dirty="0">
                <a:solidFill>
                  <a:schemeClr val="tx1"/>
                </a:solidFill>
              </a:rPr>
              <a:t>Crude birth rate- compounded with increase in life expectance, increase in proportion of geriatric/elderly population who are </a:t>
            </a:r>
            <a:r>
              <a:rPr lang="en-US" sz="2800" dirty="0" err="1">
                <a:solidFill>
                  <a:schemeClr val="tx1"/>
                </a:solidFill>
              </a:rPr>
              <a:t>dependants</a:t>
            </a:r>
            <a:endParaRPr lang="en-US" sz="28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73364911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KEY INTERVENTIONS FOR PREVENTION AND CONTROL OF </a:t>
            </a:r>
            <a:r>
              <a:rPr lang="en-GB" sz="2500" b="1" dirty="0" err="1">
                <a:solidFill>
                  <a:srgbClr val="0070C0"/>
                </a:solidFill>
              </a:rPr>
              <a:t>NCDS</a:t>
            </a:r>
            <a:r>
              <a:rPr lang="en-GB" sz="2500" b="1" dirty="0">
                <a:solidFill>
                  <a:srgbClr val="0070C0"/>
                </a:solidFill>
              </a:rPr>
              <a:t> AND LIFESTYLE DISEASES:</a:t>
            </a:r>
          </a:p>
          <a:p>
            <a:pPr marL="0" indent="0" algn="just">
              <a:lnSpc>
                <a:spcPct val="120000"/>
              </a:lnSpc>
              <a:spcBef>
                <a:spcPts val="0"/>
              </a:spcBef>
              <a:buClrTx/>
              <a:buNone/>
            </a:pPr>
            <a:r>
              <a:rPr lang="en-GB" sz="2500" b="1" dirty="0">
                <a:solidFill>
                  <a:schemeClr val="tx1"/>
                </a:solidFill>
              </a:rPr>
              <a:t>POPULATION-LEVEL PREVENTION</a:t>
            </a:r>
          </a:p>
          <a:p>
            <a:pPr marL="0" indent="0" algn="just">
              <a:lnSpc>
                <a:spcPct val="120000"/>
              </a:lnSpc>
              <a:spcBef>
                <a:spcPts val="0"/>
              </a:spcBef>
              <a:buClrTx/>
              <a:buNone/>
            </a:pPr>
            <a:r>
              <a:rPr lang="en-US" sz="2500" dirty="0">
                <a:solidFill>
                  <a:schemeClr val="tx1"/>
                </a:solidFill>
              </a:rPr>
              <a:t>Their characteristics include:</a:t>
            </a:r>
          </a:p>
          <a:p>
            <a:pPr algn="just">
              <a:lnSpc>
                <a:spcPct val="120000"/>
              </a:lnSpc>
              <a:spcBef>
                <a:spcPts val="0"/>
              </a:spcBef>
              <a:buClrTx/>
              <a:buFont typeface="Wingdings" panose="05000000000000000000" pitchFamily="2" charset="2"/>
              <a:buChar char="q"/>
            </a:pPr>
            <a:r>
              <a:rPr lang="en-US" sz="2500" dirty="0">
                <a:solidFill>
                  <a:schemeClr val="tx1"/>
                </a:solidFill>
              </a:rPr>
              <a:t>They are not reliant on health system for delivery</a:t>
            </a:r>
          </a:p>
          <a:p>
            <a:pPr algn="just">
              <a:lnSpc>
                <a:spcPct val="120000"/>
              </a:lnSpc>
              <a:spcBef>
                <a:spcPts val="0"/>
              </a:spcBef>
              <a:buClrTx/>
              <a:buFont typeface="Wingdings" panose="05000000000000000000" pitchFamily="2" charset="2"/>
              <a:buChar char="q"/>
            </a:pPr>
            <a:r>
              <a:rPr lang="en-US" sz="2500" dirty="0">
                <a:solidFill>
                  <a:schemeClr val="tx1"/>
                </a:solidFill>
              </a:rPr>
              <a:t>Costs are relatively low and they may even generate funds</a:t>
            </a:r>
          </a:p>
          <a:p>
            <a:pPr algn="just">
              <a:lnSpc>
                <a:spcPct val="120000"/>
              </a:lnSpc>
              <a:spcBef>
                <a:spcPts val="0"/>
              </a:spcBef>
              <a:buClrTx/>
              <a:buFont typeface="Wingdings" panose="05000000000000000000" pitchFamily="2" charset="2"/>
              <a:buChar char="q"/>
            </a:pPr>
            <a:r>
              <a:rPr lang="en-US" sz="2500" dirty="0">
                <a:solidFill>
                  <a:schemeClr val="tx1"/>
                </a:solidFill>
              </a:rPr>
              <a:t>They have relatively little “downside” and most people will be exposed to them</a:t>
            </a:r>
          </a:p>
          <a:p>
            <a:pPr algn="just">
              <a:lnSpc>
                <a:spcPct val="120000"/>
              </a:lnSpc>
              <a:spcBef>
                <a:spcPts val="0"/>
              </a:spcBef>
              <a:buClrTx/>
              <a:buFont typeface="Wingdings" panose="05000000000000000000" pitchFamily="2" charset="2"/>
              <a:buChar char="q"/>
            </a:pPr>
            <a:r>
              <a:rPr lang="en-US" sz="2500" dirty="0">
                <a:solidFill>
                  <a:schemeClr val="tx1"/>
                </a:solidFill>
              </a:rPr>
              <a:t>People who are at high risk or already suffering from </a:t>
            </a:r>
            <a:r>
              <a:rPr lang="en-US" sz="2500" dirty="0" err="1">
                <a:solidFill>
                  <a:schemeClr val="tx1"/>
                </a:solidFill>
              </a:rPr>
              <a:t>NCDs</a:t>
            </a:r>
            <a:r>
              <a:rPr lang="en-US" sz="2500" dirty="0">
                <a:solidFill>
                  <a:schemeClr val="tx1"/>
                </a:solidFill>
              </a:rPr>
              <a:t> will benefit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The various interventions targeting specific risk factors: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93267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Population-level priority interventions </a:t>
            </a:r>
            <a:endParaRPr lang="en-US"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5">
            <a:extLst>
              <a:ext uri="{FF2B5EF4-FFF2-40B4-BE49-F238E27FC236}">
                <a16:creationId xmlns:a16="http://schemas.microsoft.com/office/drawing/2014/main" id="{93440D05-E469-4706-978D-3B8F815E6CA3}"/>
              </a:ext>
            </a:extLst>
          </p:cNvPr>
          <p:cNvPicPr>
            <a:picLocks/>
          </p:cNvPicPr>
          <p:nvPr/>
        </p:nvPicPr>
        <p:blipFill>
          <a:blip r:embed="rId3"/>
          <a:srcRect r="1024" b="39832"/>
          <a:stretch>
            <a:fillRect/>
          </a:stretch>
        </p:blipFill>
        <p:spPr bwMode="auto">
          <a:xfrm>
            <a:off x="238125" y="685800"/>
            <a:ext cx="8667749" cy="5930691"/>
          </a:xfrm>
          <a:prstGeom prst="rect">
            <a:avLst/>
          </a:prstGeom>
          <a:noFill/>
        </p:spPr>
      </p:pic>
    </p:spTree>
    <p:extLst>
      <p:ext uri="{BB962C8B-B14F-4D97-AF65-F5344CB8AC3E}">
        <p14:creationId xmlns:p14="http://schemas.microsoft.com/office/powerpoint/2010/main" val="151400015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Population-level priority interventions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3">
            <a:extLst>
              <a:ext uri="{FF2B5EF4-FFF2-40B4-BE49-F238E27FC236}">
                <a16:creationId xmlns:a16="http://schemas.microsoft.com/office/drawing/2014/main" id="{CBD774F1-E3AF-4A3A-B539-EF113BAC6F7C}"/>
              </a:ext>
            </a:extLst>
          </p:cNvPr>
          <p:cNvPicPr>
            <a:picLocks/>
          </p:cNvPicPr>
          <p:nvPr/>
        </p:nvPicPr>
        <p:blipFill>
          <a:blip r:embed="rId3"/>
          <a:srcRect t="59958" r="2466"/>
          <a:stretch>
            <a:fillRect/>
          </a:stretch>
        </p:blipFill>
        <p:spPr bwMode="auto">
          <a:xfrm>
            <a:off x="238125" y="761999"/>
            <a:ext cx="8667749" cy="5854491"/>
          </a:xfrm>
          <a:prstGeom prst="rect">
            <a:avLst/>
          </a:prstGeom>
          <a:noFill/>
        </p:spPr>
      </p:pic>
    </p:spTree>
    <p:extLst>
      <p:ext uri="{BB962C8B-B14F-4D97-AF65-F5344CB8AC3E}">
        <p14:creationId xmlns:p14="http://schemas.microsoft.com/office/powerpoint/2010/main" val="364120083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chemeClr val="tx1"/>
                </a:solidFill>
              </a:rPr>
              <a:t>Other interventions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Vaccination against hepatitis B and human papilloma virus</a:t>
            </a:r>
          </a:p>
          <a:p>
            <a:pPr algn="just">
              <a:lnSpc>
                <a:spcPct val="120000"/>
              </a:lnSpc>
              <a:spcBef>
                <a:spcPts val="0"/>
              </a:spcBef>
              <a:buClrTx/>
              <a:buFont typeface="Wingdings" panose="05000000000000000000" pitchFamily="2" charset="2"/>
              <a:buChar char="q"/>
            </a:pPr>
            <a:r>
              <a:rPr lang="en-US" sz="2600" dirty="0">
                <a:solidFill>
                  <a:schemeClr val="tx1"/>
                </a:solidFill>
              </a:rPr>
              <a:t>Screening for various cancers such as prostate, cervical, breast etc.</a:t>
            </a:r>
          </a:p>
          <a:p>
            <a:pPr algn="just">
              <a:lnSpc>
                <a:spcPct val="120000"/>
              </a:lnSpc>
              <a:spcBef>
                <a:spcPts val="0"/>
              </a:spcBef>
              <a:buClrTx/>
              <a:buFont typeface="Wingdings" panose="05000000000000000000" pitchFamily="2" charset="2"/>
              <a:buChar char="q"/>
            </a:pPr>
            <a:r>
              <a:rPr lang="en-US" sz="2600" dirty="0">
                <a:solidFill>
                  <a:schemeClr val="tx1"/>
                </a:solidFill>
              </a:rPr>
              <a:t>Healthy nutrition environments in schools</a:t>
            </a:r>
          </a:p>
          <a:p>
            <a:pPr algn="just">
              <a:lnSpc>
                <a:spcPct val="120000"/>
              </a:lnSpc>
              <a:spcBef>
                <a:spcPts val="0"/>
              </a:spcBef>
              <a:buClrTx/>
              <a:buFont typeface="Wingdings" panose="05000000000000000000" pitchFamily="2" charset="2"/>
              <a:buChar char="q"/>
            </a:pPr>
            <a:r>
              <a:rPr lang="en-US" sz="2600" dirty="0">
                <a:solidFill>
                  <a:schemeClr val="tx1"/>
                </a:solidFill>
              </a:rPr>
              <a:t>Nutrition information and counseling in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National physical activity guidelines</a:t>
            </a:r>
          </a:p>
          <a:p>
            <a:pPr algn="just">
              <a:lnSpc>
                <a:spcPct val="120000"/>
              </a:lnSpc>
              <a:spcBef>
                <a:spcPts val="0"/>
              </a:spcBef>
              <a:buClrTx/>
              <a:buFont typeface="Wingdings" panose="05000000000000000000" pitchFamily="2" charset="2"/>
              <a:buChar char="q"/>
            </a:pPr>
            <a:r>
              <a:rPr lang="en-US" sz="2600" dirty="0">
                <a:solidFill>
                  <a:schemeClr val="tx1"/>
                </a:solidFill>
              </a:rPr>
              <a:t>School-based physical activity programs for children</a:t>
            </a:r>
          </a:p>
          <a:p>
            <a:pPr algn="just">
              <a:lnSpc>
                <a:spcPct val="120000"/>
              </a:lnSpc>
              <a:spcBef>
                <a:spcPts val="0"/>
              </a:spcBef>
              <a:buClrTx/>
              <a:buFont typeface="Wingdings" panose="05000000000000000000" pitchFamily="2" charset="2"/>
              <a:buChar char="q"/>
            </a:pPr>
            <a:r>
              <a:rPr lang="en-US" sz="2600" dirty="0">
                <a:solidFill>
                  <a:schemeClr val="tx1"/>
                </a:solidFill>
              </a:rPr>
              <a:t>Workplace programs for physical activity and healthy diets</a:t>
            </a:r>
          </a:p>
          <a:p>
            <a:pPr algn="just">
              <a:lnSpc>
                <a:spcPct val="120000"/>
              </a:lnSpc>
              <a:spcBef>
                <a:spcPts val="0"/>
              </a:spcBef>
              <a:buClrTx/>
              <a:buFont typeface="Wingdings" panose="05000000000000000000" pitchFamily="2" charset="2"/>
              <a:buChar char="q"/>
            </a:pPr>
            <a:r>
              <a:rPr lang="en-US" sz="2600" dirty="0">
                <a:solidFill>
                  <a:schemeClr val="tx1"/>
                </a:solidFill>
              </a:rPr>
              <a:t>Community programs for physical activity and healthy diets</a:t>
            </a:r>
          </a:p>
          <a:p>
            <a:pPr algn="just">
              <a:lnSpc>
                <a:spcPct val="120000"/>
              </a:lnSpc>
              <a:spcBef>
                <a:spcPts val="0"/>
              </a:spcBef>
              <a:buClrTx/>
              <a:buFont typeface="Wingdings" panose="05000000000000000000" pitchFamily="2" charset="2"/>
              <a:buChar char="q"/>
            </a:pPr>
            <a:r>
              <a:rPr lang="en-US" sz="2600" dirty="0">
                <a:solidFill>
                  <a:schemeClr val="tx1"/>
                </a:solidFill>
              </a:rPr>
              <a:t>Designing the built environment to promote physical activity</a:t>
            </a:r>
          </a:p>
          <a:p>
            <a:pPr algn="just">
              <a:lnSpc>
                <a:spcPct val="120000"/>
              </a:lnSpc>
              <a:spcBef>
                <a:spcPts val="0"/>
              </a:spcBef>
              <a:buClrTx/>
              <a:buFont typeface="Wingdings" panose="05000000000000000000" pitchFamily="2" charset="2"/>
              <a:buChar char="q"/>
            </a:pPr>
            <a:r>
              <a:rPr lang="en-US" sz="2600" dirty="0">
                <a:solidFill>
                  <a:schemeClr val="tx1"/>
                </a:solidFill>
              </a:rPr>
              <a:t>Protection against environmental or</a:t>
            </a:r>
          </a:p>
          <a:p>
            <a:pPr algn="just">
              <a:lnSpc>
                <a:spcPct val="120000"/>
              </a:lnSpc>
              <a:spcBef>
                <a:spcPts val="0"/>
              </a:spcBef>
              <a:buClrTx/>
              <a:buFont typeface="Wingdings" panose="05000000000000000000" pitchFamily="2" charset="2"/>
              <a:buChar char="q"/>
            </a:pPr>
            <a:r>
              <a:rPr lang="en-US" sz="2600" dirty="0">
                <a:solidFill>
                  <a:schemeClr val="tx1"/>
                </a:solidFill>
              </a:rPr>
              <a:t>Protection against occupational risk factors for cancer, such as aflatoxin, asbestos and contaminants in drinking-water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7579442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INDIVIDUAL HEALTH-CARE INTERVENTIONS</a:t>
            </a:r>
          </a:p>
          <a:p>
            <a:pPr algn="just">
              <a:lnSpc>
                <a:spcPct val="120000"/>
              </a:lnSpc>
              <a:spcBef>
                <a:spcPts val="0"/>
              </a:spcBef>
              <a:buClrTx/>
              <a:buFont typeface="Wingdings" panose="05000000000000000000" pitchFamily="2" charset="2"/>
              <a:buChar char="q"/>
            </a:pPr>
            <a:r>
              <a:rPr lang="en-US" sz="2500" dirty="0">
                <a:solidFill>
                  <a:schemeClr val="tx1"/>
                </a:solidFill>
              </a:rPr>
              <a:t>Hospital centered acute care:</a:t>
            </a:r>
          </a:p>
          <a:p>
            <a:pPr algn="just">
              <a:lnSpc>
                <a:spcPct val="120000"/>
              </a:lnSpc>
              <a:spcBef>
                <a:spcPts val="0"/>
              </a:spcBef>
              <a:buClrTx/>
              <a:buFont typeface="Wingdings" panose="05000000000000000000" pitchFamily="2" charset="2"/>
              <a:buChar char="ü"/>
            </a:pPr>
            <a:r>
              <a:rPr lang="en-US" sz="2500" dirty="0">
                <a:solidFill>
                  <a:schemeClr val="tx1"/>
                </a:solidFill>
              </a:rPr>
              <a:t>Very expensive approach </a:t>
            </a:r>
          </a:p>
          <a:p>
            <a:pPr algn="just">
              <a:lnSpc>
                <a:spcPct val="120000"/>
              </a:lnSpc>
              <a:spcBef>
                <a:spcPts val="0"/>
              </a:spcBef>
              <a:buClrTx/>
              <a:buFont typeface="Wingdings" panose="05000000000000000000" pitchFamily="2" charset="2"/>
              <a:buChar char="ü"/>
            </a:pPr>
            <a:r>
              <a:rPr lang="en-US" sz="2500" dirty="0">
                <a:solidFill>
                  <a:schemeClr val="tx1"/>
                </a:solidFill>
              </a:rPr>
              <a:t>Denies people the health benefits of taking care of their conditions at an early stage.</a:t>
            </a:r>
          </a:p>
          <a:p>
            <a:pPr algn="just">
              <a:lnSpc>
                <a:spcPct val="120000"/>
              </a:lnSpc>
              <a:spcBef>
                <a:spcPts val="0"/>
              </a:spcBef>
              <a:buClrTx/>
              <a:buFont typeface="Wingdings" panose="05000000000000000000" pitchFamily="2" charset="2"/>
              <a:buChar char="q"/>
            </a:pPr>
            <a:r>
              <a:rPr lang="en-US" sz="2500" dirty="0">
                <a:solidFill>
                  <a:schemeClr val="tx1"/>
                </a:solidFill>
              </a:rPr>
              <a:t>Integration into primary healthcare:</a:t>
            </a:r>
          </a:p>
          <a:p>
            <a:pPr algn="just">
              <a:lnSpc>
                <a:spcPct val="120000"/>
              </a:lnSpc>
              <a:spcBef>
                <a:spcPts val="0"/>
              </a:spcBef>
              <a:buClrTx/>
              <a:buFont typeface="Wingdings" panose="05000000000000000000" pitchFamily="2" charset="2"/>
              <a:buChar char="ü"/>
            </a:pPr>
            <a:r>
              <a:rPr lang="en-US" sz="2500" dirty="0">
                <a:solidFill>
                  <a:schemeClr val="tx1"/>
                </a:solidFill>
              </a:rPr>
              <a:t>Expanding the package of primary health care services to include essential </a:t>
            </a:r>
            <a:r>
              <a:rPr lang="en-US" sz="2500" dirty="0" err="1">
                <a:solidFill>
                  <a:schemeClr val="tx1"/>
                </a:solidFill>
              </a:rPr>
              <a:t>NCDs</a:t>
            </a:r>
            <a:r>
              <a:rPr lang="en-US" sz="2500" dirty="0">
                <a:solidFill>
                  <a:schemeClr val="tx1"/>
                </a:solidFill>
              </a:rPr>
              <a:t> interventions is central to any health system strengthening initiative.</a:t>
            </a:r>
          </a:p>
          <a:p>
            <a:pPr algn="just">
              <a:lnSpc>
                <a:spcPct val="120000"/>
              </a:lnSpc>
              <a:spcBef>
                <a:spcPts val="0"/>
              </a:spcBef>
              <a:buClrTx/>
              <a:buFont typeface="Wingdings" panose="05000000000000000000" pitchFamily="2" charset="2"/>
              <a:buChar char="ü"/>
            </a:pPr>
            <a:r>
              <a:rPr lang="en-US" sz="2500" dirty="0">
                <a:solidFill>
                  <a:schemeClr val="tx1"/>
                </a:solidFill>
              </a:rPr>
              <a:t>Counseling and multidrug therapy</a:t>
            </a:r>
          </a:p>
          <a:p>
            <a:pPr algn="just">
              <a:lnSpc>
                <a:spcPct val="120000"/>
              </a:lnSpc>
              <a:spcBef>
                <a:spcPts val="0"/>
              </a:spcBef>
              <a:buClrTx/>
              <a:buFont typeface="Wingdings" panose="05000000000000000000" pitchFamily="2" charset="2"/>
              <a:buChar char="ü"/>
            </a:pPr>
            <a:r>
              <a:rPr lang="en-US" sz="2500" dirty="0">
                <a:solidFill>
                  <a:schemeClr val="tx1"/>
                </a:solidFill>
              </a:rPr>
              <a:t>Aspirin therapy for acute myocardial infarction</a:t>
            </a:r>
          </a:p>
          <a:p>
            <a:pPr algn="just">
              <a:lnSpc>
                <a:spcPct val="120000"/>
              </a:lnSpc>
              <a:spcBef>
                <a:spcPts val="0"/>
              </a:spcBef>
              <a:buClrTx/>
              <a:buFont typeface="Wingdings" panose="05000000000000000000" pitchFamily="2" charset="2"/>
              <a:buChar char="ü"/>
            </a:pPr>
            <a:r>
              <a:rPr lang="en-US" sz="2500" dirty="0">
                <a:solidFill>
                  <a:schemeClr val="tx1"/>
                </a:solidFill>
              </a:rPr>
              <a:t>Screening for cervical cancer, once, at age 40</a:t>
            </a:r>
          </a:p>
          <a:p>
            <a:pPr algn="just">
              <a:lnSpc>
                <a:spcPct val="120000"/>
              </a:lnSpc>
              <a:spcBef>
                <a:spcPts val="0"/>
              </a:spcBef>
              <a:buClrTx/>
              <a:buFont typeface="Wingdings" panose="05000000000000000000" pitchFamily="2" charset="2"/>
              <a:buChar char="ü"/>
            </a:pPr>
            <a:r>
              <a:rPr lang="en-US" sz="2500" dirty="0">
                <a:solidFill>
                  <a:schemeClr val="tx1"/>
                </a:solidFill>
              </a:rPr>
              <a:t>Early case finding for breast cancer</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201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The main characteristics of vital statistics are: </a:t>
            </a:r>
          </a:p>
          <a:p>
            <a:pPr algn="just">
              <a:lnSpc>
                <a:spcPct val="120000"/>
              </a:lnSpc>
              <a:spcBef>
                <a:spcPts val="0"/>
              </a:spcBef>
              <a:buClrTx/>
              <a:buFont typeface="Wingdings" panose="05000000000000000000" pitchFamily="2" charset="2"/>
              <a:buChar char="q"/>
            </a:pPr>
            <a:r>
              <a:rPr lang="en-US" sz="2600" dirty="0">
                <a:solidFill>
                  <a:schemeClr val="tx1"/>
                </a:solidFill>
              </a:rPr>
              <a:t>Comprehensive – all births and deaths should be registered.</a:t>
            </a:r>
          </a:p>
          <a:p>
            <a:pPr algn="just">
              <a:lnSpc>
                <a:spcPct val="120000"/>
              </a:lnSpc>
              <a:spcBef>
                <a:spcPts val="0"/>
              </a:spcBef>
              <a:buClrTx/>
              <a:buFont typeface="Wingdings" panose="05000000000000000000" pitchFamily="2" charset="2"/>
              <a:buChar char="q"/>
            </a:pPr>
            <a:r>
              <a:rPr lang="en-US" sz="2600" dirty="0">
                <a:solidFill>
                  <a:schemeClr val="tx1"/>
                </a:solidFill>
              </a:rPr>
              <a:t>Compulsory by law – should be enforced by law.</a:t>
            </a:r>
          </a:p>
          <a:p>
            <a:pPr algn="just">
              <a:lnSpc>
                <a:spcPct val="120000"/>
              </a:lnSpc>
              <a:spcBef>
                <a:spcPts val="0"/>
              </a:spcBef>
              <a:buClrTx/>
              <a:buFont typeface="Wingdings" panose="05000000000000000000" pitchFamily="2" charset="2"/>
              <a:buChar char="q"/>
            </a:pPr>
            <a:r>
              <a:rPr lang="en-US" sz="2600" dirty="0">
                <a:solidFill>
                  <a:schemeClr val="tx1"/>
                </a:solidFill>
              </a:rPr>
              <a:t>Compiled centrally so that it can serve as a source of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Continuous – it should be an ongoing process.</a:t>
            </a:r>
          </a:p>
          <a:p>
            <a:pPr marL="0" indent="0" algn="just">
              <a:lnSpc>
                <a:spcPct val="120000"/>
              </a:lnSpc>
              <a:spcBef>
                <a:spcPts val="0"/>
              </a:spcBef>
              <a:buClrTx/>
              <a:buNone/>
            </a:pPr>
            <a:r>
              <a:rPr lang="en-GB" sz="2600" b="1" dirty="0">
                <a:solidFill>
                  <a:schemeClr val="tx1"/>
                </a:solidFill>
              </a:rPr>
              <a:t>3. Health Service Records (Hospital records)</a:t>
            </a:r>
          </a:p>
          <a:p>
            <a:pPr algn="just">
              <a:lnSpc>
                <a:spcPct val="120000"/>
              </a:lnSpc>
              <a:spcBef>
                <a:spcPts val="0"/>
              </a:spcBef>
              <a:buClrTx/>
              <a:buFont typeface="Wingdings" panose="05000000000000000000" pitchFamily="2" charset="2"/>
              <a:buChar char="q"/>
            </a:pPr>
            <a:r>
              <a:rPr lang="en-US" sz="2600" dirty="0">
                <a:solidFill>
                  <a:schemeClr val="tx1"/>
                </a:solidFill>
              </a:rPr>
              <a:t>Data constitute a basic and primary source of information about disease prevalence </a:t>
            </a:r>
          </a:p>
          <a:p>
            <a:pPr algn="just">
              <a:lnSpc>
                <a:spcPct val="120000"/>
              </a:lnSpc>
              <a:spcBef>
                <a:spcPts val="0"/>
              </a:spcBef>
              <a:buClrTx/>
              <a:buFont typeface="Wingdings" panose="05000000000000000000" pitchFamily="2" charset="2"/>
              <a:buChar char="q"/>
            </a:pPr>
            <a:r>
              <a:rPr lang="en-US" sz="2600" dirty="0">
                <a:solidFill>
                  <a:schemeClr val="tx1"/>
                </a:solidFill>
              </a:rPr>
              <a:t>All health institutions report their activities to the Ministry of Health through the various health facilities. The Ministry compiles, analyzes and publishes it in the health service directory. It is therefore the major source of health information.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490313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ü"/>
            </a:pPr>
            <a:r>
              <a:rPr lang="en-US" sz="2500" dirty="0">
                <a:solidFill>
                  <a:schemeClr val="tx1"/>
                </a:solidFill>
              </a:rPr>
              <a:t>Early detection of colorectal and oral cancer</a:t>
            </a:r>
          </a:p>
          <a:p>
            <a:pPr algn="just">
              <a:lnSpc>
                <a:spcPct val="120000"/>
              </a:lnSpc>
              <a:spcBef>
                <a:spcPts val="0"/>
              </a:spcBef>
              <a:buClrTx/>
              <a:buFont typeface="Wingdings" panose="05000000000000000000" pitchFamily="2" charset="2"/>
              <a:buChar char="ü"/>
            </a:pPr>
            <a:r>
              <a:rPr lang="en-US" sz="2500" dirty="0">
                <a:solidFill>
                  <a:schemeClr val="tx1"/>
                </a:solidFill>
              </a:rPr>
              <a:t>Treatment of persistent asthma with inhaled corticosteroids and beta-2 agonists</a:t>
            </a:r>
          </a:p>
          <a:p>
            <a:pPr algn="just">
              <a:lnSpc>
                <a:spcPct val="120000"/>
              </a:lnSpc>
              <a:spcBef>
                <a:spcPts val="0"/>
              </a:spcBef>
              <a:buClrTx/>
              <a:buFont typeface="Wingdings" panose="05000000000000000000" pitchFamily="2" charset="2"/>
              <a:buChar char="ü"/>
            </a:pPr>
            <a:r>
              <a:rPr lang="en-US" sz="2500" dirty="0">
                <a:solidFill>
                  <a:schemeClr val="tx1"/>
                </a:solidFill>
              </a:rPr>
              <a:t>Individuals uptake of vaccinations</a:t>
            </a:r>
          </a:p>
          <a:p>
            <a:pPr marL="0" indent="0" algn="just">
              <a:lnSpc>
                <a:spcPct val="120000"/>
              </a:lnSpc>
              <a:spcBef>
                <a:spcPts val="0"/>
              </a:spcBef>
              <a:buClrTx/>
              <a:buNone/>
            </a:pPr>
            <a:r>
              <a:rPr lang="en-GB" sz="2500" b="1" dirty="0">
                <a:solidFill>
                  <a:srgbClr val="0070C0"/>
                </a:solidFill>
              </a:rPr>
              <a:t>PRIORITIES FOR ACTION</a:t>
            </a:r>
          </a:p>
          <a:p>
            <a:pPr algn="just">
              <a:lnSpc>
                <a:spcPct val="120000"/>
              </a:lnSpc>
              <a:spcBef>
                <a:spcPts val="0"/>
              </a:spcBef>
              <a:buClrTx/>
              <a:buFont typeface="Wingdings" panose="05000000000000000000" pitchFamily="2" charset="2"/>
              <a:buChar char="q"/>
            </a:pPr>
            <a:r>
              <a:rPr lang="en-US" sz="2500" dirty="0">
                <a:solidFill>
                  <a:schemeClr val="tx1"/>
                </a:solidFill>
              </a:rPr>
              <a:t>Actions to be taken in the three components of national </a:t>
            </a:r>
            <a:r>
              <a:rPr lang="en-US" sz="2500" dirty="0" err="1">
                <a:solidFill>
                  <a:schemeClr val="tx1"/>
                </a:solidFill>
              </a:rPr>
              <a:t>NCD</a:t>
            </a:r>
            <a:r>
              <a:rPr lang="en-US" sz="2500" dirty="0">
                <a:solidFill>
                  <a:schemeClr val="tx1"/>
                </a:solidFill>
              </a:rPr>
              <a:t> programs: surveillance, prevention, and health care</a:t>
            </a:r>
          </a:p>
          <a:p>
            <a:pPr marL="0" indent="0" algn="just">
              <a:lnSpc>
                <a:spcPct val="120000"/>
              </a:lnSpc>
              <a:spcBef>
                <a:spcPts val="0"/>
              </a:spcBef>
              <a:buClrTx/>
              <a:buNone/>
            </a:pPr>
            <a:r>
              <a:rPr lang="en-US" sz="2500" dirty="0">
                <a:solidFill>
                  <a:schemeClr val="tx1"/>
                </a:solidFill>
              </a:rPr>
              <a:t>A comprehensive approach:</a:t>
            </a:r>
          </a:p>
          <a:p>
            <a:pPr algn="just">
              <a:lnSpc>
                <a:spcPct val="120000"/>
              </a:lnSpc>
              <a:spcBef>
                <a:spcPts val="0"/>
              </a:spcBef>
              <a:buClrTx/>
              <a:buFont typeface="Wingdings" panose="05000000000000000000" pitchFamily="2" charset="2"/>
              <a:buChar char="q"/>
            </a:pPr>
            <a:r>
              <a:rPr lang="en-US" sz="2500" dirty="0">
                <a:solidFill>
                  <a:schemeClr val="tx1"/>
                </a:solidFill>
              </a:rPr>
              <a:t>Risk factors for </a:t>
            </a:r>
            <a:r>
              <a:rPr lang="en-US" sz="2500" dirty="0" err="1">
                <a:solidFill>
                  <a:schemeClr val="tx1"/>
                </a:solidFill>
              </a:rPr>
              <a:t>NCDs</a:t>
            </a:r>
            <a:r>
              <a:rPr lang="en-US" sz="2500" dirty="0">
                <a:solidFill>
                  <a:schemeClr val="tx1"/>
                </a:solidFill>
              </a:rPr>
              <a:t> are spread throughout society, </a:t>
            </a:r>
          </a:p>
          <a:p>
            <a:pPr algn="just">
              <a:lnSpc>
                <a:spcPct val="120000"/>
              </a:lnSpc>
              <a:spcBef>
                <a:spcPts val="0"/>
              </a:spcBef>
              <a:buClrTx/>
              <a:buFont typeface="Wingdings" panose="05000000000000000000" pitchFamily="2" charset="2"/>
              <a:buChar char="q"/>
            </a:pPr>
            <a:r>
              <a:rPr lang="en-US" sz="2500" dirty="0">
                <a:solidFill>
                  <a:schemeClr val="tx1"/>
                </a:solidFill>
              </a:rPr>
              <a:t>and they often begin early in life and continue throughout adulthood</a:t>
            </a:r>
          </a:p>
          <a:p>
            <a:pPr algn="just">
              <a:lnSpc>
                <a:spcPct val="120000"/>
              </a:lnSpc>
              <a:spcBef>
                <a:spcPts val="0"/>
              </a:spcBef>
              <a:buClrTx/>
              <a:buFont typeface="Wingdings" panose="05000000000000000000" pitchFamily="2" charset="2"/>
              <a:buChar char="q"/>
            </a:pPr>
            <a:r>
              <a:rPr lang="en-US" sz="2500" dirty="0">
                <a:solidFill>
                  <a:schemeClr val="tx1"/>
                </a:solidFill>
              </a:rPr>
              <a:t>Evidence indicates that both prevention and treatment interventions are necessary.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855013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Multi-sectoral action</a:t>
            </a:r>
          </a:p>
          <a:p>
            <a:pPr algn="just">
              <a:lnSpc>
                <a:spcPct val="120000"/>
              </a:lnSpc>
              <a:spcBef>
                <a:spcPts val="0"/>
              </a:spcBef>
              <a:buClrTx/>
              <a:buFont typeface="Wingdings" panose="05000000000000000000" pitchFamily="2" charset="2"/>
              <a:buChar char="q"/>
            </a:pPr>
            <a:r>
              <a:rPr lang="en-US" sz="2500" dirty="0">
                <a:solidFill>
                  <a:schemeClr val="tx1"/>
                </a:solidFill>
              </a:rPr>
              <a:t>Government (Health, Education, Foreign Affairs, Agriculture, planning… </a:t>
            </a:r>
          </a:p>
          <a:p>
            <a:pPr algn="just">
              <a:lnSpc>
                <a:spcPct val="120000"/>
              </a:lnSpc>
              <a:spcBef>
                <a:spcPts val="0"/>
              </a:spcBef>
              <a:buClrTx/>
              <a:buFont typeface="Wingdings" panose="05000000000000000000" pitchFamily="2" charset="2"/>
              <a:buChar char="q"/>
            </a:pPr>
            <a:r>
              <a:rPr lang="en-US" sz="2500" dirty="0">
                <a:solidFill>
                  <a:schemeClr val="tx1"/>
                </a:solidFill>
              </a:rPr>
              <a:t>Civil society and </a:t>
            </a:r>
          </a:p>
          <a:p>
            <a:pPr algn="just">
              <a:lnSpc>
                <a:spcPct val="120000"/>
              </a:lnSpc>
              <a:spcBef>
                <a:spcPts val="0"/>
              </a:spcBef>
              <a:buClrTx/>
              <a:buFont typeface="Wingdings" panose="05000000000000000000" pitchFamily="2" charset="2"/>
              <a:buChar char="q"/>
            </a:pPr>
            <a:r>
              <a:rPr lang="en-US" sz="2500" dirty="0">
                <a:solidFill>
                  <a:schemeClr val="tx1"/>
                </a:solidFill>
              </a:rPr>
              <a:t>The private sector</a:t>
            </a:r>
          </a:p>
          <a:p>
            <a:pPr marL="0" indent="0" algn="just">
              <a:lnSpc>
                <a:spcPct val="120000"/>
              </a:lnSpc>
              <a:spcBef>
                <a:spcPts val="0"/>
              </a:spcBef>
              <a:buClrTx/>
              <a:buNone/>
            </a:pPr>
            <a:r>
              <a:rPr lang="en-US" sz="2500" b="1" dirty="0">
                <a:solidFill>
                  <a:schemeClr val="tx1"/>
                </a:solidFill>
              </a:rPr>
              <a:t>Role of  Civil  society and private sector</a:t>
            </a:r>
          </a:p>
          <a:p>
            <a:pPr algn="just">
              <a:lnSpc>
                <a:spcPct val="120000"/>
              </a:lnSpc>
              <a:spcBef>
                <a:spcPts val="0"/>
              </a:spcBef>
              <a:buClrTx/>
              <a:buFont typeface="Wingdings" panose="05000000000000000000" pitchFamily="2" charset="2"/>
              <a:buChar char="q"/>
            </a:pPr>
            <a:r>
              <a:rPr lang="en-US" sz="2500" dirty="0">
                <a:solidFill>
                  <a:schemeClr val="tx1"/>
                </a:solidFill>
              </a:rPr>
              <a:t>Mobilize political and public awareness, and support for </a:t>
            </a:r>
            <a:r>
              <a:rPr lang="en-US" sz="2500" dirty="0" err="1">
                <a:solidFill>
                  <a:schemeClr val="tx1"/>
                </a:solidFill>
              </a:rPr>
              <a:t>NCD</a:t>
            </a:r>
            <a:r>
              <a:rPr lang="en-US" sz="2500" dirty="0">
                <a:solidFill>
                  <a:schemeClr val="tx1"/>
                </a:solidFill>
              </a:rPr>
              <a:t> prevention and control efforts</a:t>
            </a:r>
          </a:p>
          <a:p>
            <a:pPr algn="just">
              <a:lnSpc>
                <a:spcPct val="120000"/>
              </a:lnSpc>
              <a:spcBef>
                <a:spcPts val="0"/>
              </a:spcBef>
              <a:buClrTx/>
              <a:buFont typeface="Wingdings" panose="05000000000000000000" pitchFamily="2" charset="2"/>
              <a:buChar char="q"/>
            </a:pPr>
            <a:r>
              <a:rPr lang="en-US" sz="2500" dirty="0">
                <a:solidFill>
                  <a:schemeClr val="tx1"/>
                </a:solidFill>
              </a:rPr>
              <a:t>Play a key role in supporting </a:t>
            </a:r>
            <a:r>
              <a:rPr lang="en-US" sz="2500" dirty="0" err="1">
                <a:solidFill>
                  <a:schemeClr val="tx1"/>
                </a:solidFill>
              </a:rPr>
              <a:t>NCD</a:t>
            </a:r>
            <a:r>
              <a:rPr lang="en-US" sz="2500" dirty="0">
                <a:solidFill>
                  <a:schemeClr val="tx1"/>
                </a:solidFill>
              </a:rPr>
              <a:t> programs</a:t>
            </a:r>
          </a:p>
          <a:p>
            <a:pPr algn="just">
              <a:lnSpc>
                <a:spcPct val="120000"/>
              </a:lnSpc>
              <a:spcBef>
                <a:spcPts val="0"/>
              </a:spcBef>
              <a:buClrTx/>
              <a:buFont typeface="Wingdings" panose="05000000000000000000" pitchFamily="2" charset="2"/>
              <a:buChar char="q"/>
            </a:pPr>
            <a:r>
              <a:rPr lang="en-US" sz="2500" dirty="0">
                <a:solidFill>
                  <a:schemeClr val="tx1"/>
                </a:solidFill>
              </a:rPr>
              <a:t>Strong, united advocacy </a:t>
            </a:r>
          </a:p>
          <a:p>
            <a:pPr algn="just">
              <a:lnSpc>
                <a:spcPct val="120000"/>
              </a:lnSpc>
              <a:spcBef>
                <a:spcPts val="0"/>
              </a:spcBef>
              <a:buClrTx/>
              <a:buFont typeface="Wingdings" panose="05000000000000000000" pitchFamily="2" charset="2"/>
              <a:buChar char="q"/>
            </a:pPr>
            <a:r>
              <a:rPr lang="en-US" sz="2500" dirty="0">
                <a:solidFill>
                  <a:schemeClr val="tx1"/>
                </a:solidFill>
              </a:rPr>
              <a:t>Responsible marketing</a:t>
            </a:r>
          </a:p>
          <a:p>
            <a:pPr marL="0" indent="0" algn="just">
              <a:lnSpc>
                <a:spcPct val="120000"/>
              </a:lnSpc>
              <a:spcBef>
                <a:spcPts val="0"/>
              </a:spcBef>
              <a:buClrTx/>
              <a:buNone/>
            </a:pPr>
            <a:r>
              <a:rPr lang="en-US" sz="2500" b="1" dirty="0">
                <a:solidFill>
                  <a:schemeClr val="tx1"/>
                </a:solidFill>
              </a:rPr>
              <a:t>Surveillance and monitoring</a:t>
            </a:r>
          </a:p>
          <a:p>
            <a:pPr algn="just">
              <a:lnSpc>
                <a:spcPct val="120000"/>
              </a:lnSpc>
              <a:spcBef>
                <a:spcPts val="0"/>
              </a:spcBef>
              <a:buClrTx/>
              <a:buFont typeface="Wingdings" panose="05000000000000000000" pitchFamily="2" charset="2"/>
              <a:buChar char="q"/>
            </a:pPr>
            <a:r>
              <a:rPr lang="en-US" sz="2500" dirty="0">
                <a:solidFill>
                  <a:schemeClr val="tx1"/>
                </a:solidFill>
              </a:rPr>
              <a:t>Measuring key areas of the </a:t>
            </a:r>
            <a:r>
              <a:rPr lang="en-US" sz="2500" dirty="0" err="1">
                <a:solidFill>
                  <a:schemeClr val="tx1"/>
                </a:solidFill>
              </a:rPr>
              <a:t>NCD</a:t>
            </a:r>
            <a:r>
              <a:rPr lang="en-US" sz="2500" dirty="0">
                <a:solidFill>
                  <a:schemeClr val="tx1"/>
                </a:solidFill>
              </a:rPr>
              <a:t> epidemic</a:t>
            </a:r>
          </a:p>
          <a:p>
            <a:pPr algn="just">
              <a:lnSpc>
                <a:spcPct val="120000"/>
              </a:lnSpc>
              <a:spcBef>
                <a:spcPts val="0"/>
              </a:spcBef>
              <a:buClrTx/>
              <a:buFont typeface="Wingdings" panose="05000000000000000000" pitchFamily="2" charset="2"/>
              <a:buChar char="q"/>
            </a:pPr>
            <a:r>
              <a:rPr lang="en-US" sz="2500" dirty="0">
                <a:solidFill>
                  <a:schemeClr val="tx1"/>
                </a:solidFill>
              </a:rPr>
              <a:t>integration into national health information systems</a:t>
            </a:r>
          </a:p>
          <a:p>
            <a:pPr algn="just">
              <a:lnSpc>
                <a:spcPct val="120000"/>
              </a:lnSpc>
              <a:spcBef>
                <a:spcPts val="0"/>
              </a:spcBef>
              <a:buClrTx/>
              <a:buFont typeface="Wingdings" panose="05000000000000000000" pitchFamily="2" charset="2"/>
              <a:buChar char="q"/>
            </a:pPr>
            <a:r>
              <a:rPr lang="en-US" sz="2500" dirty="0">
                <a:solidFill>
                  <a:schemeClr val="tx1"/>
                </a:solidFill>
              </a:rPr>
              <a:t>Monitoring and surveillance of behavioral and metabolic risk factors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191139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Health systems:</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of country health-care systems</a:t>
            </a:r>
          </a:p>
          <a:p>
            <a:pPr algn="just">
              <a:lnSpc>
                <a:spcPct val="120000"/>
              </a:lnSpc>
              <a:spcBef>
                <a:spcPts val="0"/>
              </a:spcBef>
              <a:buClrTx/>
              <a:buFont typeface="Wingdings" panose="05000000000000000000" pitchFamily="2" charset="2"/>
              <a:buChar char="q"/>
            </a:pPr>
            <a:r>
              <a:rPr lang="en-US" sz="2500" dirty="0">
                <a:solidFill>
                  <a:schemeClr val="tx1"/>
                </a:solidFill>
              </a:rPr>
              <a:t>Through reorienting existing organizational and financial arrangements</a:t>
            </a:r>
          </a:p>
          <a:p>
            <a:pPr algn="just">
              <a:lnSpc>
                <a:spcPct val="120000"/>
              </a:lnSpc>
              <a:spcBef>
                <a:spcPts val="0"/>
              </a:spcBef>
              <a:buClrTx/>
              <a:buFont typeface="Wingdings" panose="05000000000000000000" pitchFamily="2" charset="2"/>
              <a:buChar char="q"/>
            </a:pPr>
            <a:r>
              <a:rPr lang="en-US" sz="2500" dirty="0">
                <a:solidFill>
                  <a:schemeClr val="tx1"/>
                </a:solidFill>
              </a:rPr>
              <a:t>Through conventional and innovative means of financing</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the capacity of primary healthcare</a:t>
            </a:r>
          </a:p>
          <a:p>
            <a:pPr algn="just">
              <a:lnSpc>
                <a:spcPct val="120000"/>
              </a:lnSpc>
              <a:spcBef>
                <a:spcPts val="0"/>
              </a:spcBef>
              <a:buClrTx/>
              <a:buFont typeface="Wingdings" panose="05000000000000000000" pitchFamily="2" charset="2"/>
              <a:buChar char="q"/>
            </a:pPr>
            <a:r>
              <a:rPr lang="en-US" sz="2500" dirty="0">
                <a:solidFill>
                  <a:schemeClr val="tx1"/>
                </a:solidFill>
              </a:rPr>
              <a:t>Improvements in health-system performance</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Prevention and control (Best Buys)</a:t>
            </a:r>
          </a:p>
          <a:p>
            <a:pPr algn="just">
              <a:lnSpc>
                <a:spcPct val="120000"/>
              </a:lnSpc>
              <a:spcBef>
                <a:spcPts val="0"/>
              </a:spcBef>
              <a:buClrTx/>
              <a:buFont typeface="Wingdings" panose="05000000000000000000" pitchFamily="2" charset="2"/>
              <a:buChar char="q"/>
            </a:pPr>
            <a:r>
              <a:rPr lang="en-US" sz="2500" dirty="0">
                <a:solidFill>
                  <a:schemeClr val="tx1"/>
                </a:solidFill>
              </a:rPr>
              <a:t>With clear evidence of effectiveness and high cost-effectiveness</a:t>
            </a:r>
          </a:p>
          <a:p>
            <a:pPr algn="just">
              <a:lnSpc>
                <a:spcPct val="120000"/>
              </a:lnSpc>
              <a:spcBef>
                <a:spcPts val="0"/>
              </a:spcBef>
              <a:buClrTx/>
              <a:buFont typeface="Wingdings" panose="05000000000000000000" pitchFamily="2" charset="2"/>
              <a:buChar char="q"/>
            </a:pPr>
            <a:r>
              <a:rPr lang="en-US" sz="2500" dirty="0">
                <a:solidFill>
                  <a:schemeClr val="tx1"/>
                </a:solidFill>
              </a:rPr>
              <a:t>Population-wide interventions must be complemented by individual health-care interventions.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539083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Sustainable development</a:t>
            </a:r>
          </a:p>
          <a:p>
            <a:pPr algn="just">
              <a:lnSpc>
                <a:spcPct val="120000"/>
              </a:lnSpc>
              <a:spcBef>
                <a:spcPts val="0"/>
              </a:spcBef>
              <a:buClrTx/>
              <a:buFont typeface="Wingdings" panose="05000000000000000000" pitchFamily="2" charset="2"/>
              <a:buChar char="q"/>
            </a:pPr>
            <a:r>
              <a:rPr lang="en-US" sz="2500" dirty="0">
                <a:solidFill>
                  <a:schemeClr val="tx1"/>
                </a:solidFill>
              </a:rPr>
              <a:t>Included as a priority in national development initiatives and related investment decision</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the prevention and control of </a:t>
            </a:r>
            <a:r>
              <a:rPr lang="en-US" sz="2500" dirty="0" err="1">
                <a:solidFill>
                  <a:schemeClr val="tx1"/>
                </a:solidFill>
              </a:rPr>
              <a:t>NCDs</a:t>
            </a:r>
            <a:r>
              <a:rPr lang="en-US" sz="2500" dirty="0">
                <a:solidFill>
                  <a:schemeClr val="tx1"/>
                </a:solidFill>
              </a:rPr>
              <a:t> should also be considered an integral part of poverty reduction</a:t>
            </a:r>
          </a:p>
          <a:p>
            <a:pPr marL="0" indent="0" algn="just">
              <a:lnSpc>
                <a:spcPct val="120000"/>
              </a:lnSpc>
              <a:spcBef>
                <a:spcPts val="0"/>
              </a:spcBef>
              <a:buClrTx/>
              <a:buNone/>
            </a:pPr>
            <a:r>
              <a:rPr lang="en-US" sz="2500" b="1" dirty="0">
                <a:solidFill>
                  <a:srgbClr val="0070C0"/>
                </a:solidFill>
              </a:rPr>
              <a:t>KENYA’S POLICY DIRECTION ON </a:t>
            </a:r>
            <a:r>
              <a:rPr lang="en-US" sz="2500" b="1" dirty="0" err="1">
                <a:solidFill>
                  <a:srgbClr val="0070C0"/>
                </a:solidFill>
              </a:rPr>
              <a:t>NCDS</a:t>
            </a:r>
            <a:endParaRPr lang="en-US"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current Kenya health policy 2012-2030 has for the very first time recognized the rising burden of </a:t>
            </a:r>
            <a:r>
              <a:rPr lang="en-US" sz="2500" dirty="0" err="1">
                <a:solidFill>
                  <a:schemeClr val="tx1"/>
                </a:solidFill>
              </a:rPr>
              <a:t>NCDs</a:t>
            </a:r>
            <a:r>
              <a:rPr lang="en-US" sz="2500" dirty="0">
                <a:solidFill>
                  <a:schemeClr val="tx1"/>
                </a:solidFill>
              </a:rPr>
              <a:t> in the country.</a:t>
            </a:r>
          </a:p>
          <a:p>
            <a:pPr algn="just">
              <a:lnSpc>
                <a:spcPct val="120000"/>
              </a:lnSpc>
              <a:spcBef>
                <a:spcPts val="0"/>
              </a:spcBef>
              <a:buClrTx/>
              <a:buFont typeface="Wingdings" panose="05000000000000000000" pitchFamily="2" charset="2"/>
              <a:buChar char="q"/>
            </a:pPr>
            <a:r>
              <a:rPr lang="en-US" sz="2500" dirty="0">
                <a:solidFill>
                  <a:schemeClr val="tx1"/>
                </a:solidFill>
              </a:rPr>
              <a:t>Emerging trends point to the fact that non communicable conditions and injuries/ violence related conditions will increasingly, in the foreseeable future, be the leading contributors to high burden of disease in the country</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938351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err="1">
                <a:solidFill>
                  <a:schemeClr val="tx1"/>
                </a:solidFill>
              </a:rPr>
              <a:t>NCDs</a:t>
            </a:r>
            <a:r>
              <a:rPr lang="en-US" sz="2500" dirty="0">
                <a:solidFill>
                  <a:schemeClr val="tx1"/>
                </a:solidFill>
              </a:rPr>
              <a:t> contribute to 26% of the annual mortality rates in the country.</a:t>
            </a:r>
          </a:p>
          <a:p>
            <a:pPr algn="just">
              <a:lnSpc>
                <a:spcPct val="120000"/>
              </a:lnSpc>
              <a:spcBef>
                <a:spcPts val="0"/>
              </a:spcBef>
              <a:buClrTx/>
              <a:buFont typeface="Wingdings" panose="05000000000000000000" pitchFamily="2" charset="2"/>
              <a:buChar char="q"/>
            </a:pPr>
            <a:r>
              <a:rPr lang="en-US" sz="2500" dirty="0">
                <a:solidFill>
                  <a:schemeClr val="tx1"/>
                </a:solidFill>
              </a:rPr>
              <a:t>Consequently, the policy objective number two is on halting and reversing the rising burden of non- communicable conditions(MOMS &amp; </a:t>
            </a:r>
            <a:r>
              <a:rPr lang="en-US" sz="2500" dirty="0" err="1">
                <a:solidFill>
                  <a:schemeClr val="tx1"/>
                </a:solidFill>
              </a:rPr>
              <a:t>MOPHS</a:t>
            </a:r>
            <a:r>
              <a:rPr lang="en-US" sz="2500" dirty="0">
                <a:solidFill>
                  <a:schemeClr val="tx1"/>
                </a:solidFill>
              </a:rPr>
              <a:t>, 2012)</a:t>
            </a:r>
          </a:p>
          <a:p>
            <a:pPr marL="0" indent="0" algn="just">
              <a:lnSpc>
                <a:spcPct val="120000"/>
              </a:lnSpc>
              <a:spcBef>
                <a:spcPts val="0"/>
              </a:spcBef>
              <a:buClrTx/>
              <a:buNone/>
            </a:pPr>
            <a:r>
              <a:rPr lang="en-US" sz="2500" b="1" dirty="0">
                <a:solidFill>
                  <a:schemeClr val="tx1"/>
                </a:solidFill>
              </a:rPr>
              <a:t>Policy Objective 2: Halt and reverse the rising burden of non- communicable conditions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This is to be achieved by implementing strategies to address all the identified non communicable conditions in the country</a:t>
            </a:r>
          </a:p>
          <a:p>
            <a:pPr marL="0" indent="0" algn="just">
              <a:lnSpc>
                <a:spcPct val="120000"/>
              </a:lnSpc>
              <a:spcBef>
                <a:spcPts val="0"/>
              </a:spcBef>
              <a:buClrTx/>
              <a:buNone/>
            </a:pPr>
            <a:r>
              <a:rPr lang="en-US" sz="2500" dirty="0">
                <a:solidFill>
                  <a:schemeClr val="tx1"/>
                </a:solidFill>
              </a:rPr>
              <a:t>The priority policy strategies include the following:</a:t>
            </a:r>
          </a:p>
          <a:p>
            <a:pPr algn="just">
              <a:lnSpc>
                <a:spcPct val="120000"/>
              </a:lnSpc>
              <a:spcBef>
                <a:spcPts val="0"/>
              </a:spcBef>
              <a:buClrTx/>
              <a:buFont typeface="Wingdings" panose="05000000000000000000" pitchFamily="2" charset="2"/>
              <a:buChar char="q"/>
            </a:pPr>
            <a:r>
              <a:rPr lang="en-US" sz="2500" dirty="0">
                <a:solidFill>
                  <a:schemeClr val="tx1"/>
                </a:solidFill>
              </a:rPr>
              <a:t>Ensure universal access to interventions addressing recognized non communicable conditions in the country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371583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Ensure that services relating to non-communicable conditions are of high quality standards with a view to maximize utilization of services the population has access to</a:t>
            </a:r>
          </a:p>
          <a:p>
            <a:pPr algn="just">
              <a:lnSpc>
                <a:spcPct val="120000"/>
              </a:lnSpc>
              <a:spcBef>
                <a:spcPts val="0"/>
              </a:spcBef>
              <a:buClrTx/>
              <a:buFont typeface="Wingdings" panose="05000000000000000000" pitchFamily="2" charset="2"/>
              <a:buChar char="q"/>
            </a:pPr>
            <a:r>
              <a:rPr lang="en-US" sz="2500" dirty="0">
                <a:solidFill>
                  <a:schemeClr val="tx1"/>
                </a:solidFill>
              </a:rPr>
              <a:t>Strengthen advocacy for health promoting activities aimed at preventing increased burden due to non-communicable conditions</a:t>
            </a:r>
          </a:p>
          <a:p>
            <a:pPr algn="just">
              <a:lnSpc>
                <a:spcPct val="120000"/>
              </a:lnSpc>
              <a:spcBef>
                <a:spcPts val="0"/>
              </a:spcBef>
              <a:buClrTx/>
              <a:buFont typeface="Wingdings" panose="05000000000000000000" pitchFamily="2" charset="2"/>
              <a:buChar char="q"/>
            </a:pPr>
            <a:r>
              <a:rPr lang="en-US" sz="2500" dirty="0">
                <a:solidFill>
                  <a:schemeClr val="tx1"/>
                </a:solidFill>
              </a:rPr>
              <a:t>Put in place programs for non-communicable diseases 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Put in place interventions directly addressing marginalized and indigent populations affected by non-communicable conditions</a:t>
            </a:r>
          </a:p>
          <a:p>
            <a:pPr algn="just">
              <a:lnSpc>
                <a:spcPct val="120000"/>
              </a:lnSpc>
              <a:spcBef>
                <a:spcPts val="0"/>
              </a:spcBef>
              <a:buClrTx/>
              <a:buFont typeface="Wingdings" panose="05000000000000000000" pitchFamily="2" charset="2"/>
              <a:buChar char="q"/>
            </a:pPr>
            <a:r>
              <a:rPr lang="en-US" sz="2500" dirty="0">
                <a:solidFill>
                  <a:schemeClr val="tx1"/>
                </a:solidFill>
              </a:rPr>
              <a:t>Design and implement integrated health services provision tools, mechanisms and processes with a view to enhance comprehensive control of non-communicable diseases</a:t>
            </a:r>
          </a:p>
          <a:p>
            <a:pPr algn="just">
              <a:lnSpc>
                <a:spcPct val="120000"/>
              </a:lnSpc>
              <a:spcBef>
                <a:spcPts val="0"/>
              </a:spcBef>
              <a:buClrTx/>
              <a:buFont typeface="Wingdings" panose="05000000000000000000" pitchFamily="2" charset="2"/>
              <a:buChar char="q"/>
            </a:pPr>
            <a:r>
              <a:rPr lang="en-US" sz="2500" dirty="0">
                <a:solidFill>
                  <a:schemeClr val="tx1"/>
                </a:solidFill>
              </a:rPr>
              <a:t>Decentralize screening for non-communicable diseases to the lower levels to increase access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498020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ctr">
              <a:spcBef>
                <a:spcPts val="0"/>
              </a:spcBef>
              <a:spcAft>
                <a:spcPts val="0"/>
              </a:spcAft>
            </a:pPr>
            <a:r>
              <a:rPr lang="en-US" sz="3200" dirty="0">
                <a:solidFill>
                  <a:srgbClr val="0070C0"/>
                </a:solidFill>
                <a:latin typeface="Bookman Old Style" panose="02050604050505020204" pitchFamily="18" charset="0"/>
              </a:rPr>
              <a:t>COMMON NON-COMMUNICABLE DISEASES:</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Cardiovascular disease</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Cancer </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Chronic Respiratory Diseases</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Diabetes </a:t>
            </a:r>
          </a:p>
          <a:p>
            <a:pPr marL="0" marR="0" indent="0" algn="just">
              <a:spcBef>
                <a:spcPts val="0"/>
              </a:spcBef>
              <a:spcAft>
                <a:spcPts val="0"/>
              </a:spcAft>
            </a:pPr>
            <a:endParaRPr lang="en-US" sz="3200" b="0" dirty="0">
              <a:latin typeface="Bookman Old Style" panose="02050604050505020204" pitchFamily="18" charset="0"/>
            </a:endParaRPr>
          </a:p>
          <a:p>
            <a:pPr marL="0" marR="0" indent="0" algn="just">
              <a:spcBef>
                <a:spcPts val="0"/>
              </a:spcBef>
              <a:spcAft>
                <a:spcPts val="0"/>
              </a:spcAft>
            </a:pPr>
            <a:r>
              <a:rPr lang="en-US" sz="3200" dirty="0">
                <a:latin typeface="Bookman Old Style" panose="02050604050505020204" pitchFamily="18" charset="0"/>
              </a:rPr>
              <a:t>Disease Highlight:</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Definition </a:t>
            </a:r>
          </a:p>
          <a:p>
            <a:pPr marL="457200" indent="-457200" algn="just">
              <a:spcBef>
                <a:spcPts val="0"/>
              </a:spcBef>
              <a:buFont typeface="Wingdings" panose="05000000000000000000" pitchFamily="2" charset="2"/>
              <a:buChar char="q"/>
            </a:pPr>
            <a:r>
              <a:rPr lang="en-GB" sz="3200" b="0" dirty="0">
                <a:latin typeface="Bookman Old Style" panose="02050604050505020204" pitchFamily="18" charset="0"/>
              </a:rPr>
              <a:t>Key facts and figures {Statistics} / Burden of disease</a:t>
            </a:r>
          </a:p>
          <a:p>
            <a:pPr marL="457200" indent="-457200" algn="just">
              <a:spcBef>
                <a:spcPts val="0"/>
              </a:spcBef>
              <a:buFont typeface="Wingdings" panose="05000000000000000000" pitchFamily="2" charset="2"/>
              <a:buChar char="q"/>
            </a:pPr>
            <a:r>
              <a:rPr lang="en-GB" sz="3200" b="0" dirty="0">
                <a:latin typeface="Bookman Old Style" panose="02050604050505020204" pitchFamily="18" charset="0"/>
              </a:rPr>
              <a:t>Risk factors</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Symptoms</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Prevention / Control</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Treatment </a:t>
            </a:r>
          </a:p>
          <a:p>
            <a:pPr marL="171450" marR="0" indent="-514350" algn="just">
              <a:spcBef>
                <a:spcPts val="0"/>
              </a:spcBef>
              <a:spcAft>
                <a:spcPts val="0"/>
              </a:spcAft>
              <a:buFont typeface="+mj-lt"/>
              <a:buAutoNum type="arabicPeriod"/>
            </a:pPr>
            <a:endParaRPr lang="en-US" sz="3200" b="0" dirty="0">
              <a:latin typeface="Bookman Old Style" panose="02050604050505020204" pitchFamily="18" charset="0"/>
            </a:endParaRPr>
          </a:p>
          <a:p>
            <a:pPr marL="0" marR="0" algn="just">
              <a:lnSpc>
                <a:spcPct val="115000"/>
              </a:lnSpc>
              <a:spcBef>
                <a:spcPts val="0"/>
              </a:spcBef>
              <a:spcAft>
                <a:spcPts val="0"/>
              </a:spcAft>
            </a:pPr>
            <a:endParaRPr lang="en-US" sz="3200" dirty="0">
              <a:latin typeface="Bookman Old Style" panose="02050604050505020204" pitchFamily="18" charset="0"/>
            </a:endParaRPr>
          </a:p>
          <a:p>
            <a:pPr marL="0" marR="0" algn="just">
              <a:lnSpc>
                <a:spcPct val="115000"/>
              </a:lnSpc>
              <a:spcBef>
                <a:spcPts val="0"/>
              </a:spcBef>
              <a:spcAft>
                <a:spcPts val="0"/>
              </a:spcAft>
            </a:pPr>
            <a:endParaRPr lang="en-US" sz="1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1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1800" b="0" dirty="0">
              <a:latin typeface="Bookman Old Style" panose="02050604050505020204" pitchFamily="18" charset="0"/>
            </a:endParaRPr>
          </a:p>
          <a:p>
            <a:pPr marL="0" marR="0" algn="just">
              <a:lnSpc>
                <a:spcPct val="115000"/>
              </a:lnSpc>
              <a:spcBef>
                <a:spcPts val="0"/>
              </a:spcBef>
              <a:spcAft>
                <a:spcPts val="0"/>
              </a:spcAft>
            </a:pPr>
            <a:endParaRPr lang="en-US" sz="18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C197A47A-584F-4E09-9024-72CB8893AE1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72915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spcBef>
                <a:spcPts val="0"/>
              </a:spcBef>
              <a:spcAft>
                <a:spcPts val="0"/>
              </a:spcAft>
            </a:pPr>
            <a:r>
              <a:rPr lang="en-US" sz="2600" dirty="0">
                <a:latin typeface="Bookman Old Style" panose="02050604050505020204" pitchFamily="18" charset="0"/>
              </a:rPr>
              <a:t>CARDIOVASCULAR DISEASE (CVD):</a:t>
            </a:r>
          </a:p>
          <a:p>
            <a:pPr marL="114300" marR="0" indent="-457200" algn="just">
              <a:spcBef>
                <a:spcPts val="0"/>
              </a:spcBef>
              <a:spcAft>
                <a:spcPts val="0"/>
              </a:spcAft>
              <a:buFont typeface="Wingdings" panose="05000000000000000000" pitchFamily="2" charset="2"/>
              <a:buChar char="q"/>
            </a:pPr>
            <a:r>
              <a:rPr lang="en-GB" sz="2600" b="0" dirty="0">
                <a:latin typeface="Bookman Old Style" panose="02050604050505020204" pitchFamily="18" charset="0"/>
              </a:rPr>
              <a:t>Caused by disorders of the heart and blood vessels.</a:t>
            </a:r>
          </a:p>
          <a:p>
            <a:pPr marL="114300" marR="0" indent="-457200" algn="just">
              <a:spcBef>
                <a:spcPts val="0"/>
              </a:spcBef>
              <a:spcAft>
                <a:spcPts val="0"/>
              </a:spcAft>
              <a:buFont typeface="Wingdings" panose="05000000000000000000" pitchFamily="2" charset="2"/>
              <a:buChar char="q"/>
            </a:pPr>
            <a:r>
              <a:rPr lang="en-GB" sz="2600" b="0" dirty="0">
                <a:latin typeface="Bookman Old Style" panose="02050604050505020204" pitchFamily="18" charset="0"/>
              </a:rPr>
              <a:t>CVDs are group of disorders / diseases of the heart, vascular diseases of the brain and diseases of blood vessels. </a:t>
            </a:r>
          </a:p>
          <a:p>
            <a:pPr marL="114300" marR="0" indent="-457200" algn="just">
              <a:spcBef>
                <a:spcPts val="0"/>
              </a:spcBef>
              <a:spcAft>
                <a:spcPts val="0"/>
              </a:spcAft>
              <a:buFont typeface="Wingdings" panose="05000000000000000000" pitchFamily="2" charset="2"/>
              <a:buChar char="q"/>
            </a:pPr>
            <a:r>
              <a:rPr lang="en-US" sz="2600" b="0" dirty="0">
                <a:latin typeface="Bookman Old Style" panose="02050604050505020204" pitchFamily="18" charset="0"/>
              </a:rPr>
              <a:t>Includes:- </a:t>
            </a:r>
          </a:p>
          <a:p>
            <a:pPr marL="685800" lvl="4" indent="-512064" algn="just">
              <a:spcBef>
                <a:spcPts val="0"/>
              </a:spcBef>
              <a:buClrTx/>
              <a:buFont typeface="Bookman Old Style" panose="02050604050505020204" pitchFamily="18" charset="0"/>
              <a:buChar char="−"/>
            </a:pPr>
            <a:r>
              <a:rPr lang="en-US" sz="2600" b="0" dirty="0">
                <a:latin typeface="Bookman Old Style" panose="02050604050505020204" pitchFamily="18" charset="0"/>
              </a:rPr>
              <a:t>C</a:t>
            </a:r>
            <a:r>
              <a:rPr lang="en-GB" sz="2600" b="0" dirty="0" err="1">
                <a:latin typeface="Bookman Old Style" panose="02050604050505020204" pitchFamily="18" charset="0"/>
              </a:rPr>
              <a:t>oronary</a:t>
            </a:r>
            <a:r>
              <a:rPr lang="en-GB" sz="2600" b="0" dirty="0">
                <a:latin typeface="Bookman Old Style" panose="02050604050505020204" pitchFamily="18" charset="0"/>
              </a:rPr>
              <a:t> heart disease (heart attacks)</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Cerebrovascular disease (stroke)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Raised blood pressure (hypertension)</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Peripheral artery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Rheumatic heart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Congenital heart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Heart failure. </a:t>
            </a:r>
          </a:p>
          <a:p>
            <a:pPr marL="114300" marR="0" indent="-457200" algn="just">
              <a:spcBef>
                <a:spcPts val="0"/>
              </a:spcBef>
              <a:spcAft>
                <a:spcPts val="0"/>
              </a:spcAft>
              <a:buFont typeface="Wingdings" panose="05000000000000000000" pitchFamily="2" charset="2"/>
              <a:buChar char="q"/>
            </a:pPr>
            <a:endParaRPr lang="en-US" sz="2600" b="0" dirty="0">
              <a:latin typeface="Bookman Old Style" panose="02050604050505020204" pitchFamily="18" charset="0"/>
            </a:endParaRPr>
          </a:p>
          <a:p>
            <a:pPr marL="0" marR="0" algn="just">
              <a:spcBef>
                <a:spcPts val="0"/>
              </a:spcBef>
              <a:spcAft>
                <a:spcPts val="0"/>
              </a:spcAft>
            </a:pPr>
            <a:endParaRPr lang="en-US" sz="26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26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2600" b="0" dirty="0">
              <a:latin typeface="Bookman Old Style" panose="02050604050505020204" pitchFamily="18" charset="0"/>
            </a:endParaRPr>
          </a:p>
          <a:p>
            <a:pPr marL="0" marR="0" algn="just">
              <a:spcBef>
                <a:spcPts val="0"/>
              </a:spcBef>
              <a:spcAft>
                <a:spcPts val="0"/>
              </a:spcAft>
            </a:pPr>
            <a:endParaRPr lang="en-US" sz="26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38BD94CF-1BCE-4002-A7EF-75DF5CB4235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9125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u="sng" dirty="0">
                <a:latin typeface="Bookman Old Style" panose="02050604050505020204" pitchFamily="18" charset="0"/>
              </a:rPr>
              <a:t>Cardiovascular disease (CVD): - Continued’</a:t>
            </a:r>
          </a:p>
          <a:p>
            <a:pPr marL="0" marR="0" algn="just">
              <a:lnSpc>
                <a:spcPct val="115000"/>
              </a:lnSpc>
              <a:spcBef>
                <a:spcPts val="0"/>
              </a:spcBef>
              <a:spcAft>
                <a:spcPts val="0"/>
              </a:spcAft>
            </a:pPr>
            <a:endParaRPr lang="en-US"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5" name="Table 4"/>
          <p:cNvGraphicFramePr>
            <a:graphicFrameLocks noGrp="1"/>
          </p:cNvGraphicFramePr>
          <p:nvPr/>
        </p:nvGraphicFramePr>
        <p:xfrm>
          <a:off x="152400" y="609600"/>
          <a:ext cx="8610600" cy="4605529"/>
        </p:xfrm>
        <a:graphic>
          <a:graphicData uri="http://schemas.openxmlformats.org/drawingml/2006/table">
            <a:tbl>
              <a:tblPr>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04850">
                <a:tc>
                  <a:txBody>
                    <a:bodyPr/>
                    <a:lstStyle/>
                    <a:p>
                      <a:pPr>
                        <a:lnSpc>
                          <a:spcPct val="107000"/>
                        </a:lnSpc>
                        <a:spcAft>
                          <a:spcPts val="0"/>
                        </a:spcAft>
                      </a:pPr>
                      <a:r>
                        <a:rPr lang="en-GB" sz="2400" b="1" dirty="0">
                          <a:effectLst/>
                          <a:latin typeface="Bookman Old Style" panose="02050604050505020204" pitchFamily="18" charset="0"/>
                        </a:rPr>
                        <a:t>Coronary heart disease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the blood vessels supplying the heart muscle</a:t>
                      </a:r>
                    </a:p>
                    <a:p>
                      <a:pPr>
                        <a:lnSpc>
                          <a:spcPct val="107000"/>
                        </a:lnSpc>
                        <a:spcAft>
                          <a:spcPts val="0"/>
                        </a:spcAft>
                      </a:pPr>
                      <a:r>
                        <a:rPr lang="en-GB" sz="2400" dirty="0">
                          <a:effectLst/>
                          <a:latin typeface="Bookman Old Style" panose="02050604050505020204" pitchFamily="18" charset="0"/>
                        </a:rPr>
                        <a:t> </a:t>
                      </a: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04850">
                <a:tc>
                  <a:txBody>
                    <a:bodyPr/>
                    <a:lstStyle/>
                    <a:p>
                      <a:pPr>
                        <a:lnSpc>
                          <a:spcPct val="107000"/>
                        </a:lnSpc>
                        <a:spcAft>
                          <a:spcPts val="0"/>
                        </a:spcAft>
                      </a:pPr>
                      <a:r>
                        <a:rPr lang="en-GB" sz="2400" b="1" dirty="0">
                          <a:effectLst/>
                          <a:latin typeface="Bookman Old Style" panose="02050604050505020204" pitchFamily="18" charset="0"/>
                        </a:rPr>
                        <a:t>Cerebrovascular disease </a:t>
                      </a:r>
                    </a:p>
                    <a:p>
                      <a:pPr>
                        <a:lnSpc>
                          <a:spcPct val="107000"/>
                        </a:lnSpc>
                        <a:spcAft>
                          <a:spcPts val="0"/>
                        </a:spcAft>
                      </a:pPr>
                      <a:r>
                        <a:rPr lang="en-GB" sz="2400" b="1" dirty="0">
                          <a:effectLst/>
                          <a:latin typeface="Bookman Old Style" panose="02050604050505020204" pitchFamily="18" charset="0"/>
                        </a:rPr>
                        <a:t>(Stroke)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the blood vessels supplying the brain </a:t>
                      </a:r>
                    </a:p>
                    <a:p>
                      <a:pPr>
                        <a:lnSpc>
                          <a:spcPct val="107000"/>
                        </a:lnSpc>
                        <a:spcAft>
                          <a:spcPts val="0"/>
                        </a:spcAft>
                      </a:pP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4850">
                <a:tc>
                  <a:txBody>
                    <a:bodyPr/>
                    <a:lstStyle/>
                    <a:p>
                      <a:pPr>
                        <a:lnSpc>
                          <a:spcPct val="107000"/>
                        </a:lnSpc>
                        <a:spcAft>
                          <a:spcPts val="0"/>
                        </a:spcAft>
                      </a:pPr>
                      <a:r>
                        <a:rPr lang="en-GB" sz="2400" b="1">
                          <a:effectLst/>
                          <a:latin typeface="Bookman Old Style" panose="02050604050505020204" pitchFamily="18" charset="0"/>
                        </a:rPr>
                        <a:t>Peripheral arterial disease </a:t>
                      </a:r>
                      <a:endParaRPr lang="en-GB" sz="2400" b="1">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blood vessels supplying the arms and legs </a:t>
                      </a:r>
                    </a:p>
                    <a:p>
                      <a:pPr>
                        <a:lnSpc>
                          <a:spcPct val="107000"/>
                        </a:lnSpc>
                        <a:spcAft>
                          <a:spcPts val="0"/>
                        </a:spcAft>
                      </a:pP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4850">
                <a:tc>
                  <a:txBody>
                    <a:bodyPr/>
                    <a:lstStyle/>
                    <a:p>
                      <a:pPr>
                        <a:lnSpc>
                          <a:spcPct val="107000"/>
                        </a:lnSpc>
                        <a:spcAft>
                          <a:spcPts val="0"/>
                        </a:spcAft>
                      </a:pPr>
                      <a:r>
                        <a:rPr lang="en-GB" sz="2400" b="1" dirty="0">
                          <a:effectLst/>
                          <a:latin typeface="Bookman Old Style" panose="02050604050505020204" pitchFamily="18" charset="0"/>
                        </a:rPr>
                        <a:t>Congenital heart disease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Malformations of heart structure existing at birth </a:t>
                      </a: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Slide Number Placeholder 1">
            <a:extLst>
              <a:ext uri="{FF2B5EF4-FFF2-40B4-BE49-F238E27FC236}">
                <a16:creationId xmlns:a16="http://schemas.microsoft.com/office/drawing/2014/main" id="{1191871F-9CC9-4C96-8697-B500BD63C43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71402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Facts and figures: Global Burden of CVD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CVDs are the #1 cause of death globally.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An estimated 17.3 million people died from CVDs in 2008. (30% of all global deaths)</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7.3 million were due to coronary heart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6.2 million were due to 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Over 80% CVD deaths occur in low- and middle- income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By 2030, almost 25 million people will die from CVDs.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Cardiovascular disease (CVD) causes more than half of all deaths across the European Region.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80% of premature heart disease and stroke is preventable.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Although heart attacks and strokes are major killers in all parts of the world, 80% of premature deaths from these causes could be avoided by controlling the main risk factors: tobacco, unhealthy diet and physical inactivity.</a:t>
            </a: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C54A96B-66CE-452F-BFB2-F8AB21C38CB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5683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Provide information on geographic sources of patients, age and sex distribution of disease and duration of hospital stay, distribution if diagnosis, association between different diseases, period between disease and hospital admission, distribution of patient according different social and biological characteristics and cost of care. </a:t>
            </a:r>
          </a:p>
          <a:p>
            <a:pPr algn="just">
              <a:lnSpc>
                <a:spcPct val="120000"/>
              </a:lnSpc>
              <a:spcBef>
                <a:spcPts val="0"/>
              </a:spcBef>
              <a:buClrTx/>
              <a:buFont typeface="Wingdings" panose="05000000000000000000" pitchFamily="2" charset="2"/>
              <a:buChar char="q"/>
            </a:pPr>
            <a:r>
              <a:rPr lang="en-US" sz="2500" dirty="0">
                <a:solidFill>
                  <a:schemeClr val="tx1"/>
                </a:solidFill>
              </a:rPr>
              <a:t>Considered A poor guide to the estimation of disease frequency </a:t>
            </a:r>
          </a:p>
          <a:p>
            <a:pPr marL="0" indent="0" algn="just">
              <a:lnSpc>
                <a:spcPct val="120000"/>
              </a:lnSpc>
              <a:spcBef>
                <a:spcPts val="0"/>
              </a:spcBef>
              <a:buClrTx/>
              <a:buNone/>
            </a:pPr>
            <a:r>
              <a:rPr lang="en-US"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Easily obtainable</a:t>
            </a:r>
          </a:p>
          <a:p>
            <a:pPr algn="just">
              <a:lnSpc>
                <a:spcPct val="120000"/>
              </a:lnSpc>
              <a:spcBef>
                <a:spcPts val="0"/>
              </a:spcBef>
              <a:buClrTx/>
              <a:buFont typeface="Wingdings" panose="05000000000000000000" pitchFamily="2" charset="2"/>
              <a:buChar char="q"/>
            </a:pPr>
            <a:r>
              <a:rPr lang="en-US" sz="2500" dirty="0">
                <a:solidFill>
                  <a:schemeClr val="tx1"/>
                </a:solidFill>
              </a:rPr>
              <a:t>Available at low cost</a:t>
            </a:r>
          </a:p>
          <a:p>
            <a:pPr algn="just">
              <a:lnSpc>
                <a:spcPct val="120000"/>
              </a:lnSpc>
              <a:spcBef>
                <a:spcPts val="0"/>
              </a:spcBef>
              <a:buClrTx/>
              <a:buFont typeface="Wingdings" panose="05000000000000000000" pitchFamily="2" charset="2"/>
              <a:buChar char="q"/>
            </a:pPr>
            <a:r>
              <a:rPr lang="en-US" sz="2500" dirty="0">
                <a:solidFill>
                  <a:schemeClr val="tx1"/>
                </a:solidFill>
              </a:rPr>
              <a:t>Continuous system of reporting</a:t>
            </a:r>
          </a:p>
          <a:p>
            <a:pPr algn="just">
              <a:lnSpc>
                <a:spcPct val="120000"/>
              </a:lnSpc>
              <a:spcBef>
                <a:spcPts val="0"/>
              </a:spcBef>
              <a:buClrTx/>
              <a:buFont typeface="Wingdings" panose="05000000000000000000" pitchFamily="2" charset="2"/>
              <a:buChar char="q"/>
            </a:pPr>
            <a:r>
              <a:rPr lang="en-US" sz="2500" dirty="0">
                <a:solidFill>
                  <a:schemeClr val="tx1"/>
                </a:solidFill>
              </a:rPr>
              <a:t>Causes of illness and death available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959115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CVD - Risk Factors: </a:t>
            </a:r>
          </a:p>
          <a:p>
            <a:pPr marL="0" marR="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4" name="Table 3"/>
          <p:cNvGraphicFramePr>
            <a:graphicFrameLocks noGrp="1"/>
          </p:cNvGraphicFramePr>
          <p:nvPr/>
        </p:nvGraphicFramePr>
        <p:xfrm>
          <a:off x="228600" y="444313"/>
          <a:ext cx="8458200" cy="4854194"/>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373061">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Major 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High blood pressure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Abnormal blood lipids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Tobacco use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Physical inactivity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Obesity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Unhealthy diet (salt)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Diabetes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Other 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Low socioeconomic status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Mental ill health (depression)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Psychosocial stress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Heavy alcohol use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Use of certain medication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Lipoprotein(a) </a:t>
                      </a: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1827">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Non-modifiable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Age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Heredity or family history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Gender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Ethnicity or race </a:t>
                      </a: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“Novel”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Excess homocysteine in blood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Inflammatory markers (C-reactive protein)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Abnormal blood coagulation (elevated blood levels of fibrinogen)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Slide Number Placeholder 1">
            <a:extLst>
              <a:ext uri="{FF2B5EF4-FFF2-40B4-BE49-F238E27FC236}">
                <a16:creationId xmlns:a16="http://schemas.microsoft.com/office/drawing/2014/main" id="{5D7256F8-993F-4A0C-8CD3-DD730BB7C2C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4412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nSpc>
                <a:spcPct val="115000"/>
              </a:lnSpc>
              <a:spcBef>
                <a:spcPts val="0"/>
              </a:spcBef>
              <a:spcAft>
                <a:spcPts val="0"/>
              </a:spcAft>
            </a:pPr>
            <a:r>
              <a:rPr lang="en-US" sz="2600" dirty="0">
                <a:latin typeface="Bookman Old Style" panose="02050604050505020204" pitchFamily="18" charset="0"/>
              </a:rPr>
              <a:t>Cardiovascular diseases: - Continued’</a:t>
            </a:r>
            <a:br>
              <a:rPr lang="en-US" sz="2600" dirty="0">
                <a:latin typeface="Bookman Old Style" panose="02050604050505020204" pitchFamily="18" charset="0"/>
              </a:rPr>
            </a:br>
            <a:r>
              <a:rPr lang="en-US" sz="2600" dirty="0">
                <a:latin typeface="Bookman Old Style" panose="02050604050505020204" pitchFamily="18" charset="0"/>
              </a:rPr>
              <a:t>Contributing factors:</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A person’s genetic make-up </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The foundations of adult health are laid in early life</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Socioeconomic group</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Mental health</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Diet</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Overweight and obesity</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Inactivity</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Tobacco</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Alcohol</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Diabetes</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Globalization and urbanization </a:t>
            </a:r>
          </a:p>
          <a:p>
            <a:pPr marL="0" marR="0">
              <a:lnSpc>
                <a:spcPct val="115000"/>
              </a:lnSpc>
              <a:spcBef>
                <a:spcPts val="0"/>
              </a:spcBef>
              <a:spcAft>
                <a:spcPts val="0"/>
              </a:spcAft>
            </a:pPr>
            <a:endParaRPr lang="en-US" sz="2600" dirty="0">
              <a:latin typeface="Bookman Old Style" panose="02050604050505020204" pitchFamily="18" charset="0"/>
            </a:endParaRPr>
          </a:p>
          <a:p>
            <a:pPr marL="0" marR="0">
              <a:lnSpc>
                <a:spcPct val="115000"/>
              </a:lnSpc>
              <a:spcBef>
                <a:spcPts val="0"/>
              </a:spcBef>
              <a:spcAft>
                <a:spcPts val="0"/>
              </a:spcAft>
            </a:pPr>
            <a:endParaRPr lang="en-US" sz="26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4010B5-A4A9-451C-87D4-0F313ABDCE4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6957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nSpc>
                <a:spcPct val="115000"/>
              </a:lnSpc>
              <a:spcBef>
                <a:spcPts val="0"/>
              </a:spcBef>
              <a:spcAft>
                <a:spcPts val="0"/>
              </a:spcAft>
            </a:pPr>
            <a:r>
              <a:rPr lang="en-GB" sz="2600" dirty="0">
                <a:latin typeface="Bookman Old Style" panose="02050604050505020204" pitchFamily="18" charset="0"/>
              </a:rPr>
              <a:t>Cardiovascular diseases: - Continued’</a:t>
            </a:r>
            <a:br>
              <a:rPr lang="en-GB" sz="2600" dirty="0">
                <a:latin typeface="Bookman Old Style" panose="02050604050505020204" pitchFamily="18" charset="0"/>
              </a:rPr>
            </a:br>
            <a:r>
              <a:rPr lang="en-GB" sz="2400" dirty="0">
                <a:latin typeface="Bookman Old Style" panose="02050604050505020204" pitchFamily="18" charset="0"/>
              </a:rPr>
              <a:t>Prevention: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Focusing on a combination of risk factors for cardiovascular disease (e.g. decrease in cholesterol, reduction in smoking)</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Implementing medical screening for individuals at risk</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Providing effective and affordable treatment to those who require it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Effective measures are available for people at high risk. For example, combination drug therapy (such as aspirin, beta blocker, diuretic and statin) can lead to a 75% reduction in myocardial infarction (heart attack) among those at high risk of having one.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DB4181A-246F-4A5C-A5B0-833D61BD1F8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2237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Treatment: CVD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Effective measures are available for people at high risk. For example, combination drug therapy (such as aspirin, beta blocker, diuretic and statin) can lead to a 75% reduction in myocardial infarction (heart attack) among those at high risk of having one. </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But many such interventions are not being implemented, and about half of coronary patients in the world still require more intensive blood pressure management.</a:t>
            </a:r>
          </a:p>
          <a:p>
            <a:pPr marL="516636" lvl="4"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173736" lvl="4"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9219C4B-9D31-4C15-8D2F-8808ADD49D5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92752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CANCER:</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E2D0BBA-93DF-4597-980D-A7267D867C2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9049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20000"/>
          </a:bodyPr>
          <a:lstStyle/>
          <a:p>
            <a:pPr marL="0" marR="0" algn="just">
              <a:lnSpc>
                <a:spcPct val="115000"/>
              </a:lnSpc>
              <a:spcBef>
                <a:spcPts val="0"/>
              </a:spcBef>
              <a:spcAft>
                <a:spcPts val="0"/>
              </a:spcAft>
            </a:pPr>
            <a:r>
              <a:rPr lang="en-US" sz="2400" dirty="0">
                <a:latin typeface="Bookman Old Style" panose="02050604050505020204" pitchFamily="18" charset="0"/>
              </a:rPr>
              <a:t>Cancer:</a:t>
            </a: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Cancer is the uncontrolled growth and spread of cells that arises from a change in one single cell.</a:t>
            </a: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The change may be started by external agents and inherited genetic factors and can affect almost any part of the body.</a:t>
            </a: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Generic term for a large group of diseases that can affect any part of the body.</a:t>
            </a:r>
            <a:endParaRPr lang="en-GB" sz="28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The transformation from a normal cell into a tumour cell is a multistage process where growths often invade surrounding tissue and can metastasize to distant sites. </a:t>
            </a: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“Rapid creation of abnormal cells that grow beyond their usual boundaries, and which can then invade adjoining parts of the body and spread to other organs.” (WHO, 2012)</a:t>
            </a:r>
            <a:endParaRPr lang="en-GB" sz="28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Also referred to as </a:t>
            </a:r>
            <a:r>
              <a:rPr lang="en-GB" sz="2800" dirty="0" err="1">
                <a:latin typeface="Bookman Old Style" panose="02050604050505020204" pitchFamily="18" charset="0"/>
              </a:rPr>
              <a:t>Tumor</a:t>
            </a:r>
            <a:endParaRPr lang="en-GB" sz="28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8C7A29D-770E-4160-817E-9972A071D5B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9507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685800" lvl="4" indent="-512064" algn="just">
              <a:lnSpc>
                <a:spcPct val="115000"/>
              </a:lnSpc>
              <a:spcBef>
                <a:spcPts val="0"/>
              </a:spcBef>
              <a:buClrTx/>
              <a:buFont typeface="Wingdings" panose="05000000000000000000" pitchFamily="2" charset="2"/>
              <a:buChar char="q"/>
            </a:pPr>
            <a:r>
              <a:rPr lang="en-GB" sz="2400" dirty="0" err="1">
                <a:solidFill>
                  <a:srgbClr val="000000"/>
                </a:solidFill>
                <a:latin typeface="Bookman Old Style" panose="02050604050505020204" pitchFamily="18" charset="0"/>
              </a:rPr>
              <a:t>Tumor</a:t>
            </a:r>
            <a:r>
              <a:rPr lang="en-GB" sz="2400" dirty="0">
                <a:solidFill>
                  <a:srgbClr val="000000"/>
                </a:solidFill>
                <a:latin typeface="Bookman Old Style" panose="02050604050505020204" pitchFamily="18" charset="0"/>
              </a:rPr>
              <a:t> is (a swelling) made of mass of cells. “Abnormal growth of cells”, “Unlimited growth of cells”, disorder of cells.</a:t>
            </a:r>
            <a:endParaRPr lang="en-GB" sz="2000" dirty="0">
              <a:latin typeface="Bookman Old Style" panose="02050604050505020204" pitchFamily="18" charset="0"/>
            </a:endParaRPr>
          </a:p>
          <a:p>
            <a:pPr marL="0" marR="0" algn="just">
              <a:lnSpc>
                <a:spcPct val="115000"/>
              </a:lnSpc>
              <a:spcBef>
                <a:spcPts val="0"/>
              </a:spcBef>
              <a:spcAft>
                <a:spcPts val="0"/>
              </a:spcAft>
            </a:pPr>
            <a:r>
              <a:rPr lang="en-GB" sz="2400" dirty="0">
                <a:latin typeface="Bookman Old Style" panose="02050604050505020204" pitchFamily="18" charset="0"/>
              </a:rPr>
              <a:t>Two types of </a:t>
            </a:r>
            <a:r>
              <a:rPr lang="en-GB" sz="2400" dirty="0" err="1">
                <a:latin typeface="Bookman Old Style" panose="02050604050505020204" pitchFamily="18" charset="0"/>
              </a:rPr>
              <a:t>tumor</a:t>
            </a:r>
            <a:r>
              <a:rPr lang="en-GB" sz="2400" dirty="0">
                <a:latin typeface="Bookman Old Style" panose="02050604050505020204" pitchFamily="18" charset="0"/>
              </a:rPr>
              <a:t>: - 1) Benign 2) Malignant</a:t>
            </a:r>
            <a:endParaRPr lang="en-US" sz="2400" dirty="0">
              <a:latin typeface="Bookman Old Style" panose="02050604050505020204" pitchFamily="18" charset="0"/>
            </a:endParaRPr>
          </a:p>
          <a:p>
            <a:pPr marL="0" marR="0" algn="just">
              <a:lnSpc>
                <a:spcPct val="115000"/>
              </a:lnSpc>
              <a:spcBef>
                <a:spcPts val="0"/>
              </a:spcBef>
              <a:spcAft>
                <a:spcPts val="0"/>
              </a:spcAft>
            </a:pPr>
            <a:r>
              <a:rPr lang="en-US" sz="2400" dirty="0">
                <a:latin typeface="Bookman Old Style" panose="02050604050505020204" pitchFamily="18" charset="0"/>
              </a:rPr>
              <a:t>Benign Tumors: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Do not penetrate (invade) adjacent tissue borders, nor do they spread (metastasize) to distant sites.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They remain localize overgrowths in the area in which they arise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Are more differentiated than malignant </a:t>
            </a:r>
            <a:r>
              <a:rPr lang="en-GB" sz="2400" b="0" dirty="0" err="1">
                <a:latin typeface="Bookman Old Style" panose="02050604050505020204" pitchFamily="18" charset="0"/>
              </a:rPr>
              <a:t>tumors</a:t>
            </a:r>
            <a:r>
              <a:rPr lang="en-GB" sz="2400" b="0" dirty="0">
                <a:latin typeface="Bookman Old Style" panose="02050604050505020204" pitchFamily="18" charset="0"/>
              </a:rPr>
              <a:t>, that is, they are more closely resemble their tissue of origin.</a:t>
            </a:r>
          </a:p>
          <a:p>
            <a:pPr marL="173736" lvl="4" indent="0" algn="just">
              <a:lnSpc>
                <a:spcPct val="115000"/>
              </a:lnSpc>
              <a:spcBef>
                <a:spcPts val="0"/>
              </a:spcBef>
              <a:buClrTx/>
              <a:buNone/>
            </a:pPr>
            <a:r>
              <a:rPr lang="en-GB" sz="2400" b="1" dirty="0">
                <a:latin typeface="Bookman Old Style" panose="02050604050505020204" pitchFamily="18" charset="0"/>
              </a:rPr>
              <a:t>Malignant </a:t>
            </a:r>
            <a:r>
              <a:rPr lang="en-GB" sz="2400" b="1" dirty="0" err="1">
                <a:latin typeface="Bookman Old Style" panose="02050604050505020204" pitchFamily="18" charset="0"/>
              </a:rPr>
              <a:t>Tumors</a:t>
            </a:r>
            <a:endParaRPr lang="en-GB" sz="2400" b="1"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cs typeface="Times New Roman" panose="02020603050405020304" pitchFamily="18" charset="0"/>
              </a:rPr>
              <a:t>Malignant </a:t>
            </a:r>
            <a:r>
              <a:rPr lang="en-GB" sz="2400" b="0" dirty="0" err="1">
                <a:latin typeface="Bookman Old Style" panose="02050604050505020204" pitchFamily="18" charset="0"/>
                <a:cs typeface="Times New Roman" panose="02020603050405020304" pitchFamily="18" charset="0"/>
              </a:rPr>
              <a:t>tumors</a:t>
            </a:r>
            <a:r>
              <a:rPr lang="en-GB" sz="2400" b="0" dirty="0">
                <a:latin typeface="Bookman Old Style" panose="02050604050505020204" pitchFamily="18" charset="0"/>
                <a:cs typeface="Times New Roman" panose="02020603050405020304" pitchFamily="18" charset="0"/>
              </a:rPr>
              <a:t> (cancer) are capable of invasion (spread of the neoplasms into adjacent structures) and metastasis (implantation of the neoplasms into non contiguous sites).</a:t>
            </a:r>
          </a:p>
          <a:p>
            <a:pPr marL="685800" lvl="4" indent="-512064" algn="just">
              <a:lnSpc>
                <a:spcPct val="115000"/>
              </a:lnSpc>
              <a:spcBef>
                <a:spcPts val="0"/>
              </a:spcBef>
              <a:buClrTx/>
              <a:buFont typeface="Wingdings" panose="05000000000000000000" pitchFamily="2" charset="2"/>
              <a:buChar char="q"/>
            </a:pPr>
            <a:endParaRPr lang="en-GB" sz="2400" b="0" dirty="0">
              <a:latin typeface="Bookman Old Style" panose="02050604050505020204" pitchFamily="18" charset="0"/>
              <a:cs typeface="Times New Roman" panose="02020603050405020304" pitchFamily="18" charset="0"/>
            </a:endParaRPr>
          </a:p>
          <a:p>
            <a:pPr marL="0" marR="0" algn="just">
              <a:lnSpc>
                <a:spcPct val="115000"/>
              </a:lnSpc>
              <a:spcBef>
                <a:spcPts val="0"/>
              </a:spcBef>
              <a:spcAft>
                <a:spcPts val="0"/>
              </a:spcAft>
            </a:pPr>
            <a:endParaRPr lang="en-US" sz="3200" dirty="0">
              <a:cs typeface="Times New Roman" panose="020206030504050203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0A36B04-E742-4A2D-9679-F669930F7B7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55664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marR="0" algn="just">
              <a:lnSpc>
                <a:spcPct val="115000"/>
              </a:lnSpc>
              <a:spcBef>
                <a:spcPts val="0"/>
              </a:spcBef>
              <a:spcAft>
                <a:spcPts val="0"/>
              </a:spcAft>
            </a:pPr>
            <a:r>
              <a:rPr lang="en-US" sz="2800" dirty="0">
                <a:latin typeface="Bookman Old Style" panose="02050604050505020204" pitchFamily="18" charset="0"/>
              </a:rPr>
              <a:t>Cancer – Continued’</a:t>
            </a:r>
          </a:p>
          <a:p>
            <a:pPr marL="685800" lvl="4" indent="-512064" algn="just">
              <a:spcBef>
                <a:spcPts val="0"/>
              </a:spcBef>
              <a:buClrTx/>
              <a:buFont typeface="Wingdings" panose="05000000000000000000" pitchFamily="2" charset="2"/>
              <a:buChar char="ü"/>
            </a:pPr>
            <a:r>
              <a:rPr lang="en-GB" sz="2400" dirty="0">
                <a:solidFill>
                  <a:srgbClr val="000000"/>
                </a:solidFill>
                <a:latin typeface="Bookman Old Style" panose="02050604050505020204" pitchFamily="18" charset="0"/>
                <a:cs typeface="Times New Roman" panose="02020603050405020304" pitchFamily="18" charset="0"/>
              </a:rPr>
              <a:t>A </a:t>
            </a:r>
            <a:r>
              <a:rPr lang="en-GB" sz="2400" b="1" dirty="0">
                <a:solidFill>
                  <a:srgbClr val="000000"/>
                </a:solidFill>
                <a:latin typeface="Bookman Old Style" panose="02050604050505020204" pitchFamily="18" charset="0"/>
                <a:cs typeface="Times New Roman" panose="02020603050405020304" pitchFamily="18" charset="0"/>
              </a:rPr>
              <a:t>neoplasm</a:t>
            </a:r>
            <a:r>
              <a:rPr lang="en-GB" sz="2400" dirty="0">
                <a:solidFill>
                  <a:srgbClr val="000000"/>
                </a:solidFill>
                <a:latin typeface="Bookman Old Style" panose="02050604050505020204" pitchFamily="18" charset="0"/>
                <a:cs typeface="Times New Roman" panose="02020603050405020304" pitchFamily="18" charset="0"/>
              </a:rPr>
              <a:t> (Greek, Neo-New, plasma, thing formed) is the autonomous growth of tissue that have escaped the normal restraints on cell proliferation and exhibit varying degrees of fidelity to their precursors.</a:t>
            </a:r>
          </a:p>
          <a:p>
            <a:pPr marL="685800" lvl="4" indent="-512064" algn="just">
              <a:spcBef>
                <a:spcPts val="0"/>
              </a:spcBef>
              <a:buClrTx/>
              <a:buFont typeface="Wingdings" panose="05000000000000000000" pitchFamily="2" charset="2"/>
              <a:buChar char="ü"/>
            </a:pPr>
            <a:r>
              <a:rPr lang="en-GB" sz="2400" dirty="0">
                <a:solidFill>
                  <a:srgbClr val="000000"/>
                </a:solidFill>
                <a:latin typeface="Bookman Old Style" panose="02050604050505020204" pitchFamily="18" charset="0"/>
                <a:cs typeface="Times New Roman" panose="02020603050405020304" pitchFamily="18" charset="0"/>
              </a:rPr>
              <a:t>It is usually appears as a </a:t>
            </a:r>
            <a:r>
              <a:rPr lang="en-GB" sz="2400" dirty="0" err="1">
                <a:solidFill>
                  <a:srgbClr val="000000"/>
                </a:solidFill>
                <a:latin typeface="Bookman Old Style" panose="02050604050505020204" pitchFamily="18" charset="0"/>
                <a:cs typeface="Times New Roman" panose="02020603050405020304" pitchFamily="18" charset="0"/>
              </a:rPr>
              <a:t>tumor</a:t>
            </a:r>
            <a:r>
              <a:rPr lang="en-GB" sz="2400" dirty="0">
                <a:solidFill>
                  <a:srgbClr val="000000"/>
                </a:solidFill>
                <a:latin typeface="Bookman Old Style" panose="02050604050505020204" pitchFamily="18" charset="0"/>
                <a:cs typeface="Times New Roman" panose="02020603050405020304" pitchFamily="18" charset="0"/>
              </a:rPr>
              <a:t> </a:t>
            </a:r>
            <a:endParaRPr lang="en-GB" sz="24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general, neoplasms are irreversible, and their growth is for the most part, autonomous.</a:t>
            </a:r>
          </a:p>
          <a:p>
            <a:pPr marL="0" lvl="0" algn="just">
              <a:lnSpc>
                <a:spcPct val="115000"/>
              </a:lnSpc>
              <a:spcBef>
                <a:spcPts val="0"/>
              </a:spcBef>
            </a:pPr>
            <a:r>
              <a:rPr lang="en-US" sz="2400" dirty="0">
                <a:solidFill>
                  <a:srgbClr val="000000"/>
                </a:solidFill>
                <a:latin typeface="Bookman Old Style" panose="02050604050505020204" pitchFamily="18" charset="0"/>
              </a:rPr>
              <a:t>Global Burden of Cancer:</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12.7 million new cases in 2008</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7.6 million deaths from cancer (13.3% of overall deaths) in 2008</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70% of all cancer deaths occur in low- and middle-income countries.</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Deaths from cancer are estimated to reach 13.1 million by 2030.</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About 30% of cancers are attributable to behaviour risk factors.</a:t>
            </a:r>
            <a:endParaRPr lang="en-US" sz="2400" dirty="0">
              <a:solidFill>
                <a:srgbClr val="000000"/>
              </a:solidFill>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7F897D3-D0E1-4436-81B3-8BA818FCD23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26521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Cancer:</a:t>
            </a:r>
          </a:p>
        </p:txBody>
      </p:sp>
      <p:pic>
        <p:nvPicPr>
          <p:cNvPr id="4" name="Picture 3"/>
          <p:cNvPicPr>
            <a:picLocks noChangeAspect="1"/>
          </p:cNvPicPr>
          <p:nvPr/>
        </p:nvPicPr>
        <p:blipFill>
          <a:blip r:embed="rId3"/>
          <a:stretch>
            <a:fillRect/>
          </a:stretch>
        </p:blipFill>
        <p:spPr>
          <a:xfrm>
            <a:off x="304800" y="533400"/>
            <a:ext cx="7848600" cy="4495800"/>
          </a:xfrm>
          <a:prstGeom prst="rect">
            <a:avLst/>
          </a:prstGeom>
        </p:spPr>
      </p:pic>
      <p:sp>
        <p:nvSpPr>
          <p:cNvPr id="7" name="Slide Number Placeholder 1">
            <a:extLst>
              <a:ext uri="{FF2B5EF4-FFF2-40B4-BE49-F238E27FC236}">
                <a16:creationId xmlns:a16="http://schemas.microsoft.com/office/drawing/2014/main" id="{40262663-C0B7-4AA6-A951-03E7156FBC7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7665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Cancer Epidemiology:</a:t>
            </a:r>
          </a:p>
          <a:p>
            <a:pPr marL="0" marR="0" algn="just">
              <a:lnSpc>
                <a:spcPct val="115000"/>
              </a:lnSpc>
              <a:spcBef>
                <a:spcPts val="0"/>
              </a:spcBef>
              <a:spcAft>
                <a:spcPts val="0"/>
              </a:spcAft>
            </a:pPr>
            <a:r>
              <a:rPr lang="en-GB" sz="2400" dirty="0">
                <a:latin typeface="Bookman Old Style" panose="02050604050505020204" pitchFamily="18" charset="0"/>
              </a:rPr>
              <a:t>Estimated age-standardised incidence and mortality rates: total population:</a:t>
            </a:r>
          </a:p>
          <a:p>
            <a:pPr marL="0" marR="0" algn="just">
              <a:lnSpc>
                <a:spcPct val="115000"/>
              </a:lnSpc>
              <a:spcBef>
                <a:spcPts val="0"/>
              </a:spcBef>
              <a:spcAft>
                <a:spcPts val="0"/>
              </a:spcAft>
            </a:pPr>
            <a:endParaRPr lang="en-US" sz="2400" dirty="0">
              <a:latin typeface="Bookman Old Style" panose="02050604050505020204" pitchFamily="18" charset="0"/>
            </a:endParaRPr>
          </a:p>
        </p:txBody>
      </p:sp>
      <p:sp>
        <p:nvSpPr>
          <p:cNvPr id="6" name="TextBox 5"/>
          <p:cNvSpPr txBox="1"/>
          <p:nvPr/>
        </p:nvSpPr>
        <p:spPr>
          <a:xfrm>
            <a:off x="3573087" y="6368422"/>
            <a:ext cx="4833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Kitui</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 Non-communicable diseases</a:t>
            </a:r>
          </a:p>
        </p:txBody>
      </p:sp>
      <p:pic>
        <p:nvPicPr>
          <p:cNvPr id="4" name="Picture 3"/>
          <p:cNvPicPr>
            <a:picLocks noChangeAspect="1"/>
          </p:cNvPicPr>
          <p:nvPr/>
        </p:nvPicPr>
        <p:blipFill>
          <a:blip r:embed="rId3"/>
          <a:stretch>
            <a:fillRect/>
          </a:stretch>
        </p:blipFill>
        <p:spPr>
          <a:xfrm>
            <a:off x="685800" y="1309629"/>
            <a:ext cx="7627595" cy="5428125"/>
          </a:xfrm>
          <a:prstGeom prst="rect">
            <a:avLst/>
          </a:prstGeom>
        </p:spPr>
      </p:pic>
      <p:sp>
        <p:nvSpPr>
          <p:cNvPr id="7" name="Slide Number Placeholder 1">
            <a:extLst>
              <a:ext uri="{FF2B5EF4-FFF2-40B4-BE49-F238E27FC236}">
                <a16:creationId xmlns:a16="http://schemas.microsoft.com/office/drawing/2014/main" id="{C95B23F1-C66F-4BCB-A50E-414B8254D69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40579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Limitations of health service records:</a:t>
            </a:r>
          </a:p>
          <a:p>
            <a:pPr algn="just">
              <a:lnSpc>
                <a:spcPct val="120000"/>
              </a:lnSpc>
              <a:spcBef>
                <a:spcPts val="0"/>
              </a:spcBef>
              <a:buClrTx/>
              <a:buFont typeface="Wingdings" panose="05000000000000000000" pitchFamily="2" charset="2"/>
              <a:buChar char="q"/>
            </a:pPr>
            <a:r>
              <a:rPr lang="en-US" sz="2500" dirty="0">
                <a:solidFill>
                  <a:schemeClr val="tx1"/>
                </a:solidFill>
              </a:rPr>
              <a:t>Lack of completeness – health service coverage is low. </a:t>
            </a:r>
          </a:p>
          <a:p>
            <a:pPr algn="just">
              <a:lnSpc>
                <a:spcPct val="120000"/>
              </a:lnSpc>
              <a:spcBef>
                <a:spcPts val="0"/>
              </a:spcBef>
              <a:buClrTx/>
              <a:buFont typeface="Wingdings" panose="05000000000000000000" pitchFamily="2" charset="2"/>
              <a:buChar char="q"/>
            </a:pPr>
            <a:r>
              <a:rPr lang="en-US" sz="2500" dirty="0">
                <a:solidFill>
                  <a:schemeClr val="tx1"/>
                </a:solidFill>
              </a:rPr>
              <a:t>Lack of representativeness – a small proportion of diseased population seeks medical advice. Those patients who remained at home are not reported.</a:t>
            </a:r>
          </a:p>
          <a:p>
            <a:pPr algn="just">
              <a:lnSpc>
                <a:spcPct val="120000"/>
              </a:lnSpc>
              <a:spcBef>
                <a:spcPts val="0"/>
              </a:spcBef>
              <a:buClrTx/>
              <a:buFont typeface="Wingdings" panose="05000000000000000000" pitchFamily="2" charset="2"/>
              <a:buChar char="q"/>
            </a:pPr>
            <a:r>
              <a:rPr lang="en-US" sz="2500" dirty="0">
                <a:solidFill>
                  <a:schemeClr val="tx1"/>
                </a:solidFill>
              </a:rPr>
              <a:t>Lack of denominator – catchment area is not known in the majority of cases.</a:t>
            </a:r>
          </a:p>
          <a:p>
            <a:pPr algn="just">
              <a:lnSpc>
                <a:spcPct val="120000"/>
              </a:lnSpc>
              <a:spcBef>
                <a:spcPts val="0"/>
              </a:spcBef>
              <a:buClrTx/>
              <a:buFont typeface="Wingdings" panose="05000000000000000000" pitchFamily="2" charset="2"/>
              <a:buChar char="q"/>
            </a:pPr>
            <a:r>
              <a:rPr lang="en-US" sz="2500" dirty="0">
                <a:solidFill>
                  <a:schemeClr val="tx1"/>
                </a:solidFill>
              </a:rPr>
              <a:t>Lack of uniformity in quality.</a:t>
            </a:r>
          </a:p>
          <a:p>
            <a:pPr algn="just">
              <a:lnSpc>
                <a:spcPct val="120000"/>
              </a:lnSpc>
              <a:spcBef>
                <a:spcPts val="0"/>
              </a:spcBef>
              <a:buClrTx/>
              <a:buFont typeface="Wingdings" panose="05000000000000000000" pitchFamily="2" charset="2"/>
              <a:buChar char="q"/>
            </a:pPr>
            <a:r>
              <a:rPr lang="en-US" sz="2500" dirty="0">
                <a:solidFill>
                  <a:schemeClr val="tx1"/>
                </a:solidFill>
              </a:rPr>
              <a:t>Diagnosis varies across the level of health institutions.</a:t>
            </a:r>
          </a:p>
          <a:p>
            <a:pPr algn="just">
              <a:lnSpc>
                <a:spcPct val="120000"/>
              </a:lnSpc>
              <a:spcBef>
                <a:spcPts val="0"/>
              </a:spcBef>
              <a:buClrTx/>
              <a:buFont typeface="Wingdings" panose="05000000000000000000" pitchFamily="2" charset="2"/>
              <a:buChar char="q"/>
            </a:pPr>
            <a:r>
              <a:rPr lang="en-US" sz="2500" dirty="0">
                <a:solidFill>
                  <a:schemeClr val="tx1"/>
                </a:solidFill>
              </a:rPr>
              <a:t>Lack of compliance with reporting.</a:t>
            </a:r>
          </a:p>
          <a:p>
            <a:pPr algn="just">
              <a:lnSpc>
                <a:spcPct val="120000"/>
              </a:lnSpc>
              <a:spcBef>
                <a:spcPts val="0"/>
              </a:spcBef>
              <a:buClrTx/>
              <a:buFont typeface="Wingdings" panose="05000000000000000000" pitchFamily="2" charset="2"/>
              <a:buChar char="q"/>
            </a:pPr>
            <a:r>
              <a:rPr lang="en-US" sz="2500" dirty="0">
                <a:solidFill>
                  <a:schemeClr val="tx1"/>
                </a:solidFill>
              </a:rPr>
              <a:t>Irregularity and incompleteness of published compilations.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836273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Cancer: Interaction between a person’s genetic factors and any of three categories of external agents:</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Physical carcinogens</a:t>
            </a:r>
            <a:r>
              <a:rPr lang="en-US" sz="2400" b="0" dirty="0">
                <a:latin typeface="Bookman Old Style" panose="02050604050505020204" pitchFamily="18" charset="0"/>
              </a:rPr>
              <a:t>, such as ultraviolet and ionizing radiation or asbestos;</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Chemical carcinogens</a:t>
            </a:r>
            <a:r>
              <a:rPr lang="en-US" sz="2400" b="0" dirty="0">
                <a:latin typeface="Bookman Old Style" panose="02050604050505020204" pitchFamily="18" charset="0"/>
              </a:rPr>
              <a:t>, such as vinyl chloride, or </a:t>
            </a:r>
            <a:r>
              <a:rPr lang="en-US" sz="2400" b="0" dirty="0" err="1">
                <a:latin typeface="Bookman Old Style" panose="02050604050505020204" pitchFamily="18" charset="0"/>
              </a:rPr>
              <a:t>betnapthylamine</a:t>
            </a:r>
            <a:r>
              <a:rPr lang="en-US" sz="2400" b="0" dirty="0">
                <a:latin typeface="Bookman Old Style" panose="02050604050505020204" pitchFamily="18" charset="0"/>
              </a:rPr>
              <a:t> (both rated by the International Agency for Research into Cancer as carcinogenic), components of tobacco smoke, aflatoxin (a food contaminant) and arsenic (a drinking-water contaminant); and</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Biological carcinogens</a:t>
            </a:r>
            <a:r>
              <a:rPr lang="en-US" sz="2400" b="0" dirty="0">
                <a:latin typeface="Bookman Old Style" panose="02050604050505020204" pitchFamily="18" charset="0"/>
              </a:rPr>
              <a:t>, such as infections from certain viruses, bacteria or parasites.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Most chemicals to which people are exposed in everyday life have not been tested for their long-term impact on human health.</a:t>
            </a:r>
          </a:p>
          <a:p>
            <a:pPr marL="685800" lvl="4" indent="-512064" algn="just">
              <a:lnSpc>
                <a:spcPct val="115000"/>
              </a:lnSpc>
              <a:spcBef>
                <a:spcPts val="0"/>
              </a:spcBef>
              <a:buClrTx/>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D45F126-1ECE-44A6-97E3-73D2FD84353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80814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The majority of cancer deaths: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Lung, breast, colorectal, stomach and liver cancers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 high-income countries, the leading causes of cancer deaths are lung cancer among men and breast cancer among women.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 low- and middle-income countries cancer levels vary according to the prevailing underlying risks. In sub-Saharan Africa, for example, cervical cancer is the leading cause of cancer death among women. </a:t>
            </a:r>
          </a:p>
          <a:p>
            <a:pPr marL="0" marR="0" algn="just">
              <a:lnSpc>
                <a:spcPct val="115000"/>
              </a:lnSpc>
              <a:spcBef>
                <a:spcPts val="0"/>
              </a:spcBef>
              <a:spcAft>
                <a:spcPts val="0"/>
              </a:spcAft>
            </a:pPr>
            <a:endParaRPr lang="en-GB"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42359A4-8D1D-4C2D-B54E-9C7CD85660D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73155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Risk factors for cancer:</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Unhealthy diet</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Insufficient physical activity</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The harmful use of alcohol</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Infections (hepatitis B, hepatitis C (liver cancer), human papillomavirus (HPV; cervical cancer), helicobacter pylori (stomach cancer) </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Radiation</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Variety of environmental and occupational exposures of varying importance</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2B6A57D-6D0A-46BF-AD97-D142D87FF49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78314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Cancer: Policy</a:t>
            </a:r>
          </a:p>
          <a:p>
            <a:pPr marL="0" marR="0" algn="just">
              <a:lnSpc>
                <a:spcPct val="115000"/>
              </a:lnSpc>
              <a:spcBef>
                <a:spcPts val="0"/>
              </a:spcBef>
              <a:spcAft>
                <a:spcPts val="0"/>
              </a:spcAft>
            </a:pPr>
            <a:r>
              <a:rPr lang="en-GB" sz="2200" dirty="0" err="1">
                <a:latin typeface="Bookman Old Style" panose="02050604050505020204" pitchFamily="18" charset="0"/>
              </a:rPr>
              <a:t>WHO’s</a:t>
            </a:r>
            <a:r>
              <a:rPr lang="en-GB" sz="2200" dirty="0">
                <a:latin typeface="Bookman Old Style" panose="02050604050505020204" pitchFamily="18" charset="0"/>
              </a:rPr>
              <a:t> approach to cancer has four pillars: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Prevention,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Early Detection,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Treatment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Palliative Care. </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At least one third of the 10 million new cases of cancer each year are preventable through reducing tobacco and alcohol use, moderating diet and immunizing against viral hepatitis B.</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Early detection and prompt treatment where resources allow can reduce incidence by a further one third.</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Effective techniques are sufficiently well established to permit comprehensive palliative care for the remaining more advanced cases.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A1004A5-74F3-416F-9E53-246086FAB7E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374599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National cancer control programme</a:t>
            </a:r>
            <a:endParaRPr lang="en-US" sz="2200" b="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WHO has consolidated tools for countries in a framework known as the national cancer control programme, which focuses government attention and services on all facets of the fight. </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national cancer control programme is a public health programme designed to reduce cancer incidence and mortality and improve cancer patients’ quality of life, through the systematic and equitable implementation of evidence-based strategies for prevention, early detection, diagnosis, treatment and palliation, making the best use of available resources.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B1A9521-8691-4F25-9625-B170798CB2B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06558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CERVICAL CANCER: DEFINITION</a:t>
            </a:r>
          </a:p>
          <a:p>
            <a:pPr marL="0" marR="0" algn="just">
              <a:lnSpc>
                <a:spcPct val="115000"/>
              </a:lnSpc>
              <a:spcBef>
                <a:spcPts val="0"/>
              </a:spcBef>
              <a:spcAft>
                <a:spcPts val="0"/>
              </a:spcAft>
            </a:pPr>
            <a:r>
              <a:rPr lang="en-GB" sz="2200" b="0" dirty="0">
                <a:latin typeface="Bookman Old Style" panose="02050604050505020204" pitchFamily="18" charset="0"/>
              </a:rPr>
              <a:t>Cancer of the female reproductive system:</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Two cell types present (squamous and glandular)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Tend to occur where the two cell types meet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99% of cases linked to genital infection with human papillomavirus (HPV)</a:t>
            </a:r>
          </a:p>
          <a:p>
            <a:pPr marL="0" marR="0" indent="0" algn="just">
              <a:lnSpc>
                <a:spcPct val="115000"/>
              </a:lnSpc>
              <a:spcBef>
                <a:spcPts val="0"/>
              </a:spcBef>
              <a:spcAft>
                <a:spcPts val="0"/>
              </a:spcAft>
            </a:pP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362200" y="2388014"/>
            <a:ext cx="2828557" cy="2869786"/>
          </a:xfrm>
          <a:prstGeom prst="rect">
            <a:avLst/>
          </a:prstGeom>
        </p:spPr>
      </p:pic>
      <p:pic>
        <p:nvPicPr>
          <p:cNvPr id="5" name="Picture 4"/>
          <p:cNvPicPr>
            <a:picLocks noChangeAspect="1"/>
          </p:cNvPicPr>
          <p:nvPr/>
        </p:nvPicPr>
        <p:blipFill>
          <a:blip r:embed="rId4"/>
          <a:stretch>
            <a:fillRect/>
          </a:stretch>
        </p:blipFill>
        <p:spPr>
          <a:xfrm>
            <a:off x="5190756" y="2382014"/>
            <a:ext cx="2353043" cy="2875785"/>
          </a:xfrm>
          <a:prstGeom prst="rect">
            <a:avLst/>
          </a:prstGeom>
        </p:spPr>
      </p:pic>
      <p:sp>
        <p:nvSpPr>
          <p:cNvPr id="7" name="Slide Number Placeholder 1">
            <a:extLst>
              <a:ext uri="{FF2B5EF4-FFF2-40B4-BE49-F238E27FC236}">
                <a16:creationId xmlns:a16="http://schemas.microsoft.com/office/drawing/2014/main" id="{2AD0EEB4-310E-4A3A-B20B-D7F61200B73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0533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US" sz="2200" dirty="0">
                <a:latin typeface="Bookman Old Style" panose="02050604050505020204" pitchFamily="18" charset="0"/>
              </a:rPr>
              <a:t>Cervical Cancer: Risk Factors</a:t>
            </a:r>
            <a:endParaRPr lang="en-GB"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Human papilloma virus infection (HPV)</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Smoking</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Immune Deficiencies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Poverty</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 access to PAP screening</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Family history of cervical cancer</a:t>
            </a:r>
            <a:endParaRPr lang="en-US" sz="2200" b="0" dirty="0">
              <a:latin typeface="Bookman Old Style" panose="02050604050505020204" pitchFamily="18" charset="0"/>
            </a:endParaRPr>
          </a:p>
          <a:p>
            <a:pPr marL="0" marR="0" indent="0" algn="just">
              <a:lnSpc>
                <a:spcPct val="115000"/>
              </a:lnSpc>
              <a:spcBef>
                <a:spcPts val="0"/>
              </a:spcBef>
              <a:spcAft>
                <a:spcPts val="0"/>
              </a:spcAft>
            </a:pPr>
            <a:endParaRPr lang="en-US" sz="220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LUNG CANCER: DEFINITION</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Cancer that forms in tissues of the lung, usually in the cells lining air passages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Leading cause of cancer death globally,1.37 million deaths in 2008</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Affects more men than women </a:t>
            </a:r>
            <a:endParaRPr lang="en-US"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US" sz="2200" b="0" dirty="0">
                <a:latin typeface="Bookman Old Style" panose="02050604050505020204" pitchFamily="18" charset="0"/>
              </a:rPr>
              <a:t>Two main types:</a:t>
            </a:r>
            <a:endParaRPr lang="en-GB" sz="2200" b="0" dirty="0">
              <a:latin typeface="Bookman Old Style" panose="02050604050505020204" pitchFamily="18" charset="0"/>
            </a:endParaRPr>
          </a:p>
          <a:p>
            <a:pPr marL="923544" lvl="5" indent="-512064" algn="just">
              <a:lnSpc>
                <a:spcPct val="115000"/>
              </a:lnSpc>
              <a:spcBef>
                <a:spcPts val="0"/>
              </a:spcBef>
              <a:buClrTx/>
              <a:buFont typeface="Wingdings" panose="05000000000000000000" pitchFamily="2" charset="2"/>
              <a:buChar char="ü"/>
            </a:pPr>
            <a:r>
              <a:rPr lang="en-GB" sz="2000" b="0" dirty="0">
                <a:latin typeface="Bookman Old Style" panose="02050604050505020204" pitchFamily="18" charset="0"/>
              </a:rPr>
              <a:t>Small cell lung cancer</a:t>
            </a:r>
          </a:p>
          <a:p>
            <a:pPr marL="923544" lvl="5" indent="-512064" algn="just">
              <a:lnSpc>
                <a:spcPct val="115000"/>
              </a:lnSpc>
              <a:spcBef>
                <a:spcPts val="0"/>
              </a:spcBef>
              <a:buClrTx/>
              <a:buFont typeface="Wingdings" panose="05000000000000000000" pitchFamily="2" charset="2"/>
              <a:buChar char="ü"/>
            </a:pPr>
            <a:r>
              <a:rPr lang="en-GB" sz="2000" b="0" dirty="0">
                <a:latin typeface="Bookman Old Style" panose="02050604050505020204" pitchFamily="18" charset="0"/>
              </a:rPr>
              <a:t>Non-small cell lung cancer</a:t>
            </a:r>
            <a:endParaRPr lang="en-US" sz="20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6AA2E0A-B11E-4AE0-8824-C4DC321B310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32020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Lung Cancer: Risk Factors:</a:t>
            </a:r>
            <a:endParaRPr lang="en-GB" sz="24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Smoking cigarettes, pipes, or cigars - now or in the past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exposed to second-hand smoke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treated with radiation therapy to the breast or chest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exposed to asbestos, radon, chromium, nickel, arsenic, soot, or tar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Living where there is air pollution</a:t>
            </a: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r>
              <a:rPr lang="en-US" sz="2400" dirty="0">
                <a:latin typeface="Bookman Old Style" panose="02050604050505020204" pitchFamily="18" charset="0"/>
              </a:rPr>
              <a:t>BREAST CANCER: DEFINITION:</a:t>
            </a:r>
            <a:endParaRPr lang="en-GB" sz="24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Cancer that forms in the tissues of the breast, usually in the ducts or in the lobules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Occurs commonly in women, rarely occurs in men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1 of 8 women will be diagnosed with breast cancer in her lifetime.</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11A45A2-BD26-4097-A95C-329A7387B1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2827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Breast Cancer: Risk Factors: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Hormone therapies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Weight and physical activity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Race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Genetics or family history</a:t>
            </a:r>
          </a:p>
          <a:p>
            <a:pPr marL="0" marR="0" indent="0" algn="just">
              <a:lnSpc>
                <a:spcPct val="115000"/>
              </a:lnSpc>
              <a:spcBef>
                <a:spcPts val="0"/>
              </a:spcBef>
              <a:spcAft>
                <a:spcPts val="0"/>
              </a:spcAft>
            </a:pPr>
            <a:r>
              <a:rPr lang="en-GB" sz="2400" b="0" dirty="0">
                <a:latin typeface="Bookman Old Style" panose="02050604050505020204" pitchFamily="18" charset="0"/>
              </a:rPr>
              <a:t>	‒ BRCA1 and BRCA2 genes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Age is the most reliable risk factor!</a:t>
            </a:r>
          </a:p>
          <a:p>
            <a:pPr marL="0" marR="0" indent="0" algn="just">
              <a:lnSpc>
                <a:spcPct val="115000"/>
              </a:lnSpc>
              <a:spcBef>
                <a:spcPts val="0"/>
              </a:spcBef>
              <a:spcAft>
                <a:spcPts val="0"/>
              </a:spcAft>
            </a:pPr>
            <a:r>
              <a:rPr lang="en-GB" sz="2400" b="0" dirty="0">
                <a:latin typeface="Bookman Old Style" panose="02050604050505020204" pitchFamily="18" charset="0"/>
              </a:rPr>
              <a:t>	‒ Risk increases with age</a:t>
            </a:r>
          </a:p>
          <a:p>
            <a:pPr marL="0" marR="0" indent="0" algn="just">
              <a:lnSpc>
                <a:spcPct val="115000"/>
              </a:lnSpc>
              <a:spcBef>
                <a:spcPts val="0"/>
              </a:spcBef>
              <a:spcAft>
                <a:spcPts val="0"/>
              </a:spcAft>
            </a:pPr>
            <a:r>
              <a:rPr lang="en-US" sz="2400" dirty="0">
                <a:latin typeface="Bookman Old Style" panose="02050604050505020204" pitchFamily="18" charset="0"/>
              </a:rPr>
              <a:t>PROSTATE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2nd most common cancer among men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cancer develops inside of the prostate gland.</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Risk factors: age, race, obesity, weight gain</a:t>
            </a:r>
          </a:p>
          <a:p>
            <a:pPr marL="0" marR="0" indent="0" algn="just">
              <a:lnSpc>
                <a:spcPct val="115000"/>
              </a:lnSpc>
              <a:spcBef>
                <a:spcPts val="0"/>
              </a:spcBef>
              <a:spcAft>
                <a:spcPts val="0"/>
              </a:spcAft>
            </a:pPr>
            <a:r>
              <a:rPr lang="en-US" sz="2400" dirty="0">
                <a:latin typeface="Bookman Old Style" panose="02050604050505020204" pitchFamily="18" charset="0"/>
              </a:rPr>
              <a:t>COLORECTAL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3rd most common type of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Forms in the lower part of the digestive system (large intestine)</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B7CBD0D-6219-40BB-9356-80416D8FCFC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729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Colorectal Cancer Risk Factors include:</a:t>
            </a:r>
          </a:p>
          <a:p>
            <a:pPr marL="0" marR="0" algn="just">
              <a:lnSpc>
                <a:spcPct val="115000"/>
              </a:lnSpc>
              <a:spcBef>
                <a:spcPts val="0"/>
              </a:spcBef>
              <a:spcAft>
                <a:spcPts val="0"/>
              </a:spcAft>
            </a:pPr>
            <a:r>
              <a:rPr lang="en-GB" sz="2200" b="0" dirty="0">
                <a:latin typeface="Bookman Old Style" panose="02050604050505020204" pitchFamily="18" charset="0"/>
              </a:rPr>
              <a:t>‒ Aging</a:t>
            </a:r>
          </a:p>
          <a:p>
            <a:pPr marL="0" marR="0" algn="just">
              <a:lnSpc>
                <a:spcPct val="115000"/>
              </a:lnSpc>
              <a:spcBef>
                <a:spcPts val="0"/>
              </a:spcBef>
              <a:spcAft>
                <a:spcPts val="0"/>
              </a:spcAft>
            </a:pPr>
            <a:r>
              <a:rPr lang="en-GB" sz="2200" b="0" dirty="0">
                <a:latin typeface="Bookman Old Style" panose="02050604050505020204" pitchFamily="18" charset="0"/>
              </a:rPr>
              <a:t>‒ Black race</a:t>
            </a:r>
          </a:p>
          <a:p>
            <a:pPr marL="0" marR="0" algn="just">
              <a:lnSpc>
                <a:spcPct val="115000"/>
              </a:lnSpc>
              <a:spcBef>
                <a:spcPts val="0"/>
              </a:spcBef>
              <a:spcAft>
                <a:spcPts val="0"/>
              </a:spcAft>
            </a:pPr>
            <a:r>
              <a:rPr lang="en-GB" sz="2200" b="0" dirty="0">
                <a:latin typeface="Bookman Old Style" panose="02050604050505020204" pitchFamily="18" charset="0"/>
              </a:rPr>
              <a:t>‒ Unhealthy diet and low exercise</a:t>
            </a:r>
          </a:p>
          <a:p>
            <a:pPr marL="0" marR="0" algn="just">
              <a:lnSpc>
                <a:spcPct val="115000"/>
              </a:lnSpc>
              <a:spcBef>
                <a:spcPts val="0"/>
              </a:spcBef>
              <a:spcAft>
                <a:spcPts val="0"/>
              </a:spcAft>
            </a:pPr>
            <a:r>
              <a:rPr lang="en-GB" sz="2200" b="0" dirty="0">
                <a:latin typeface="Bookman Old Style" panose="02050604050505020204" pitchFamily="18" charset="0"/>
              </a:rPr>
              <a:t>‒ Diabetes</a:t>
            </a:r>
          </a:p>
          <a:p>
            <a:pPr marL="0" marR="0" algn="just">
              <a:lnSpc>
                <a:spcPct val="115000"/>
              </a:lnSpc>
              <a:spcBef>
                <a:spcPts val="0"/>
              </a:spcBef>
              <a:spcAft>
                <a:spcPts val="0"/>
              </a:spcAft>
            </a:pPr>
            <a:r>
              <a:rPr lang="en-GB" sz="2200" b="0" dirty="0">
                <a:latin typeface="Bookman Old Style" panose="02050604050505020204" pitchFamily="18" charset="0"/>
              </a:rPr>
              <a:t>‒ Family history of colorectal cancer</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2A3120D-5AE7-410B-AE02-4CED8ADCB14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0280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4. Health Surveys</a:t>
            </a:r>
          </a:p>
          <a:p>
            <a:pPr algn="just">
              <a:lnSpc>
                <a:spcPct val="120000"/>
              </a:lnSpc>
              <a:spcBef>
                <a:spcPts val="0"/>
              </a:spcBef>
              <a:buClrTx/>
              <a:buFont typeface="Wingdings" panose="05000000000000000000" pitchFamily="2" charset="2"/>
              <a:buChar char="q"/>
            </a:pPr>
            <a:r>
              <a:rPr lang="en-US" sz="2500" dirty="0">
                <a:solidFill>
                  <a:schemeClr val="tx1"/>
                </a:solidFill>
              </a:rPr>
              <a:t>Health surveys are studies conducted on a representative sample population to obtain more comprehensive data for monitoring the health status of a population. </a:t>
            </a:r>
          </a:p>
          <a:p>
            <a:pPr algn="just">
              <a:lnSpc>
                <a:spcPct val="120000"/>
              </a:lnSpc>
              <a:spcBef>
                <a:spcPts val="0"/>
              </a:spcBef>
              <a:buClrTx/>
              <a:buFont typeface="Wingdings" panose="05000000000000000000" pitchFamily="2" charset="2"/>
              <a:buChar char="q"/>
            </a:pPr>
            <a:r>
              <a:rPr lang="en-US" sz="2500" dirty="0">
                <a:solidFill>
                  <a:schemeClr val="tx1"/>
                </a:solidFill>
              </a:rPr>
              <a:t>There are two types of health surveys:</a:t>
            </a:r>
          </a:p>
          <a:p>
            <a:pPr marL="0" indent="0" algn="just">
              <a:lnSpc>
                <a:spcPct val="120000"/>
              </a:lnSpc>
              <a:spcBef>
                <a:spcPts val="0"/>
              </a:spcBef>
              <a:buClrTx/>
              <a:buNone/>
            </a:pPr>
            <a:r>
              <a:rPr lang="en-US" sz="2600" dirty="0">
                <a:solidFill>
                  <a:schemeClr val="tx1"/>
                </a:solidFill>
              </a:rPr>
              <a:t>1. Surveys of specific diseases: These are studies conducted on each specific disease. Examples are: EPI target diseases, Diarrheal Diseases, HIV/AIDS, Trachoma, Tuberculosis / Leprosy</a:t>
            </a:r>
          </a:p>
          <a:p>
            <a:pPr marL="0" indent="0" algn="just">
              <a:lnSpc>
                <a:spcPct val="120000"/>
              </a:lnSpc>
              <a:spcBef>
                <a:spcPts val="0"/>
              </a:spcBef>
              <a:buClrTx/>
              <a:buNone/>
            </a:pPr>
            <a:r>
              <a:rPr lang="en-US" sz="2600" dirty="0">
                <a:solidFill>
                  <a:schemeClr val="tx1"/>
                </a:solidFill>
              </a:rPr>
              <a:t>2. Surveys of general health status: These are studies on general health status of the population. They are based on interview, physical examination and laboratory tests. They are expensive. </a:t>
            </a:r>
            <a:r>
              <a:rPr lang="en-GB" sz="2600" dirty="0">
                <a:solidFill>
                  <a:schemeClr val="tx1"/>
                </a:solidFill>
              </a:rPr>
              <a:t>These </a:t>
            </a:r>
            <a:r>
              <a:rPr lang="en-GB" sz="2600" b="1" dirty="0">
                <a:solidFill>
                  <a:schemeClr val="tx1"/>
                </a:solidFill>
              </a:rPr>
              <a:t>Population surveys </a:t>
            </a:r>
            <a:r>
              <a:rPr lang="en-GB" sz="2600" dirty="0">
                <a:solidFill>
                  <a:schemeClr val="tx1"/>
                </a:solidFill>
              </a:rPr>
              <a:t>are </a:t>
            </a:r>
            <a:r>
              <a:rPr lang="en-US" sz="2600" dirty="0">
                <a:solidFill>
                  <a:schemeClr val="tx1"/>
                </a:solidFill>
              </a:rPr>
              <a:t>for evaluating health status of a population – community diagnosis and for investigation of factors affecting health and disease- environment, occupation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312182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Chronic Respiratory Diseases</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EE670F6-BEC8-4D54-B510-F3D493534F9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17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Global Burden of Chronic Respiratory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leading cause of death</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High under-diagnoses rates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90% of deaths occur in low-income countries</a:t>
            </a:r>
          </a:p>
          <a:p>
            <a:pPr marL="0" marR="0" indent="0" algn="just">
              <a:lnSpc>
                <a:spcPct val="115000"/>
              </a:lnSpc>
              <a:spcBef>
                <a:spcPts val="0"/>
              </a:spcBef>
              <a:spcAft>
                <a:spcPts val="0"/>
              </a:spcAft>
            </a:pPr>
            <a:r>
              <a:rPr lang="en-GB" sz="2200" dirty="0">
                <a:latin typeface="Bookman Old Style" panose="02050604050505020204" pitchFamily="18" charset="0"/>
              </a:rPr>
              <a:t>Chronic Respiratory Diseases: Shared Risk Factors</a:t>
            </a:r>
            <a:endParaRPr lang="en-US" sz="220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137160" y="2054409"/>
            <a:ext cx="8016240" cy="4297266"/>
          </a:xfrm>
          <a:prstGeom prst="rect">
            <a:avLst/>
          </a:prstGeom>
        </p:spPr>
      </p:pic>
      <p:sp>
        <p:nvSpPr>
          <p:cNvPr id="5" name="TextBox 4"/>
          <p:cNvSpPr txBox="1"/>
          <p:nvPr/>
        </p:nvSpPr>
        <p:spPr>
          <a:xfrm>
            <a:off x="6005073" y="2084889"/>
            <a:ext cx="1436358"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Genes</a:t>
            </a:r>
          </a:p>
        </p:txBody>
      </p:sp>
      <p:sp>
        <p:nvSpPr>
          <p:cNvPr id="7" name="TextBox 6"/>
          <p:cNvSpPr txBox="1"/>
          <p:nvPr/>
        </p:nvSpPr>
        <p:spPr>
          <a:xfrm>
            <a:off x="5989833" y="2755779"/>
            <a:ext cx="2898885"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Infections</a:t>
            </a:r>
          </a:p>
        </p:txBody>
      </p:sp>
      <p:sp>
        <p:nvSpPr>
          <p:cNvPr id="8" name="TextBox 7"/>
          <p:cNvSpPr txBox="1"/>
          <p:nvPr/>
        </p:nvSpPr>
        <p:spPr>
          <a:xfrm>
            <a:off x="6005072" y="3457149"/>
            <a:ext cx="2883645" cy="830997"/>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Socio-economic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status</a:t>
            </a:r>
          </a:p>
        </p:txBody>
      </p:sp>
      <p:sp>
        <p:nvSpPr>
          <p:cNvPr id="9" name="TextBox 8"/>
          <p:cNvSpPr txBox="1"/>
          <p:nvPr/>
        </p:nvSpPr>
        <p:spPr>
          <a:xfrm>
            <a:off x="6010535" y="4651026"/>
            <a:ext cx="2878181" cy="830997"/>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Aging Populations</a:t>
            </a:r>
          </a:p>
        </p:txBody>
      </p:sp>
      <p:sp>
        <p:nvSpPr>
          <p:cNvPr id="10" name="Slide Number Placeholder 1">
            <a:extLst>
              <a:ext uri="{FF2B5EF4-FFF2-40B4-BE49-F238E27FC236}">
                <a16:creationId xmlns:a16="http://schemas.microsoft.com/office/drawing/2014/main" id="{BB4F2123-C0FF-4802-B0BD-AE98722EE7A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5254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Chronic Respiratory Diseases</a:t>
            </a:r>
          </a:p>
          <a:p>
            <a:pPr marL="0" marR="0" algn="just">
              <a:lnSpc>
                <a:spcPct val="115000"/>
              </a:lnSpc>
              <a:spcBef>
                <a:spcPts val="0"/>
              </a:spcBef>
              <a:spcAft>
                <a:spcPts val="0"/>
              </a:spcAft>
            </a:pPr>
            <a:r>
              <a:rPr lang="en-US" sz="2200" dirty="0">
                <a:latin typeface="Bookman Old Style" panose="02050604050505020204" pitchFamily="18" charset="0"/>
              </a:rPr>
              <a:t>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According to the WHO Global Status Report on </a:t>
            </a:r>
            <a:r>
              <a:rPr lang="en-GB" sz="2200" b="0" dirty="0" err="1">
                <a:latin typeface="Bookman Old Style" panose="02050604050505020204" pitchFamily="18" charset="0"/>
              </a:rPr>
              <a:t>NCDs</a:t>
            </a:r>
            <a:r>
              <a:rPr lang="en-GB" sz="2200" b="0" dirty="0">
                <a:latin typeface="Bookman Old Style" panose="02050604050505020204" pitchFamily="18" charset="0"/>
              </a:rPr>
              <a:t> 2010, smoking is estimated to cause about 71% of all lung cancer deaths and 42% of chronic respiratory disease worldwide. Of the six WHO regions, the highest overall prevalence for smoking in 2008 was estimated to be the in the European Region, at nearly 29%.</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Survey data from 2002–2007 indicate that over half of all children aged 13–15 years in many countries in the European Region are exposed to second-hand tobacco smoke at home. Second-hand smoke causes severe respiratory health problems in children, such as asthma and reduced lung function; and asthma is now the most common chronic disease among children throughout the Region. </a:t>
            </a: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714BC00-A17D-4F0F-8CC9-8B634281D68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82546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indent="0" algn="just">
              <a:lnSpc>
                <a:spcPct val="115000"/>
              </a:lnSpc>
              <a:spcBef>
                <a:spcPts val="0"/>
              </a:spcBef>
            </a:pPr>
            <a:r>
              <a:rPr lang="en-US" sz="2200" dirty="0">
                <a:latin typeface="Bookman Old Style" panose="02050604050505020204" pitchFamily="18" charset="0"/>
              </a:rPr>
              <a:t>Chronic Respiratory Diseases: Facts and Figures:</a:t>
            </a:r>
            <a:endParaRPr lang="en-GB"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According to the latest available data for 1997–2006, over 12% of infant deaths in the world are due to respiratory diseases. </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Increasing evidence suggests that allergic sensitization, which is the most common precursor to the development of asthma, can already occur </a:t>
            </a:r>
            <a:r>
              <a:rPr lang="en-GB" sz="2200" dirty="0" err="1">
                <a:latin typeface="Bookman Old Style" panose="02050604050505020204" pitchFamily="18" charset="0"/>
              </a:rPr>
              <a:t>antenatally</a:t>
            </a:r>
            <a:r>
              <a:rPr lang="en-GB" sz="2200" dirty="0">
                <a:latin typeface="Bookman Old Style" panose="02050604050505020204" pitchFamily="18" charset="0"/>
              </a:rPr>
              <a:t>. Emphasis on the health, nutrition and environment of the pregnant woman and the unborn child are therefore essential.</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Ozone pollution causes breathing difficulties, triggers asthma symptoms, causes lung and heart diseases, and is associated with about 21 000 premature deaths per year in 25 countries in the WHO European Region.</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An estimated 64 million people have </a:t>
            </a:r>
            <a:r>
              <a:rPr lang="en-GB" sz="2200" dirty="0" err="1">
                <a:latin typeface="Bookman Old Style" panose="02050604050505020204" pitchFamily="18" charset="0"/>
              </a:rPr>
              <a:t>CRD</a:t>
            </a:r>
            <a:r>
              <a:rPr lang="en-GB" sz="2200" dirty="0">
                <a:latin typeface="Bookman Old Style" panose="02050604050505020204" pitchFamily="18" charset="0"/>
              </a:rPr>
              <a:t> worldwide in 2004.1</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More than 3 million people died of </a:t>
            </a:r>
            <a:r>
              <a:rPr lang="en-GB" sz="2200" dirty="0" err="1">
                <a:latin typeface="Bookman Old Style" panose="02050604050505020204" pitchFamily="18" charset="0"/>
              </a:rPr>
              <a:t>CRD</a:t>
            </a:r>
            <a:r>
              <a:rPr lang="en-GB" sz="2200" dirty="0">
                <a:latin typeface="Bookman Old Style" panose="02050604050505020204" pitchFamily="18" charset="0"/>
              </a:rPr>
              <a:t> in 2005, which is equal to 5% of all deaths globally that year. </a:t>
            </a:r>
          </a:p>
          <a:p>
            <a:pPr marL="685800" lvl="4" indent="-512064"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B792A77-4EAC-46E1-8FBA-44D3B460090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65606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73736" lvl="4" indent="0" algn="just">
              <a:lnSpc>
                <a:spcPct val="115000"/>
              </a:lnSpc>
              <a:spcBef>
                <a:spcPts val="0"/>
              </a:spcBef>
              <a:buClrTx/>
              <a:buNone/>
            </a:pPr>
            <a:r>
              <a:rPr lang="en-US" sz="2200" b="1" dirty="0">
                <a:latin typeface="Bookman Old Style" panose="02050604050505020204" pitchFamily="18" charset="0"/>
              </a:rPr>
              <a:t>Chronic Respiratory Diseases: </a:t>
            </a:r>
            <a:r>
              <a:rPr lang="en-GB" sz="2200" b="1" dirty="0">
                <a:latin typeface="Bookman Old Style" panose="02050604050505020204" pitchFamily="18" charset="0"/>
              </a:rPr>
              <a:t>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Most countries in the world and the European Region have introduced a wide range of comprehensive policies to reduce and eliminate tobacco smoke. For example, the advertising of cigarettes and the sale of tobacco products to minors have been banned in more than 80% of the countries in the Region. Smoking in restaurants and bars continues to be regulated less strictly, however. Ireland, Turkey and the United Kingdom are the first countries to make public places 100% smoke free.</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The primary cause of </a:t>
            </a:r>
            <a:r>
              <a:rPr lang="en-GB" sz="2200" dirty="0" err="1">
                <a:latin typeface="Bookman Old Style" panose="02050604050505020204" pitchFamily="18" charset="0"/>
              </a:rPr>
              <a:t>CRD</a:t>
            </a:r>
            <a:r>
              <a:rPr lang="en-GB" sz="2200" dirty="0">
                <a:latin typeface="Bookman Old Style" panose="02050604050505020204" pitchFamily="18" charset="0"/>
              </a:rPr>
              <a:t> is tobacco smoke (through tobacco use or second-hand smoke).</a:t>
            </a:r>
          </a:p>
          <a:p>
            <a:pPr marL="685800" lvl="4" indent="-512064" algn="just">
              <a:lnSpc>
                <a:spcPct val="115000"/>
              </a:lnSpc>
              <a:spcBef>
                <a:spcPts val="0"/>
              </a:spcBef>
              <a:buClrTx/>
              <a:buFont typeface="Wingdings" panose="05000000000000000000" pitchFamily="2" charset="2"/>
              <a:buChar char="q"/>
            </a:pPr>
            <a:r>
              <a:rPr lang="en-GB" sz="2200" dirty="0" err="1">
                <a:latin typeface="Bookman Old Style" panose="02050604050505020204" pitchFamily="18" charset="0"/>
              </a:rPr>
              <a:t>CRD</a:t>
            </a:r>
            <a:r>
              <a:rPr lang="en-GB" sz="2200" dirty="0">
                <a:latin typeface="Bookman Old Style" panose="02050604050505020204" pitchFamily="18" charset="0"/>
              </a:rPr>
              <a:t> is not curable, but treatment can slow the progress of the disease.</a:t>
            </a:r>
          </a:p>
          <a:p>
            <a:pPr marL="685800" lvl="4" indent="-512064"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71B37EB-3B6F-48A8-836C-756029BE201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2494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Risk Factors for Chronic Respiratory Diseases:</a:t>
            </a:r>
          </a:p>
          <a:p>
            <a:pPr marL="685800" lvl="4" indent="-512064" algn="just">
              <a:lnSpc>
                <a:spcPct val="115000"/>
              </a:lnSpc>
              <a:spcBef>
                <a:spcPts val="0"/>
              </a:spcBef>
              <a:buClrTx/>
              <a:buFont typeface="Wingdings" panose="05000000000000000000" pitchFamily="2" charset="2"/>
              <a:buChar char="q"/>
            </a:pPr>
            <a:r>
              <a:rPr lang="en-US" sz="2400" b="0" dirty="0">
                <a:latin typeface="Bookman Old Style" panose="02050604050505020204" pitchFamily="18" charset="0"/>
              </a:rPr>
              <a:t>Second-hand smoke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Indoor air pollution from biological agents related to damp and mould</a:t>
            </a:r>
          </a:p>
          <a:p>
            <a:pPr marL="923544" lvl="5" indent="-512064" algn="just">
              <a:lnSpc>
                <a:spcPct val="115000"/>
              </a:lnSpc>
              <a:spcBef>
                <a:spcPts val="0"/>
              </a:spcBef>
              <a:buClrTx/>
              <a:buFont typeface="Wingdings" panose="05000000000000000000" pitchFamily="2" charset="2"/>
              <a:buChar char="ü"/>
            </a:pPr>
            <a:r>
              <a:rPr lang="en-GB" sz="2400" dirty="0">
                <a:latin typeface="Bookman Old Style" panose="02050604050505020204" pitchFamily="18" charset="0"/>
              </a:rPr>
              <a:t>Indoor air pollution from biological agents related to damp and mould increases the risk of respiratory disease in children and adults. Children are particularly susceptible to the health effects of damp, which include respiratory disorders such as irritation of the respiratory tract, allergies and exacerbation of asthma. Damp is often associated with poor housing and social conditions, poor indoor air quality and inadequate housing hygiene.</a:t>
            </a:r>
          </a:p>
          <a:p>
            <a:pPr marL="685800" lvl="4" indent="-512064" algn="just">
              <a:lnSpc>
                <a:spcPct val="115000"/>
              </a:lnSpc>
              <a:spcBef>
                <a:spcPts val="0"/>
              </a:spcBef>
              <a:buClrTx/>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9E2E300-8177-46B2-9BE6-1C70672C9F3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864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algn="just">
              <a:lnSpc>
                <a:spcPct val="115000"/>
              </a:lnSpc>
              <a:spcBef>
                <a:spcPts val="0"/>
              </a:spcBef>
            </a:pPr>
            <a:r>
              <a:rPr lang="en-GB" sz="2200" dirty="0">
                <a:latin typeface="Bookman Old Style" panose="02050604050505020204" pitchFamily="18" charset="0"/>
              </a:rPr>
              <a:t>CHRONIC OBSTRUCTIVE PULMONARY DISEASE (COPD)</a:t>
            </a:r>
          </a:p>
          <a:p>
            <a:pPr marL="0" marR="0" algn="just">
              <a:lnSpc>
                <a:spcPct val="115000"/>
              </a:lnSpc>
              <a:spcBef>
                <a:spcPts val="0"/>
              </a:spcBef>
              <a:spcAft>
                <a:spcPts val="0"/>
              </a:spcAft>
            </a:pPr>
            <a:r>
              <a:rPr lang="en-US" sz="2200" dirty="0">
                <a:latin typeface="Bookman Old Style" panose="02050604050505020204" pitchFamily="18" charset="0"/>
              </a:rPr>
              <a:t>COPD: Definition:</a:t>
            </a: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Chronic obstructive pulmonary disease</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COPD – term used for lung diseases that prevent proper lung airflow</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Chronic bronchitis, emphysema</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More than just “smoker’s cough”</a:t>
            </a:r>
          </a:p>
          <a:p>
            <a:pPr marL="173736" lvl="4" indent="0" algn="just">
              <a:lnSpc>
                <a:spcPct val="115000"/>
              </a:lnSpc>
              <a:spcBef>
                <a:spcPts val="0"/>
              </a:spcBef>
              <a:buClrTx/>
              <a:buNone/>
            </a:pPr>
            <a:r>
              <a:rPr lang="en-US" sz="2200" b="1" dirty="0">
                <a:latin typeface="Bookman Old Style" panose="02050604050505020204" pitchFamily="18" charset="0"/>
              </a:rPr>
              <a:t>COPD: Burden</a:t>
            </a:r>
            <a:endParaRPr lang="en-GB" sz="2200" b="1" dirty="0">
              <a:latin typeface="Bookman Old Style" panose="02050604050505020204" pitchFamily="18" charset="0"/>
            </a:endParaRP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Accurate epidemiologic data on COPD prevalence, morbidity, and mortality are difficult and expensive to collect.</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65 million people worldwide have moderate to severe COPD.</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More than 3 million people died of COPD in 2005 (3% of all deaths globally).</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Almost 90% of COPD deaths occur in low- and middle-income countries.</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50224E4-AC11-40FA-B78B-2FCC07EB0C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96158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US" sz="2200" dirty="0">
                <a:latin typeface="Bookman Old Style" panose="02050604050505020204" pitchFamily="18" charset="0"/>
              </a:rPr>
              <a:t>Chronic Respiratory Diseases: </a:t>
            </a:r>
          </a:p>
          <a:p>
            <a:pPr marL="0" marR="0" algn="ctr">
              <a:lnSpc>
                <a:spcPct val="115000"/>
              </a:lnSpc>
              <a:spcBef>
                <a:spcPts val="0"/>
              </a:spcBef>
              <a:spcAft>
                <a:spcPts val="0"/>
              </a:spcAft>
            </a:pPr>
            <a:r>
              <a:rPr lang="en-US" sz="2200" dirty="0">
                <a:latin typeface="Bookman Old Style" panose="02050604050505020204" pitchFamily="18" charset="0"/>
              </a:rPr>
              <a:t>ASTHMA</a:t>
            </a:r>
            <a:endParaRPr lang="en-GB" sz="22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Recurrent attacks of “breathlessness and wheezing” (WHO, 2012)</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gradient of severity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 cause sleepiness, fatigue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Low fatality rates, but often underdiagnosed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235 million people affected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Medications can help control asthma</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1524000" y="3458182"/>
            <a:ext cx="5257800" cy="3279572"/>
          </a:xfrm>
          <a:prstGeom prst="rect">
            <a:avLst/>
          </a:prstGeom>
        </p:spPr>
      </p:pic>
      <p:sp>
        <p:nvSpPr>
          <p:cNvPr id="7" name="Slide Number Placeholder 1">
            <a:extLst>
              <a:ext uri="{FF2B5EF4-FFF2-40B4-BE49-F238E27FC236}">
                <a16:creationId xmlns:a16="http://schemas.microsoft.com/office/drawing/2014/main" id="{36A4A86F-69DE-4A1B-B79F-1A9832D1CBB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579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4400" dirty="0">
                <a:latin typeface="Bookman Old Style" panose="02050604050505020204" pitchFamily="18" charset="0"/>
              </a:rPr>
              <a:t>Diabetes</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0B560CC-8E51-4261-B7CF-A040B4D026E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34239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Bookman Old Style" panose="02050604050505020204" pitchFamily="18" charset="0"/>
              </a:rPr>
              <a:t>Diabetes: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 disorder of metabolism— the way the body uses digested food for growth and energy.</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Diabetes is a chronic disease that occurs when the pancreas does not produce enough insulin (a hormone that regulates blood sugar) or alternatively, when the body cannot effectively use the insulin it produces.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 overall risk of dying among people with diabetes is at least double the risk of their peers without diabetes.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There are 4 types: Type 1, Type 2, Gestational, and Pre-Diabetes (Impaired Glucose Tolerance).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Type 2 is caused by modifiable risk factors and is the most common worldwide.</a:t>
            </a:r>
            <a:endParaRPr lang="en-GB" sz="2400" b="0" dirty="0">
              <a:latin typeface="Bookman Old Style" panose="02050604050505020204" pitchFamily="18" charset="0"/>
            </a:endParaRPr>
          </a:p>
          <a:p>
            <a:pPr marL="173736" lvl="4" indent="0" algn="just">
              <a:lnSpc>
                <a:spcPct val="115000"/>
              </a:lnSpc>
              <a:spcBef>
                <a:spcPts val="0"/>
              </a:spcBef>
              <a:buClrTx/>
              <a:buNone/>
            </a:pPr>
            <a:endParaRPr lang="en-GB" sz="24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0BE538C-CBA0-43D3-B85C-C7BB649B4A9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9133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Helpful for studying the natural history of disease , obtaining new information about disease </a:t>
            </a:r>
            <a:r>
              <a:rPr lang="en-US" sz="2500" dirty="0" err="1">
                <a:solidFill>
                  <a:schemeClr val="tx1"/>
                </a:solidFill>
              </a:rPr>
              <a:t>aetiology</a:t>
            </a:r>
            <a:r>
              <a:rPr lang="en-US" sz="2500" dirty="0">
                <a:solidFill>
                  <a:schemeClr val="tx1"/>
                </a:solidFill>
              </a:rPr>
              <a:t> and risk factors </a:t>
            </a:r>
          </a:p>
          <a:p>
            <a:pPr marL="0" indent="0" algn="just">
              <a:lnSpc>
                <a:spcPct val="120000"/>
              </a:lnSpc>
              <a:spcBef>
                <a:spcPts val="0"/>
              </a:spcBef>
              <a:buClrTx/>
              <a:buNone/>
            </a:pPr>
            <a:r>
              <a:rPr lang="en-US" sz="2500" b="1" dirty="0">
                <a:solidFill>
                  <a:schemeClr val="tx1"/>
                </a:solidFill>
              </a:rPr>
              <a:t>Advantages of surveys based on interview:</a:t>
            </a:r>
          </a:p>
          <a:p>
            <a:pPr algn="just">
              <a:lnSpc>
                <a:spcPct val="120000"/>
              </a:lnSpc>
              <a:spcBef>
                <a:spcPts val="0"/>
              </a:spcBef>
              <a:buClrTx/>
              <a:buFont typeface="Wingdings" panose="05000000000000000000" pitchFamily="2" charset="2"/>
              <a:buChar char="q"/>
            </a:pPr>
            <a:r>
              <a:rPr lang="en-US" sz="2500" dirty="0">
                <a:solidFill>
                  <a:schemeClr val="tx1"/>
                </a:solidFill>
              </a:rPr>
              <a:t>They are more representative of the health condition of the community.</a:t>
            </a:r>
          </a:p>
          <a:p>
            <a:pPr algn="just">
              <a:lnSpc>
                <a:spcPct val="120000"/>
              </a:lnSpc>
              <a:spcBef>
                <a:spcPts val="0"/>
              </a:spcBef>
              <a:buClrTx/>
              <a:buFont typeface="Wingdings" panose="05000000000000000000" pitchFamily="2" charset="2"/>
              <a:buChar char="q"/>
            </a:pPr>
            <a:r>
              <a:rPr lang="en-US" sz="2500" dirty="0">
                <a:solidFill>
                  <a:schemeClr val="tx1"/>
                </a:solidFill>
              </a:rPr>
              <a:t>The denominator is known.</a:t>
            </a:r>
          </a:p>
          <a:p>
            <a:pPr algn="just">
              <a:lnSpc>
                <a:spcPct val="120000"/>
              </a:lnSpc>
              <a:spcBef>
                <a:spcPts val="0"/>
              </a:spcBef>
              <a:buClrTx/>
              <a:buFont typeface="Wingdings" panose="05000000000000000000" pitchFamily="2" charset="2"/>
              <a:buChar char="q"/>
            </a:pPr>
            <a:r>
              <a:rPr lang="en-US" sz="2500" dirty="0">
                <a:solidFill>
                  <a:schemeClr val="tx1"/>
                </a:solidFill>
              </a:rPr>
              <a:t>Data are more uniform in quality. </a:t>
            </a:r>
          </a:p>
          <a:p>
            <a:pPr marL="0" indent="0" algn="just">
              <a:lnSpc>
                <a:spcPct val="120000"/>
              </a:lnSpc>
              <a:spcBef>
                <a:spcPts val="0"/>
              </a:spcBef>
              <a:buClrTx/>
              <a:buNone/>
            </a:pPr>
            <a:r>
              <a:rPr lang="en-US" sz="2500" b="1" dirty="0">
                <a:solidFill>
                  <a:schemeClr val="tx1"/>
                </a:solidFill>
              </a:rPr>
              <a:t>Limitations:</a:t>
            </a:r>
          </a:p>
          <a:p>
            <a:pPr algn="just">
              <a:lnSpc>
                <a:spcPct val="120000"/>
              </a:lnSpc>
              <a:spcBef>
                <a:spcPts val="0"/>
              </a:spcBef>
              <a:buClrTx/>
              <a:buFont typeface="Wingdings" panose="05000000000000000000" pitchFamily="2" charset="2"/>
              <a:buChar char="q"/>
            </a:pPr>
            <a:r>
              <a:rPr lang="en-US" sz="2500" dirty="0">
                <a:solidFill>
                  <a:schemeClr val="tx1"/>
                </a:solidFill>
              </a:rPr>
              <a:t>Data accuracy is dependent on the memory and cooperation of the interviewee.</a:t>
            </a:r>
          </a:p>
          <a:p>
            <a:pPr algn="just">
              <a:lnSpc>
                <a:spcPct val="120000"/>
              </a:lnSpc>
              <a:spcBef>
                <a:spcPts val="0"/>
              </a:spcBef>
              <a:buClrTx/>
              <a:buFont typeface="Wingdings" panose="05000000000000000000" pitchFamily="2" charset="2"/>
              <a:buChar char="q"/>
            </a:pPr>
            <a:r>
              <a:rPr lang="en-US" sz="2500" dirty="0">
                <a:solidFill>
                  <a:schemeClr val="tx1"/>
                </a:solidFill>
              </a:rPr>
              <a:t>Surveys are expensive.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90082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73736" lvl="4" indent="0" algn="just">
              <a:lnSpc>
                <a:spcPct val="115000"/>
              </a:lnSpc>
              <a:spcBef>
                <a:spcPts val="0"/>
              </a:spcBef>
              <a:buClrTx/>
              <a:buNone/>
            </a:pPr>
            <a:r>
              <a:rPr lang="en-GB" sz="2000" b="1" dirty="0">
                <a:solidFill>
                  <a:srgbClr val="000000"/>
                </a:solidFill>
                <a:latin typeface="Bookman Old Style" panose="02050604050505020204" pitchFamily="18" charset="0"/>
              </a:rPr>
              <a:t>Diabetes: </a:t>
            </a:r>
          </a:p>
          <a:p>
            <a:pPr marL="516636" lvl="4" indent="-342900" algn="just">
              <a:lnSpc>
                <a:spcPct val="115000"/>
              </a:lnSpc>
              <a:spcBef>
                <a:spcPts val="0"/>
              </a:spcBef>
              <a:buClrTx/>
              <a:buFont typeface="Wingdings" panose="05000000000000000000" pitchFamily="2" charset="2"/>
              <a:buChar char="q"/>
            </a:pPr>
            <a:r>
              <a:rPr lang="en-GB" sz="2000" dirty="0">
                <a:solidFill>
                  <a:srgbClr val="000000"/>
                </a:solidFill>
                <a:latin typeface="Bookman Old Style" panose="02050604050505020204" pitchFamily="18" charset="0"/>
              </a:rPr>
              <a:t>&gt;90% of all adult diabetes cases are Type 2</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Type 2 diabetes </a:t>
            </a:r>
            <a:r>
              <a:rPr lang="en-GB" sz="2000" dirty="0">
                <a:solidFill>
                  <a:srgbClr val="000000"/>
                </a:solidFill>
                <a:latin typeface="Bookman Old Style" panose="02050604050505020204" pitchFamily="18" charset="0"/>
              </a:rPr>
              <a:t>results from the body's ineffective use of insulin.</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Type 1 diabetes</a:t>
            </a:r>
            <a:r>
              <a:rPr lang="en-GB" sz="2000" dirty="0">
                <a:solidFill>
                  <a:srgbClr val="000000"/>
                </a:solidFill>
                <a:latin typeface="Bookman Old Style" panose="02050604050505020204" pitchFamily="18" charset="0"/>
              </a:rPr>
              <a:t> is characterized by a lack of insulin production</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Gestational diabetes. </a:t>
            </a:r>
            <a:r>
              <a:rPr lang="en-GB" sz="2000" dirty="0">
                <a:solidFill>
                  <a:srgbClr val="000000"/>
                </a:solidFill>
                <a:latin typeface="Bookman Old Style" panose="02050604050505020204" pitchFamily="18" charset="0"/>
              </a:rPr>
              <a:t>This type is characterized by hyperglycaemia, or raised blood sugar, which has first appeared or been recognized during pregnancy.</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A747F25-37A4-4D0D-A212-DEEB36F0FB4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30644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Bookman Old Style" panose="02050604050505020204" pitchFamily="18" charset="0"/>
              </a:rPr>
              <a:t>Diabetes:</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Type 2 diabetes</a:t>
            </a:r>
            <a:r>
              <a:rPr lang="en-GB" sz="2400" b="0" dirty="0">
                <a:latin typeface="Bookman Old Style" panose="02050604050505020204" pitchFamily="18" charset="0"/>
              </a:rPr>
              <a:t> is much more common than type 1 diabetes.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Type 2 accounts for around 90% of all diabetes worldwide.</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Reports of type 2 diabetes in children – previously rare – have increased worldwide. In some countries, it accounts for almost half of newly diagnosed cases in children and adolescents.</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Cardiovascular disease is responsible for between 50% and 80% of deaths in people with diabetes.</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has become one of the major causes of premature illness and death in most countries, mainly through the increased risk of cardiovascular disease (CVD). </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 leading cause of blindness, amputation and kidney failure</a:t>
            </a:r>
            <a:r>
              <a:rPr lang="en-GB" sz="2200" dirty="0">
                <a:latin typeface="Bookman Old Style" panose="02050604050505020204" pitchFamily="18" charset="0"/>
              </a:rPr>
              <a:t>. </a:t>
            </a:r>
          </a:p>
          <a:p>
            <a:pPr marL="342900" lvl="3"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342900" lvl="3"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0" lvl="3"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124672C-9884-41D9-B21A-3D00E1283F0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3351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US" sz="2200" dirty="0">
                <a:latin typeface="Bookman Old Style" panose="02050604050505020204" pitchFamily="18" charset="0"/>
              </a:rPr>
              <a:t>Diabetes: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Lack of awareness about diabetes, combined with insufficient access to health services and essential medicines, can lead to complications such as blindness, amputation and kidney failure.﻿</a:t>
            </a:r>
          </a:p>
          <a:p>
            <a:pPr marL="0" marR="0" indent="0" algn="just">
              <a:lnSpc>
                <a:spcPct val="115000"/>
              </a:lnSpc>
              <a:spcBef>
                <a:spcPts val="0"/>
              </a:spcBef>
              <a:spcAft>
                <a:spcPts val="0"/>
              </a:spcAft>
            </a:pPr>
            <a:r>
              <a:rPr lang="en-GB" sz="2200" dirty="0">
                <a:latin typeface="Bookman Old Style" panose="02050604050505020204" pitchFamily="18" charset="0"/>
              </a:rPr>
              <a:t>Type 2 diabetes can be prevented. </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Thirty minutes of moderate-intensity physical activity on most days and a healthy diet can drastically reduce the risk of developing type 2 diabetes. Type 1 diabetes cannot be prevented.</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F6676CE-D1F3-4D2F-8599-77168DF65F9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97493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6" name="TextBox 5"/>
          <p:cNvSpPr txBox="1"/>
          <p:nvPr/>
        </p:nvSpPr>
        <p:spPr>
          <a:xfrm>
            <a:off x="3573087" y="6368422"/>
            <a:ext cx="4833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Kitui</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 Non-communicable diseases</a:t>
            </a:r>
          </a:p>
        </p:txBody>
      </p:sp>
      <p:pic>
        <p:nvPicPr>
          <p:cNvPr id="4" name="Picture 3"/>
          <p:cNvPicPr>
            <a:picLocks noChangeAspect="1"/>
          </p:cNvPicPr>
          <p:nvPr/>
        </p:nvPicPr>
        <p:blipFill>
          <a:blip r:embed="rId3"/>
          <a:stretch>
            <a:fillRect/>
          </a:stretch>
        </p:blipFill>
        <p:spPr>
          <a:xfrm>
            <a:off x="1634478" y="64780"/>
            <a:ext cx="6781800" cy="3054322"/>
          </a:xfrm>
          <a:prstGeom prst="rect">
            <a:avLst/>
          </a:prstGeom>
        </p:spPr>
      </p:pic>
      <p:pic>
        <p:nvPicPr>
          <p:cNvPr id="5" name="Picture 4"/>
          <p:cNvPicPr>
            <a:picLocks noChangeAspect="1"/>
          </p:cNvPicPr>
          <p:nvPr/>
        </p:nvPicPr>
        <p:blipFill>
          <a:blip r:embed="rId4"/>
          <a:stretch>
            <a:fillRect/>
          </a:stretch>
        </p:blipFill>
        <p:spPr>
          <a:xfrm>
            <a:off x="1531597" y="3264412"/>
            <a:ext cx="6781799" cy="3473342"/>
          </a:xfrm>
          <a:prstGeom prst="rect">
            <a:avLst/>
          </a:prstGeom>
        </p:spPr>
      </p:pic>
      <p:sp>
        <p:nvSpPr>
          <p:cNvPr id="7" name="Slide Number Placeholder 1">
            <a:extLst>
              <a:ext uri="{FF2B5EF4-FFF2-40B4-BE49-F238E27FC236}">
                <a16:creationId xmlns:a16="http://schemas.microsoft.com/office/drawing/2014/main" id="{271A1A60-FB8D-4A2E-812C-719FD9F91C7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7040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Quick 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About 347 million people worldwide have diabetes.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There is an emerging global epidemic of diabetes that can be traced back to rapid increases in overweight, obesity and physical inactivity.</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Diabetes is predicted to become the seventh leading cause of death in the world by the year 2030.</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Total deaths from diabetes are projected to rise by more than 50% in the next 10 years. </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80% of diabetes deaths occur in low- and middle-income countries.</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In developed countries most people with diabetes are above the age of retirement, whereas in developing countries those most frequently affected are aged between 35 and 64. </a:t>
            </a: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D7CCB10-CCE3-41F2-B825-B9196815A09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80686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Burden of Disease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347 million people worldwide have diabetes.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2004, an estimated 3.4 million people died from consequences of high blood sugar.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More than 80% of diabetes deaths occur in low- and middle-income countries.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WHO projects that diabetes deaths will increase by two thirds between 2008 and 2030.</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Healthy diet, regular physical activity, maintaining a normal body weight and avoiding tobacco use can prevent or delay the onset of type 2 diabetes.</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B1C1DBB-E143-42FF-8F53-E8534C6898C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2400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Risk Factors:</a:t>
            </a:r>
          </a:p>
          <a:p>
            <a:pPr marL="0" marR="0" algn="just">
              <a:lnSpc>
                <a:spcPct val="115000"/>
              </a:lnSpc>
              <a:spcBef>
                <a:spcPts val="0"/>
              </a:spcBef>
              <a:spcAft>
                <a:spcPts val="0"/>
              </a:spcAft>
            </a:pPr>
            <a:endParaRPr lang="en-US" sz="2200" dirty="0">
              <a:latin typeface="Bookman Old Style" panose="02050604050505020204" pitchFamily="18" charset="0"/>
            </a:endParaRPr>
          </a:p>
        </p:txBody>
      </p:sp>
      <p:graphicFrame>
        <p:nvGraphicFramePr>
          <p:cNvPr id="4" name="Table 3"/>
          <p:cNvGraphicFramePr>
            <a:graphicFrameLocks noGrp="1"/>
          </p:cNvGraphicFramePr>
          <p:nvPr/>
        </p:nvGraphicFramePr>
        <p:xfrm>
          <a:off x="182880" y="444312"/>
          <a:ext cx="8218158" cy="4854194"/>
        </p:xfrm>
        <a:graphic>
          <a:graphicData uri="http://schemas.openxmlformats.org/drawingml/2006/table">
            <a:tbl>
              <a:tblPr/>
              <a:tblGrid>
                <a:gridCol w="4199022">
                  <a:extLst>
                    <a:ext uri="{9D8B030D-6E8A-4147-A177-3AD203B41FA5}">
                      <a16:colId xmlns:a16="http://schemas.microsoft.com/office/drawing/2014/main" val="20000"/>
                    </a:ext>
                  </a:extLst>
                </a:gridCol>
                <a:gridCol w="4019136">
                  <a:extLst>
                    <a:ext uri="{9D8B030D-6E8A-4147-A177-3AD203B41FA5}">
                      <a16:colId xmlns:a16="http://schemas.microsoft.com/office/drawing/2014/main" val="20001"/>
                    </a:ext>
                  </a:extLst>
                </a:gridCol>
              </a:tblGrid>
              <a:tr h="2800287">
                <a:tc>
                  <a:txBody>
                    <a:bodyPr/>
                    <a:lstStyle/>
                    <a:p>
                      <a:pPr>
                        <a:lnSpc>
                          <a:spcPct val="107000"/>
                        </a:lnSpc>
                        <a:spcAft>
                          <a:spcPts val="0"/>
                        </a:spcAft>
                      </a:pPr>
                      <a:r>
                        <a:rPr lang="en-GB" sz="20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Major modifiable Risk Factors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Unhealthy diets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Physical Inactivity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Obesity or Overweight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Blood Pressure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Cholesterol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Other Modifiable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socioeconomic status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Heavy alcohol use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Psychological stress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consumption of sugar-sweetened beverages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consumption of </a:t>
                      </a:r>
                      <a:r>
                        <a:rPr lang="en-GB" sz="2000"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fiber</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60801">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Non-modifiable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Increased age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Family history/genetics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Race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Distribution of fat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Other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birth weight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Presence of autoantibodies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Slide Number Placeholder 1">
            <a:extLst>
              <a:ext uri="{FF2B5EF4-FFF2-40B4-BE49-F238E27FC236}">
                <a16:creationId xmlns:a16="http://schemas.microsoft.com/office/drawing/2014/main" id="{A1F5263F-A3AD-4745-9F66-8155CF55E20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4495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3" indent="0" algn="just">
              <a:lnSpc>
                <a:spcPct val="115000"/>
              </a:lnSpc>
              <a:spcBef>
                <a:spcPts val="0"/>
              </a:spcBef>
              <a:buClrTx/>
              <a:buNone/>
            </a:pPr>
            <a:r>
              <a:rPr lang="en-GB" sz="2400" b="1" dirty="0">
                <a:latin typeface="Bookman Old Style" panose="02050604050505020204" pitchFamily="18" charset="0"/>
              </a:rPr>
              <a:t>Diabetes Health Complications: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Elevated blood sugar is a common effect of uncontrolled diabetes, and over time can damage the heart, blood vessels, eyes, kidneys, and nerves.</a:t>
            </a:r>
          </a:p>
          <a:p>
            <a:pPr marL="0" lvl="3" indent="0" algn="just">
              <a:lnSpc>
                <a:spcPct val="115000"/>
              </a:lnSpc>
              <a:spcBef>
                <a:spcPts val="0"/>
              </a:spcBef>
              <a:buClrTx/>
              <a:buNone/>
            </a:pPr>
            <a:r>
              <a:rPr lang="en-GB" sz="2400" b="1" dirty="0">
                <a:latin typeface="Bookman Old Style" panose="02050604050505020204" pitchFamily="18" charset="0"/>
              </a:rPr>
              <a:t>Some health complications from diabetes include:</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Diabetic retinopathy</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Diabetic neuropathy </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among the leading causes of kidney failure; 10-20% of people with diabetes die of kidney failure.</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increases the risk of heart disease and stroke; 50% of people with diabetes die of cardiovascular disease (primarily heart disease and stroke).</a:t>
            </a:r>
          </a:p>
          <a:p>
            <a:pPr marL="0" lvl="3" indent="0" algn="just">
              <a:lnSpc>
                <a:spcPct val="115000"/>
              </a:lnSpc>
              <a:spcBef>
                <a:spcPts val="0"/>
              </a:spcBef>
              <a:buClrTx/>
              <a:buNone/>
            </a:pPr>
            <a:r>
              <a:rPr lang="en-GB" sz="2200" b="0" dirty="0">
                <a:latin typeface="Bookman Old Style" panose="02050604050505020204" pitchFamily="18" charset="0"/>
              </a:rPr>
              <a:t>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ADE8D15-9AAD-4C89-A166-097BCA99B56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95872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Diabetes: Prevention</a:t>
            </a:r>
          </a:p>
          <a:p>
            <a:pPr marL="0" marR="0" algn="just">
              <a:lnSpc>
                <a:spcPct val="115000"/>
              </a:lnSpc>
              <a:spcBef>
                <a:spcPts val="0"/>
              </a:spcBef>
              <a:spcAft>
                <a:spcPts val="0"/>
              </a:spcAft>
            </a:pPr>
            <a:r>
              <a:rPr lang="en-GB" sz="2400" b="0" dirty="0">
                <a:latin typeface="Bookman Old Style" panose="02050604050505020204" pitchFamily="18" charset="0"/>
              </a:rPr>
              <a:t>Without urgent action, diabetes-related deaths will increase by more  than 50% in the next 10 years. To help prevent type 2 diabetes and its complications, people should: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Achieve and maintain healthy body weight.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Be physically active - at least 30 minutes of regular, moderate-intensity activity on most days.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Early diagnosis can be accomplished through relatively inexpensive blood testing.</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Treatment of diabetes involves lowering blood sugar and the levels of other known risk factors that damage blood vessels.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Tobacco cessation is also important to avoid complications.</a:t>
            </a:r>
          </a:p>
          <a:p>
            <a:pPr marL="0" marR="0" algn="just">
              <a:lnSpc>
                <a:spcPct val="115000"/>
              </a:lnSpc>
              <a:spcBef>
                <a:spcPts val="0"/>
              </a:spcBef>
              <a:spcAft>
                <a:spcPts val="0"/>
              </a:spcAft>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D7FA4573-CE9B-4E70-8B4D-1530B996A93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07464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Control</a:t>
            </a:r>
            <a:endParaRPr lang="en-US" sz="2200" b="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type 1 diabetes require insulin; people with type 2 diabetes can be treated with oral medication, but may also require insulin.</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Blood pressure control</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Foot care</a:t>
            </a:r>
          </a:p>
          <a:p>
            <a:pPr marL="0" marR="0" indent="0" algn="just">
              <a:lnSpc>
                <a:spcPct val="115000"/>
              </a:lnSpc>
              <a:spcBef>
                <a:spcPts val="0"/>
              </a:spcBef>
              <a:spcAft>
                <a:spcPts val="0"/>
              </a:spcAft>
            </a:pPr>
            <a:r>
              <a:rPr lang="en-GB" sz="2200" dirty="0">
                <a:latin typeface="Bookman Old Style" panose="02050604050505020204" pitchFamily="18" charset="0"/>
              </a:rPr>
              <a:t>Other cost saving interventions include: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and treatment for retinopathy (which causes blindness);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Blood lipid control (to regulate cholesterol levels);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for early signs of diabetes-related kidney disease and treatment.</a:t>
            </a:r>
          </a:p>
          <a:p>
            <a:pPr marL="0" marR="0" indent="0" algn="just">
              <a:lnSpc>
                <a:spcPct val="115000"/>
              </a:lnSpc>
              <a:spcBef>
                <a:spcPts val="0"/>
              </a:spcBef>
              <a:spcAft>
                <a:spcPts val="0"/>
              </a:spcAft>
            </a:pPr>
            <a:r>
              <a:rPr lang="en-GB" sz="2200" b="0" dirty="0">
                <a:latin typeface="Bookman Old Style" panose="02050604050505020204" pitchFamily="18" charset="0"/>
              </a:rPr>
              <a:t>These measures should be supported by a healthy diet, regular physical activity, maintaining a normal body weight and avoiding tobacco use.</a:t>
            </a: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5E8EE30-FCAB-42D6-9DDF-F82B7EB3908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7198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3000" b="1" dirty="0">
                <a:solidFill>
                  <a:schemeClr val="tx1"/>
                </a:solidFill>
              </a:rPr>
              <a:t>Other Sources of Epidemiological Information</a:t>
            </a:r>
          </a:p>
          <a:p>
            <a:pPr marL="0" indent="0" algn="just">
              <a:lnSpc>
                <a:spcPct val="120000"/>
              </a:lnSpc>
              <a:spcBef>
                <a:spcPts val="0"/>
              </a:spcBef>
              <a:buClrTx/>
              <a:buNone/>
            </a:pPr>
            <a:r>
              <a:rPr lang="en-US" sz="2800" b="1" dirty="0">
                <a:solidFill>
                  <a:schemeClr val="tx1"/>
                </a:solidFill>
              </a:rPr>
              <a:t>5. Notification (Notification of Infectious Diseases)</a:t>
            </a:r>
          </a:p>
          <a:p>
            <a:pPr algn="just">
              <a:lnSpc>
                <a:spcPct val="120000"/>
              </a:lnSpc>
              <a:spcBef>
                <a:spcPts val="0"/>
              </a:spcBef>
              <a:buClrTx/>
              <a:buFont typeface="Wingdings" panose="05000000000000000000" pitchFamily="2" charset="2"/>
              <a:buChar char="q"/>
            </a:pPr>
            <a:r>
              <a:rPr lang="en-US" sz="2800" dirty="0">
                <a:solidFill>
                  <a:schemeClr val="tx1"/>
                </a:solidFill>
              </a:rPr>
              <a:t>A notification is the reporting of certain diseases or other health-related conditions by a specific group, as specified by law, regulation, or agreement.</a:t>
            </a:r>
          </a:p>
          <a:p>
            <a:pPr algn="just">
              <a:lnSpc>
                <a:spcPct val="120000"/>
              </a:lnSpc>
              <a:spcBef>
                <a:spcPts val="0"/>
              </a:spcBef>
              <a:buClrTx/>
              <a:buFont typeface="Wingdings" panose="05000000000000000000" pitchFamily="2" charset="2"/>
              <a:buChar char="q"/>
            </a:pPr>
            <a:r>
              <a:rPr lang="en-US" sz="2800" dirty="0">
                <a:solidFill>
                  <a:schemeClr val="tx1"/>
                </a:solidFill>
              </a:rPr>
              <a:t>There are some internationally notifiable diseases. WHO member states report on Plague, Cholera, and Yellow fever. Moreover, every country has its own list of notifiable diseases. A few others such as Lassa fever, SARS, H1N1 influenza , etc. are placed under international surveillance.</a:t>
            </a:r>
          </a:p>
          <a:p>
            <a:pPr algn="just">
              <a:lnSpc>
                <a:spcPct val="120000"/>
              </a:lnSpc>
              <a:spcBef>
                <a:spcPts val="0"/>
              </a:spcBef>
              <a:buClrTx/>
              <a:buFont typeface="Wingdings" panose="05000000000000000000" pitchFamily="2" charset="2"/>
              <a:buChar char="q"/>
            </a:pPr>
            <a:r>
              <a:rPr lang="en-US" sz="2800" dirty="0">
                <a:solidFill>
                  <a:schemeClr val="tx1"/>
                </a:solidFill>
              </a:rPr>
              <a:t>Provides valuable information about fluctuation of disease frequency and early warning about new occurrences or outbreaks of disease </a:t>
            </a:r>
          </a:p>
          <a:p>
            <a:pPr algn="just">
              <a:lnSpc>
                <a:spcPct val="120000"/>
              </a:lnSpc>
              <a:spcBef>
                <a:spcPts val="0"/>
              </a:spcBef>
              <a:buClrTx/>
              <a:buFont typeface="Wingdings" panose="05000000000000000000" pitchFamily="2" charset="2"/>
              <a:buChar char="q"/>
            </a:pPr>
            <a:r>
              <a:rPr lang="en-US" sz="2800" dirty="0">
                <a:solidFill>
                  <a:schemeClr val="tx1"/>
                </a:solidFill>
              </a:rPr>
              <a:t>The major problems related to this source (health service records) are low compliance and delays in reporting.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47364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Obesity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5B97E8D-F864-4292-8DA4-601F8B3B9B3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95290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300" dirty="0">
                <a:latin typeface="Bookman Old Style" panose="02050604050505020204" pitchFamily="18" charset="0"/>
              </a:rPr>
              <a:t>Obesity:</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Obesity is one of the greatest public health challenges of the 21st century. Its prevalence has tripled in many countries of the WHO European Region since the 1980s, and the numbers of those affected continue to rise at an alarming rate, particularly among children. </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In addition to causing various physical disabilities and psychological problems, excess weight drastically increases a person’s risk of developing a number of </a:t>
            </a:r>
            <a:r>
              <a:rPr lang="en-GB" sz="2300" b="0" dirty="0" err="1">
                <a:latin typeface="Bookman Old Style" panose="02050604050505020204" pitchFamily="18" charset="0"/>
              </a:rPr>
              <a:t>NCDs</a:t>
            </a:r>
            <a:r>
              <a:rPr lang="en-GB" sz="2300" b="0" dirty="0">
                <a:latin typeface="Bookman Old Style" panose="02050604050505020204" pitchFamily="18" charset="0"/>
              </a:rPr>
              <a:t>, including cardiovascular disease, cancer and diabetes. </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The risk of developing more than one of these diseases (co-morbidity) also increases with increasing body weight.</a:t>
            </a:r>
          </a:p>
          <a:p>
            <a:pPr marL="457200" lvl="3" indent="-512064" algn="just">
              <a:lnSpc>
                <a:spcPct val="115000"/>
              </a:lnSpc>
              <a:spcBef>
                <a:spcPts val="0"/>
              </a:spcBef>
              <a:buClrTx/>
              <a:buFont typeface="Wingdings" panose="05000000000000000000" pitchFamily="2" charset="2"/>
              <a:buChar char="q"/>
            </a:pPr>
            <a:r>
              <a:rPr lang="en-GB" sz="2300" dirty="0">
                <a:latin typeface="Bookman Old Style" panose="02050604050505020204" pitchFamily="18" charset="0"/>
              </a:rPr>
              <a:t>Overweight and obesity are defined as "abnormal or excessive fat accumulation that may impair health“</a:t>
            </a:r>
          </a:p>
          <a:p>
            <a:pPr marL="457200" lvl="3" indent="-512064" algn="just">
              <a:lnSpc>
                <a:spcPct val="115000"/>
              </a:lnSpc>
              <a:spcBef>
                <a:spcPts val="0"/>
              </a:spcBef>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8F7DB71-1FA2-4E59-B669-199BABE6AEC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7042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Obesity:</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Body mass index (BMI) – the weight in kilograms divided by the square of the height in meters (kg/m2) – is a commonly used index to classify overweight and obesity in adults. WHO defines overweight as a BMI equal to or more than 25, and obesity as a BMI equal to or more than 30. </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pic>
        <p:nvPicPr>
          <p:cNvPr id="5" name="Picture 2" descr="Chart displaying BMI class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95747"/>
            <a:ext cx="5562600" cy="397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10308946-6C2C-4654-8444-CCCC92FB815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3166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2" indent="0" algn="just">
              <a:lnSpc>
                <a:spcPct val="115000"/>
              </a:lnSpc>
              <a:spcBef>
                <a:spcPts val="0"/>
              </a:spcBef>
              <a:buClrTx/>
              <a:buNone/>
            </a:pPr>
            <a:r>
              <a:rPr lang="en-GB" sz="2200" b="1" dirty="0">
                <a:latin typeface="Bookman Old Style" panose="02050604050505020204" pitchFamily="18" charset="0"/>
              </a:rPr>
              <a:t>Obesity – Continued’</a:t>
            </a:r>
          </a:p>
          <a:p>
            <a:pPr marL="228600" lvl="2"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Body Mass Index (BMI) is a number calculated from a person's weight and height. BMI provides a reliable indicator of body fatness for most people and is used to screen for weight categories that may lead to health problems.</a:t>
            </a:r>
          </a:p>
          <a:p>
            <a:pPr marL="228600" lvl="2"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Body Mass Index (BMI) is a simple index of weight-for-height that is commonly used to classify underweight, overweight and obesity in adults. It is defined as the weight in kilograms divided by the square of the height in metres (kg/m2). For example, an adult who weighs 70kg and whose height is 1.75m will have a BMI of 22.9. </a:t>
            </a:r>
          </a:p>
          <a:p>
            <a:pPr marL="228600" lvl="2"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BMI = 70 kg / (1.75 m2) = 70 / 3.06 = 22.9 </a:t>
            </a:r>
          </a:p>
          <a:p>
            <a:pPr marL="228600" lvl="2"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DF59741-DC02-4D6A-BAEB-493AFD80E84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06685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200" dirty="0">
                <a:latin typeface="Bookman Old Style" panose="02050604050505020204" pitchFamily="18" charset="0"/>
              </a:rPr>
              <a:t>Obesity: Quick Facts and Figures</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More than 1.4 billion adults were overweight in 2008, and more than half a billion obese</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In 2008, more than 1.4 billion adults were overweight and more than half a billion were obese. At least 2.8 million people each year die as a result of being overweight or obese. The prevalence of obesity has nearly doubled between 1980 and 2008. Once associated with high-income countries, obesity is now also prevalent in low- and middle-income countries. </a:t>
            </a:r>
          </a:p>
          <a:p>
            <a:pPr marL="457200" lvl="3"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Globally, over 40 million preschool children were overweight in 2008</a:t>
            </a:r>
          </a:p>
          <a:p>
            <a:pPr marL="457200" lvl="3"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Childhood obesity is one of the most serious public health challenges of the 21st century. Overweight children are likely to become obese adults. They are more likely than non-overweight children to develop diabetes and cardiovascular diseases at a younger age, which in turn are associated with a higher chance of premature death and disability. </a:t>
            </a:r>
          </a:p>
          <a:p>
            <a:pPr marL="457200" lvl="3"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91029C1A-803B-4848-9AA6-43995D4F2B0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5379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Obesity: Quick Facts and Figures: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Overweight and obesity are linked to more deaths worldwide than underweight.</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65% of the world's population live in a country where overweight and obesity kills more people than underweight. This includes all high-income and middle-income countries. Globally, 44% of diabetes, 23% of ischaemic heart disease and 7–41% of certain cancers are attributable to overweight and obesity. </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Obesity is preventable.</a:t>
            </a:r>
          </a:p>
          <a:p>
            <a:pPr marL="457200" lvl="3" indent="-512064" algn="just">
              <a:lnSpc>
                <a:spcPct val="115000"/>
              </a:lnSpc>
              <a:spcBef>
                <a:spcPts val="0"/>
              </a:spcBef>
              <a:buClrTx/>
              <a:buFont typeface="Wingdings" panose="05000000000000000000" pitchFamily="2" charset="2"/>
              <a:buChar char="q"/>
            </a:pPr>
            <a:endParaRPr lang="en-GB" sz="2400" dirty="0">
              <a:latin typeface="Bookman Old Style" panose="02050604050505020204" pitchFamily="18" charset="0"/>
            </a:endParaRPr>
          </a:p>
          <a:p>
            <a:pPr marL="457200" lvl="3"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CBC0CAB-1489-4190-B75E-7B0C163324A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3893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Obesity: Prevention:</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Supportive environments and communities are fundamental in shaping people’s choices and preventing obesity</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Individual responsibility can only have its full effect where people have access to a healthy lifestyle, and are supported to make healthy choices.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WHO mobilizes the range of stakeholders who have vital roles to play in shaping healthy environments and making healthier diet options affordable and easily accessible.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 global obesity epidemic requires a population-based multi-sectoral, multi-disciplinary, and culturally relevant approach</a:t>
            </a:r>
          </a:p>
          <a:p>
            <a:pPr marL="173736" lvl="4"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BF648CE-0AC9-480B-B267-8DCCE4B3952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9734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Obesity: Prevention:</a:t>
            </a:r>
          </a:p>
          <a:p>
            <a:pPr marL="685800" lvl="4" indent="-512064" algn="just">
              <a:lnSpc>
                <a:spcPct val="115000"/>
              </a:lnSpc>
              <a:spcBef>
                <a:spcPts val="0"/>
              </a:spcBef>
              <a:buClrTx/>
              <a:buFont typeface="Wingdings" panose="05000000000000000000" pitchFamily="2" charset="2"/>
              <a:buChar char="q"/>
            </a:pPr>
            <a:r>
              <a:rPr lang="en-GB" sz="2200" b="0" dirty="0" err="1">
                <a:latin typeface="Bookman Old Style" panose="02050604050505020204" pitchFamily="18" charset="0"/>
              </a:rPr>
              <a:t>WHO's</a:t>
            </a:r>
            <a:r>
              <a:rPr lang="en-GB" sz="2200" b="0" dirty="0">
                <a:latin typeface="Bookman Old Style" panose="02050604050505020204" pitchFamily="18" charset="0"/>
              </a:rPr>
              <a:t> Action Plan for the Global Strategy for the Prevention and Control of Non communicable Diseases provides a roadmap to establish and strengthen initiatives for the surveillance, prevention and management of non communicable diseases, including obesity.</a:t>
            </a:r>
          </a:p>
        </p:txBody>
      </p:sp>
      <p:sp>
        <p:nvSpPr>
          <p:cNvPr id="5" name="Slide Number Placeholder 1">
            <a:extLst>
              <a:ext uri="{FF2B5EF4-FFF2-40B4-BE49-F238E27FC236}">
                <a16:creationId xmlns:a16="http://schemas.microsoft.com/office/drawing/2014/main" id="{F697AF00-C76F-48D1-8CF0-781E499D55A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550888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HYPERTENSION</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61B05C0-B7B4-4309-B9C9-673E0D8A6F5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05379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indent="0" algn="just">
              <a:lnSpc>
                <a:spcPct val="115000"/>
              </a:lnSpc>
              <a:spcBef>
                <a:spcPts val="0"/>
              </a:spcBef>
            </a:pPr>
            <a:r>
              <a:rPr lang="en-GB" sz="2200" dirty="0">
                <a:latin typeface="Bookman Old Style" panose="02050604050505020204" pitchFamily="18" charset="0"/>
              </a:rPr>
              <a:t>Hypertension</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Raised Blood Pressure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(Systolic)/(Diastolic) in mm of Hg (mercury)</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Systolic = amount of force your arteries use when the heart pumps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Diastolic = amount of force your arteries use when the heart relaxes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4" name="Table 3"/>
          <p:cNvGraphicFramePr>
            <a:graphicFrameLocks noGrp="1"/>
          </p:cNvGraphicFramePr>
          <p:nvPr/>
        </p:nvGraphicFramePr>
        <p:xfrm>
          <a:off x="685800" y="2971800"/>
          <a:ext cx="7715240" cy="2819400"/>
        </p:xfrm>
        <a:graphic>
          <a:graphicData uri="http://schemas.openxmlformats.org/drawingml/2006/table">
            <a:tbl>
              <a:tblPr/>
              <a:tblGrid>
                <a:gridCol w="1928810">
                  <a:extLst>
                    <a:ext uri="{9D8B030D-6E8A-4147-A177-3AD203B41FA5}">
                      <a16:colId xmlns:a16="http://schemas.microsoft.com/office/drawing/2014/main" val="20000"/>
                    </a:ext>
                  </a:extLst>
                </a:gridCol>
                <a:gridCol w="1928810">
                  <a:extLst>
                    <a:ext uri="{9D8B030D-6E8A-4147-A177-3AD203B41FA5}">
                      <a16:colId xmlns:a16="http://schemas.microsoft.com/office/drawing/2014/main" val="20001"/>
                    </a:ext>
                  </a:extLst>
                </a:gridCol>
                <a:gridCol w="1928810">
                  <a:extLst>
                    <a:ext uri="{9D8B030D-6E8A-4147-A177-3AD203B41FA5}">
                      <a16:colId xmlns:a16="http://schemas.microsoft.com/office/drawing/2014/main" val="20002"/>
                    </a:ext>
                  </a:extLst>
                </a:gridCol>
                <a:gridCol w="1928810">
                  <a:extLst>
                    <a:ext uri="{9D8B030D-6E8A-4147-A177-3AD203B41FA5}">
                      <a16:colId xmlns:a16="http://schemas.microsoft.com/office/drawing/2014/main" val="20003"/>
                    </a:ext>
                  </a:extLst>
                </a:gridCol>
              </a:tblGrid>
              <a:tr h="939800">
                <a:tc>
                  <a:txBody>
                    <a:bodyPr/>
                    <a:lstStyle/>
                    <a:p>
                      <a:pP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Measurement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Normal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Pre-Hypertensive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Hypertensive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10000"/>
                  </a:ext>
                </a:extLst>
              </a:tr>
              <a:tr h="939800">
                <a:tc>
                  <a:txBody>
                    <a:bodyPr/>
                    <a:lstStyle/>
                    <a:p>
                      <a:pPr>
                        <a:lnSpc>
                          <a:spcPct val="107000"/>
                        </a:lnSpc>
                        <a:spcAft>
                          <a:spcPts val="0"/>
                        </a:spcAft>
                      </a:pPr>
                      <a:r>
                        <a:rPr lang="en-GB" sz="28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Systolic </a:t>
                      </a: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mmHg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&lt;120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120-139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140+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39800">
                <a:tc>
                  <a:txBody>
                    <a:bodyPr/>
                    <a:lstStyle/>
                    <a:p>
                      <a:pPr>
                        <a:lnSpc>
                          <a:spcPct val="107000"/>
                        </a:lnSpc>
                        <a:spcAft>
                          <a:spcPts val="0"/>
                        </a:spcAft>
                      </a:pPr>
                      <a:r>
                        <a:rPr lang="en-GB" sz="28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Diastolic </a:t>
                      </a: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mmHg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&lt;80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80-89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90+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Slide Number Placeholder 1">
            <a:extLst>
              <a:ext uri="{FF2B5EF4-FFF2-40B4-BE49-F238E27FC236}">
                <a16:creationId xmlns:a16="http://schemas.microsoft.com/office/drawing/2014/main" id="{717FBB5F-DD4E-472C-A3F8-871A9530103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5851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500" b="1" dirty="0">
                <a:solidFill>
                  <a:schemeClr val="tx1"/>
                </a:solidFill>
              </a:rPr>
              <a:t>6) Epidemiological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 Particular diseases are endemic, targeted for control, elimination and eradication. </a:t>
            </a:r>
          </a:p>
          <a:p>
            <a:pPr algn="just">
              <a:lnSpc>
                <a:spcPct val="120000"/>
              </a:lnSpc>
              <a:spcBef>
                <a:spcPts val="0"/>
              </a:spcBef>
              <a:buClrTx/>
              <a:buFont typeface="Wingdings" panose="05000000000000000000" pitchFamily="2" charset="2"/>
              <a:buChar char="q"/>
            </a:pPr>
            <a:r>
              <a:rPr lang="en-US" sz="2500" dirty="0">
                <a:solidFill>
                  <a:schemeClr val="tx1"/>
                </a:solidFill>
              </a:rPr>
              <a:t>Surveillance systems are set up to report on occurrence of new cases and efforts to control the diseases </a:t>
            </a:r>
          </a:p>
          <a:p>
            <a:pPr marL="0" indent="0" algn="just">
              <a:lnSpc>
                <a:spcPct val="120000"/>
              </a:lnSpc>
              <a:spcBef>
                <a:spcPts val="0"/>
              </a:spcBef>
              <a:buClrTx/>
              <a:buNone/>
            </a:pPr>
            <a:r>
              <a:rPr lang="en-US" sz="2500" b="1" dirty="0">
                <a:solidFill>
                  <a:schemeClr val="tx1"/>
                </a:solidFill>
              </a:rPr>
              <a:t>7) Active epidemiological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In-depth search for cases of a few selected diseases likely to cause epidemics e.g. sentinel surveillance for EPI diseases </a:t>
            </a:r>
          </a:p>
          <a:p>
            <a:pPr marL="0" indent="0" algn="just">
              <a:lnSpc>
                <a:spcPct val="120000"/>
              </a:lnSpc>
              <a:spcBef>
                <a:spcPts val="0"/>
              </a:spcBef>
              <a:buClrTx/>
              <a:buNone/>
            </a:pPr>
            <a:r>
              <a:rPr lang="en-US" sz="2500" b="1" dirty="0">
                <a:solidFill>
                  <a:schemeClr val="tx1"/>
                </a:solidFill>
              </a:rPr>
              <a:t>8) Computerized bibliographic database </a:t>
            </a:r>
          </a:p>
          <a:p>
            <a:pPr algn="just">
              <a:lnSpc>
                <a:spcPct val="120000"/>
              </a:lnSpc>
              <a:spcBef>
                <a:spcPts val="0"/>
              </a:spcBef>
              <a:buClrTx/>
              <a:buFont typeface="Wingdings" panose="05000000000000000000" pitchFamily="2" charset="2"/>
              <a:buChar char="q"/>
            </a:pPr>
            <a:r>
              <a:rPr lang="en-US" sz="2500" dirty="0">
                <a:solidFill>
                  <a:schemeClr val="tx1"/>
                </a:solidFill>
              </a:rPr>
              <a:t>DHS – Demographic Health Survey; DOLPHIN- Data online for Population, Health and Nutrition, GIDEON – Global Infectious Disease and Epidemiology Network </a:t>
            </a:r>
          </a:p>
          <a:p>
            <a:pPr marL="0" indent="0" algn="just">
              <a:lnSpc>
                <a:spcPct val="120000"/>
              </a:lnSpc>
              <a:spcBef>
                <a:spcPts val="0"/>
              </a:spcBef>
              <a:buClrTx/>
              <a:buNone/>
            </a:pPr>
            <a:r>
              <a:rPr lang="en-US" sz="2500" b="1" dirty="0">
                <a:solidFill>
                  <a:schemeClr val="tx1"/>
                </a:solidFill>
              </a:rPr>
              <a:t>9) Reanalysis or Secondary Use of Data</a:t>
            </a:r>
          </a:p>
          <a:p>
            <a:pPr algn="just">
              <a:lnSpc>
                <a:spcPct val="120000"/>
              </a:lnSpc>
              <a:spcBef>
                <a:spcPts val="0"/>
              </a:spcBef>
              <a:buClrTx/>
              <a:buFont typeface="Wingdings" panose="05000000000000000000" pitchFamily="2" charset="2"/>
              <a:buChar char="q"/>
            </a:pPr>
            <a:r>
              <a:rPr lang="en-US" sz="2500" dirty="0">
                <a:solidFill>
                  <a:schemeClr val="tx1"/>
                </a:solidFill>
              </a:rPr>
              <a:t>Surveillance for a health problem can use data originally collected for other purposes — a practice known as the reanalysis or secondary use of data. This approach is efficient but can suffer from a lack of timeliness, or it can lack sufficient detail to address the problem under surveillance.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31609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Blood pressure is the force exerted by the blood against the walls of blood vessels, and the magnitude of this force depends on the cardiac output and the </a:t>
            </a:r>
            <a:r>
              <a:rPr lang="en-GB" sz="2800" b="0" dirty="0">
                <a:latin typeface="Bookman Old Style" panose="02050604050505020204" pitchFamily="18" charset="0"/>
              </a:rPr>
              <a:t>resistance of the blood vessels</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Hypertension is defined as having a blood pressure higher than 140 over 90 mmHg, with a consensus across medical guidelines.</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 diagnosis of hypertension may be made when one or both readings are high: systolic (the pressure as the heart pumps blood around the body), given first; or diastolic (pressure as the heart relaxes and refills with blood), given second.</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Modern lifestyle factors are responsible for a growing burden of hypertension: physical inactivity, salt-rich diets with processed and fatty foods, and alcohol and tobacco use.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3A65BCD-3A9E-423F-BEFC-90B36489E01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05719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High blood pressure can also be secondary to other conditions - kidney disease, for example - and can be associated with some medications.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Hypertension itself does not cause symptoms but in the long-term leads to complications caused by narrowing of blood vessels.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Doctors diagnose high blood pressure over a number of visits using a sphygmomanometer, which involves applying an inflatable cuff to the upper arm.</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Lifestyle measures are used first to treat high blood pressure, including salt restriction and other dietary changes, moderation of alcohol, and stress reduction.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One or more drugs from a number of different classes may be used for treatment.</a:t>
            </a: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3DA4799-BF1C-4CB9-80CF-F692932167A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65808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Raised Blood Pressure: Health Effects: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Leading risk factor for 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Major risk factor for coronary heart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some age groups, the risk of CVD doubles for each increment of 20/10 mmHg of blood pressure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Other complications of raised blood pressure:</a:t>
            </a:r>
          </a:p>
          <a:p>
            <a:pPr marL="0" marR="0" indent="0" algn="just">
              <a:lnSpc>
                <a:spcPct val="115000"/>
              </a:lnSpc>
              <a:spcBef>
                <a:spcPts val="0"/>
              </a:spcBef>
              <a:spcAft>
                <a:spcPts val="0"/>
              </a:spcAft>
            </a:pPr>
            <a:r>
              <a:rPr lang="en-GB" sz="2200" b="0" dirty="0">
                <a:latin typeface="Bookman Old Style" panose="02050604050505020204" pitchFamily="18" charset="0"/>
              </a:rPr>
              <a:t>‒ Heart failure</a:t>
            </a:r>
          </a:p>
          <a:p>
            <a:pPr marL="0" marR="0" indent="0" algn="just">
              <a:lnSpc>
                <a:spcPct val="115000"/>
              </a:lnSpc>
              <a:spcBef>
                <a:spcPts val="0"/>
              </a:spcBef>
              <a:spcAft>
                <a:spcPts val="0"/>
              </a:spcAft>
            </a:pPr>
            <a:r>
              <a:rPr lang="en-GB" sz="2200" b="0" dirty="0">
                <a:latin typeface="Bookman Old Style" panose="02050604050505020204" pitchFamily="18" charset="0"/>
              </a:rPr>
              <a:t>‒ Peripheral vascular disease</a:t>
            </a:r>
          </a:p>
          <a:p>
            <a:pPr marL="0" marR="0" indent="0" algn="just">
              <a:lnSpc>
                <a:spcPct val="115000"/>
              </a:lnSpc>
              <a:spcBef>
                <a:spcPts val="0"/>
              </a:spcBef>
              <a:spcAft>
                <a:spcPts val="0"/>
              </a:spcAft>
            </a:pPr>
            <a:r>
              <a:rPr lang="en-GB" sz="2200" b="0" dirty="0">
                <a:latin typeface="Bookman Old Style" panose="02050604050505020204" pitchFamily="18" charset="0"/>
              </a:rPr>
              <a:t>‒ Renal impairment</a:t>
            </a:r>
          </a:p>
          <a:p>
            <a:pPr marL="0" marR="0" indent="0" algn="just">
              <a:lnSpc>
                <a:spcPct val="115000"/>
              </a:lnSpc>
              <a:spcBef>
                <a:spcPts val="0"/>
              </a:spcBef>
              <a:spcAft>
                <a:spcPts val="0"/>
              </a:spcAft>
            </a:pPr>
            <a:r>
              <a:rPr lang="en-GB" sz="2200" b="0" dirty="0">
                <a:latin typeface="Bookman Old Style" panose="02050604050505020204" pitchFamily="18" charset="0"/>
              </a:rPr>
              <a:t>‒ Retinal </a:t>
            </a:r>
            <a:r>
              <a:rPr lang="en-GB" sz="2200" b="0" dirty="0" err="1">
                <a:latin typeface="Bookman Old Style" panose="02050604050505020204" pitchFamily="18" charset="0"/>
              </a:rPr>
              <a:t>hemorrhage</a:t>
            </a:r>
            <a:endParaRPr lang="en-GB" sz="2200" b="0" dirty="0">
              <a:latin typeface="Bookman Old Style" panose="02050604050505020204" pitchFamily="18" charset="0"/>
            </a:endParaRPr>
          </a:p>
          <a:p>
            <a:pPr marL="0" marR="0" indent="0" algn="just">
              <a:lnSpc>
                <a:spcPct val="115000"/>
              </a:lnSpc>
              <a:spcBef>
                <a:spcPts val="0"/>
              </a:spcBef>
              <a:spcAft>
                <a:spcPts val="0"/>
              </a:spcAft>
            </a:pPr>
            <a:r>
              <a:rPr lang="en-GB" sz="2200" b="0" dirty="0">
                <a:latin typeface="Bookman Old Style" panose="02050604050505020204" pitchFamily="18" charset="0"/>
              </a:rPr>
              <a:t>‒ Visual impairment</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FC45812-BBE5-495B-8154-924840F31FA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4627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SCHIZOPHRENIA</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6AE8177-B13E-4917-A604-3019C77B91C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8010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algn="just">
              <a:lnSpc>
                <a:spcPct val="115000"/>
              </a:lnSpc>
              <a:spcBef>
                <a:spcPts val="0"/>
              </a:spcBef>
            </a:pPr>
            <a:r>
              <a:rPr lang="en-GB" sz="2200" dirty="0">
                <a:latin typeface="Bookman Old Style" panose="02050604050505020204" pitchFamily="18" charset="0"/>
              </a:rPr>
              <a:t>Schizophrenia</a:t>
            </a:r>
          </a:p>
          <a:p>
            <a:pPr marL="0" algn="just">
              <a:lnSpc>
                <a:spcPct val="115000"/>
              </a:lnSpc>
              <a:spcBef>
                <a:spcPts val="0"/>
              </a:spcBef>
            </a:pPr>
            <a:r>
              <a:rPr lang="en-GB" sz="2200" dirty="0">
                <a:latin typeface="Bookman Old Style" panose="02050604050505020204" pitchFamily="18" charset="0"/>
              </a:rPr>
              <a:t>Key facts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a severe mental disorder affecting more than 21 million people worldwide.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characterized by distortions in thinking, perception, emotions, language, sense of self and behaviour. Common experiences include hearing voices and delusions.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Worldwide, schizophrenia is associated with considerable disability and may affect educational and occupational performance.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schizophrenia are 2-2.5 times more likely to die early than the general population. This is often due to physical illnesses, such as cardiovascular, metabolic and infectious diseases.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Stigma, discrimination and violation of human rights of people with schizophrenia is common.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treatable. Treatment with medicines and psychosocial support is effective.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Facilitation of assisted living, supported housing and supported employment are effective management strategies for people with schizophrenia.</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AF74CAC-C215-4147-A025-A024A5DF9A0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81241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Bookman Old Style" panose="02050604050505020204" pitchFamily="18" charset="0"/>
              </a:rPr>
              <a:t>Schizophrenia:</a:t>
            </a:r>
          </a:p>
          <a:p>
            <a:pPr marL="0" marR="0" algn="just">
              <a:lnSpc>
                <a:spcPct val="115000"/>
              </a:lnSpc>
              <a:spcBef>
                <a:spcPts val="0"/>
              </a:spcBef>
              <a:spcAft>
                <a:spcPts val="0"/>
              </a:spcAft>
            </a:pPr>
            <a:r>
              <a:rPr lang="en-GB" sz="2400" dirty="0">
                <a:latin typeface="Bookman Old Style" panose="02050604050505020204" pitchFamily="18" charset="0"/>
              </a:rPr>
              <a:t>Symptoms</a:t>
            </a:r>
            <a:endParaRPr lang="en-GB" sz="2400" b="0" dirty="0">
              <a:latin typeface="Bookman Old Style" panose="02050604050505020204" pitchFamily="18" charset="0"/>
            </a:endParaRPr>
          </a:p>
          <a:p>
            <a:pPr marL="0" marR="0" algn="just">
              <a:lnSpc>
                <a:spcPct val="115000"/>
              </a:lnSpc>
              <a:spcBef>
                <a:spcPts val="0"/>
              </a:spcBef>
              <a:spcAft>
                <a:spcPts val="0"/>
              </a:spcAft>
            </a:pPr>
            <a:r>
              <a:rPr lang="en-GB" sz="2400" b="0" dirty="0">
                <a:latin typeface="Bookman Old Style" panose="02050604050505020204" pitchFamily="18" charset="0"/>
              </a:rPr>
              <a:t>Schizophrenia is characterized by distortions in thinking, perception, emotions, language, sense of self and behaviour. Common experiences include: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Hallucination: hearing, seeing or feeling things that are not there.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Delusion: fixed false beliefs or suspicions that are firmly held even when there is evidence to the contrary.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Abnormal Behaviour: strange appearance, self-neglect, incoherent speech, wandering aimlessly, mumbling or laughing to self.</a:t>
            </a:r>
            <a:endParaRPr lang="en-US" sz="2400" b="0" dirty="0">
              <a:latin typeface="Bookman Old Style" panose="02050604050505020204" pitchFamily="18" charset="0"/>
            </a:endParaRPr>
          </a:p>
          <a:p>
            <a:pPr marL="0" marR="0" algn="just">
              <a:lnSpc>
                <a:spcPct val="115000"/>
              </a:lnSpc>
              <a:spcBef>
                <a:spcPts val="0"/>
              </a:spcBef>
              <a:spcAft>
                <a:spcPts val="0"/>
              </a:spcAft>
            </a:pPr>
            <a:r>
              <a:rPr lang="en-GB" sz="2400" dirty="0">
                <a:latin typeface="Bookman Old Style" panose="02050604050505020204" pitchFamily="18" charset="0"/>
              </a:rPr>
              <a:t>Causes of schizophrenia</a:t>
            </a:r>
            <a:endParaRPr lang="en-GB" sz="2400" b="0" dirty="0">
              <a:latin typeface="Bookman Old Style" panose="02050604050505020204" pitchFamily="18" charset="0"/>
            </a:endParaRPr>
          </a:p>
          <a:p>
            <a:pPr marL="0" marR="0" algn="just">
              <a:lnSpc>
                <a:spcPct val="115000"/>
              </a:lnSpc>
              <a:spcBef>
                <a:spcPts val="0"/>
              </a:spcBef>
              <a:spcAft>
                <a:spcPts val="0"/>
              </a:spcAft>
            </a:pPr>
            <a:r>
              <a:rPr lang="en-GB" sz="2400" b="0" dirty="0">
                <a:latin typeface="Bookman Old Style" panose="02050604050505020204" pitchFamily="18" charset="0"/>
              </a:rPr>
              <a:t>Research has not identified one single factor. It is thought that an interaction between genes and a range of environmental factors may cause schizophrenia.</a:t>
            </a:r>
          </a:p>
          <a:p>
            <a:pPr marL="0" marR="0" algn="just">
              <a:lnSpc>
                <a:spcPct val="115000"/>
              </a:lnSpc>
              <a:spcBef>
                <a:spcPts val="0"/>
              </a:spcBef>
              <a:spcAft>
                <a:spcPts val="0"/>
              </a:spcAft>
            </a:pPr>
            <a:r>
              <a:rPr lang="en-GB" sz="2400" b="0" dirty="0">
                <a:latin typeface="Bookman Old Style" panose="02050604050505020204" pitchFamily="18" charset="0"/>
              </a:rPr>
              <a:t>Psychosocial factors may also contribute to schizophrenia</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9386AAA-6438-49A3-90EA-78A740192CD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994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Schizophrenia:</a:t>
            </a:r>
          </a:p>
          <a:p>
            <a:pPr marL="0" marR="0" algn="just">
              <a:lnSpc>
                <a:spcPct val="115000"/>
              </a:lnSpc>
              <a:spcBef>
                <a:spcPts val="0"/>
              </a:spcBef>
              <a:spcAft>
                <a:spcPts val="0"/>
              </a:spcAft>
            </a:pPr>
            <a:r>
              <a:rPr lang="en-GB" sz="2200" dirty="0">
                <a:latin typeface="Bookman Old Style" panose="02050604050505020204" pitchFamily="18" charset="0"/>
              </a:rPr>
              <a:t>Management: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treatable. Treatment with medicines and psychosocial support is effective. However, the majority of people with chronic schizophrenia lack access to treatment.</a:t>
            </a:r>
          </a:p>
          <a:p>
            <a:pPr marL="0" marR="0" algn="just">
              <a:lnSpc>
                <a:spcPct val="115000"/>
              </a:lnSpc>
              <a:spcBef>
                <a:spcPts val="0"/>
              </a:spcBef>
              <a:spcAft>
                <a:spcPts val="0"/>
              </a:spcAft>
            </a:pPr>
            <a:r>
              <a:rPr lang="en-GB" sz="2200" dirty="0">
                <a:latin typeface="Bookman Old Style" panose="02050604050505020204" pitchFamily="18" charset="0"/>
              </a:rPr>
              <a:t>Magnitude and Impact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affects more than 21 million people worldwide but is not as common as many other mental disorders. It is more common among males (12 million), than females (9 million). Schizophrenia also commonly starts earlier among men.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schizophrenia are 2-2.5 times more likely to die early than the general population. This is often due to physical illnesses, such as cardiovascular, metabolic and infectious diseases.</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38BA875-3CE1-4C4B-B40A-B96C8076B3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5752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4400" dirty="0">
              <a:latin typeface="Bookman Old Style" panose="02050604050505020204" pitchFamily="18" charset="0"/>
            </a:endParaRPr>
          </a:p>
          <a:p>
            <a:pPr marL="0" marR="0" algn="ctr">
              <a:lnSpc>
                <a:spcPct val="115000"/>
              </a:lnSpc>
              <a:spcBef>
                <a:spcPts val="0"/>
              </a:spcBef>
              <a:spcAft>
                <a:spcPts val="0"/>
              </a:spcAft>
            </a:pPr>
            <a:endParaRPr lang="en-US" sz="4400" dirty="0">
              <a:latin typeface="Bookman Old Style" panose="02050604050505020204" pitchFamily="18" charset="0"/>
            </a:endParaRPr>
          </a:p>
          <a:p>
            <a:pPr marL="0" marR="0" algn="ctr">
              <a:lnSpc>
                <a:spcPct val="115000"/>
              </a:lnSpc>
              <a:spcBef>
                <a:spcPts val="0"/>
              </a:spcBef>
              <a:spcAft>
                <a:spcPts val="0"/>
              </a:spcAft>
            </a:pPr>
            <a:r>
              <a:rPr lang="en-US" sz="4400" dirty="0">
                <a:latin typeface="Bookman Old Style" panose="02050604050505020204" pitchFamily="18" charset="0"/>
              </a:rPr>
              <a:t>EPILEPSY </a:t>
            </a:r>
            <a:endParaRPr lang="en-US" sz="4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E8DFD83-DA29-45A5-BF1E-A3241C0250A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51395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is a chronic disorder of the brain that affects people worldwide.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It is characterized by recurrent seizures, which are brief episodes of involuntary movement that may involve a part of the body (partial) or the entire body (generalized), and are sometimes accompanied by loss of consciousness and control of bowel or bladder function.</a:t>
            </a:r>
          </a:p>
          <a:p>
            <a:pPr marL="0" marR="0" indent="0" algn="just">
              <a:lnSpc>
                <a:spcPct val="115000"/>
              </a:lnSpc>
              <a:spcBef>
                <a:spcPts val="0"/>
              </a:spcBef>
              <a:spcAft>
                <a:spcPts val="0"/>
              </a:spcAft>
            </a:pPr>
            <a:r>
              <a:rPr lang="en-US" sz="2400" dirty="0">
                <a:latin typeface="Bookman Old Style" panose="02050604050505020204" pitchFamily="18" charset="0"/>
              </a:rPr>
              <a:t>Signs and symptoms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Characteristics of seizures vary and depend on where in the brain the disturbance first starts, and how far it spreads. Temporary symptoms occur, such as loss of awareness or consciousness, and disturbances of movement, sensation (including vision, hearing and taste), mood, or other cognitive functions.</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DF2B73F9-4909-4189-A615-4F485A53F84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9474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Key facts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Epilepsy is a chronic non communicable disorder of the brain that affects people of all ages.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Approximately 50 million people worldwide have epilepsy, making it one of the most common neurological diseases globally.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Nearly 80% of the people with epilepsy live in low- and middle-income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epilepsy respond to treatment approximately 70% of the time.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About three fourths of people with epilepsy living in low- and middle- income countries do not get the treatment they need.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many parts of the world, people with epilepsy and their families suffer from stigma and discrimination.</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599805C-2AE4-4266-9CF1-5D5D42D10E6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3377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500" b="1" dirty="0">
                <a:solidFill>
                  <a:schemeClr val="tx1"/>
                </a:solidFill>
              </a:rPr>
              <a:t>10) Record linkage </a:t>
            </a:r>
          </a:p>
          <a:p>
            <a:pPr algn="just">
              <a:lnSpc>
                <a:spcPct val="120000"/>
              </a:lnSpc>
              <a:spcBef>
                <a:spcPts val="0"/>
              </a:spcBef>
              <a:buClrTx/>
              <a:buFont typeface="Wingdings" panose="05000000000000000000" pitchFamily="2" charset="2"/>
              <a:buChar char="q"/>
            </a:pPr>
            <a:r>
              <a:rPr lang="en-US" sz="2500" dirty="0">
                <a:solidFill>
                  <a:schemeClr val="tx1"/>
                </a:solidFill>
              </a:rPr>
              <a:t>It is used to describe the process of bringing together records relating to one individual, the records originating in different times and places. </a:t>
            </a:r>
          </a:p>
          <a:p>
            <a:pPr marL="0" indent="0" algn="just">
              <a:lnSpc>
                <a:spcPct val="120000"/>
              </a:lnSpc>
              <a:spcBef>
                <a:spcPts val="0"/>
              </a:spcBef>
              <a:buClrTx/>
              <a:buNone/>
            </a:pPr>
            <a:r>
              <a:rPr lang="en-US" sz="2500" b="1" dirty="0">
                <a:solidFill>
                  <a:schemeClr val="tx1"/>
                </a:solidFill>
              </a:rPr>
              <a:t>11) Registries (e.g. – Disease registers)</a:t>
            </a:r>
          </a:p>
          <a:p>
            <a:pPr algn="just">
              <a:lnSpc>
                <a:spcPct val="120000"/>
              </a:lnSpc>
              <a:spcBef>
                <a:spcPts val="0"/>
              </a:spcBef>
              <a:buClrTx/>
              <a:buFont typeface="Wingdings" panose="05000000000000000000" pitchFamily="2" charset="2"/>
              <a:buChar char="q"/>
            </a:pPr>
            <a:r>
              <a:rPr lang="en-US" sz="2500" dirty="0">
                <a:solidFill>
                  <a:schemeClr val="tx1"/>
                </a:solidFill>
              </a:rPr>
              <a:t>Maintaining registries is a method for documenting or tracking events or persons over time</a:t>
            </a:r>
          </a:p>
          <a:p>
            <a:pPr algn="just">
              <a:lnSpc>
                <a:spcPct val="120000"/>
              </a:lnSpc>
              <a:spcBef>
                <a:spcPts val="0"/>
              </a:spcBef>
              <a:buClrTx/>
              <a:buFont typeface="Wingdings" panose="05000000000000000000" pitchFamily="2" charset="2"/>
              <a:buChar char="q"/>
            </a:pPr>
            <a:r>
              <a:rPr lang="en-US" sz="2500" dirty="0">
                <a:solidFill>
                  <a:schemeClr val="tx1"/>
                </a:solidFill>
              </a:rPr>
              <a:t>Certain registries are required by law (e.g., registries of vital events).</a:t>
            </a:r>
          </a:p>
          <a:p>
            <a:pPr algn="just">
              <a:lnSpc>
                <a:spcPct val="120000"/>
              </a:lnSpc>
              <a:spcBef>
                <a:spcPts val="0"/>
              </a:spcBef>
              <a:buClrTx/>
              <a:buFont typeface="Wingdings" panose="05000000000000000000" pitchFamily="2" charset="2"/>
              <a:buChar char="q"/>
            </a:pPr>
            <a:r>
              <a:rPr lang="en-US" sz="2500" dirty="0">
                <a:solidFill>
                  <a:schemeClr val="tx1"/>
                </a:solidFill>
              </a:rPr>
              <a:t>Registries are more specific because they are intended to be a permanent record of persons or events.</a:t>
            </a:r>
          </a:p>
          <a:p>
            <a:pPr algn="just">
              <a:lnSpc>
                <a:spcPct val="120000"/>
              </a:lnSpc>
              <a:spcBef>
                <a:spcPts val="0"/>
              </a:spcBef>
              <a:buClrTx/>
              <a:buFont typeface="Wingdings" panose="05000000000000000000" pitchFamily="2" charset="2"/>
              <a:buChar char="q"/>
            </a:pPr>
            <a:r>
              <a:rPr lang="en-US" sz="2500" dirty="0">
                <a:solidFill>
                  <a:schemeClr val="tx1"/>
                </a:solidFill>
              </a:rPr>
              <a:t>Morbidity registers are a valuable source of information as to duration of illness, case fatality and survival </a:t>
            </a:r>
          </a:p>
          <a:p>
            <a:pPr algn="just">
              <a:lnSpc>
                <a:spcPct val="120000"/>
              </a:lnSpc>
              <a:spcBef>
                <a:spcPts val="0"/>
              </a:spcBef>
              <a:buClrTx/>
              <a:buFont typeface="Wingdings" panose="05000000000000000000" pitchFamily="2" charset="2"/>
              <a:buChar char="q"/>
            </a:pPr>
            <a:r>
              <a:rPr lang="en-US" sz="2500" dirty="0">
                <a:solidFill>
                  <a:schemeClr val="tx1"/>
                </a:solidFill>
              </a:rPr>
              <a:t> Registers allow follow up of patients and provide continuous account of frequency of disease in the absence of population base, useful information may be obtained from registers on natural course of disease. </a:t>
            </a:r>
          </a:p>
          <a:p>
            <a:pPr algn="just">
              <a:lnSpc>
                <a:spcPct val="120000"/>
              </a:lnSpc>
              <a:spcBef>
                <a:spcPts val="0"/>
              </a:spcBef>
              <a:buClrTx/>
              <a:buFont typeface="Wingdings" panose="05000000000000000000" pitchFamily="2" charset="2"/>
              <a:buChar char="q"/>
            </a:pPr>
            <a:r>
              <a:rPr lang="en-US" sz="2500" dirty="0">
                <a:solidFill>
                  <a:schemeClr val="tx1"/>
                </a:solidFill>
              </a:rPr>
              <a:t>It can provide data on morbidity from the particular diseases, treatment given and disease –specific mortality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0876935"/>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is not contagious. The most common type of epilepsy, which affects 6 out of 10 people with the disorder, is called idiopathic epilepsy and has no identifiable cause.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with a known cause is called secondary epilepsy, or symptomatic epilepsy. The causes of secondary (or symptomatic) epilepsy could be:</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Brain damage from prenatal or perinatal injuries (e.g. A loss of oxygen or trauma during birth, low birth weight),</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Congenital abnormalities or genetic conditions with associated brain malformations,</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A severe head injury</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C7D2336-858C-457C-B688-13838CDF667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29717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 stroke that restricts the amount of oxygen to the brain,</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An infection of the brain such as meningitis, encephalitis, </a:t>
            </a:r>
            <a:r>
              <a:rPr lang="en-GB" sz="2400" b="0" dirty="0" err="1">
                <a:latin typeface="Bookman Old Style" panose="02050604050505020204" pitchFamily="18" charset="0"/>
              </a:rPr>
              <a:t>neurocysticercosis</a:t>
            </a:r>
            <a:r>
              <a:rPr lang="en-GB" sz="2400" b="0" dirty="0">
                <a:latin typeface="Bookman Old Style" panose="02050604050505020204" pitchFamily="18" charset="0"/>
              </a:rPr>
              <a:t>,</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Certain genetic syndromes,</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 brain </a:t>
            </a:r>
            <a:r>
              <a:rPr lang="en-GB" sz="2400" b="0" dirty="0" err="1">
                <a:latin typeface="Bookman Old Style" panose="02050604050505020204" pitchFamily="18" charset="0"/>
              </a:rPr>
              <a:t>tumor</a:t>
            </a:r>
            <a:r>
              <a:rPr lang="en-GB" sz="2400" b="0" dirty="0">
                <a:latin typeface="Bookman Old Style" panose="02050604050505020204" pitchFamily="18" charset="0"/>
              </a:rPr>
              <a:t>.</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Treatment</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It’s treated with anti-epileptic drugs (AEDs). Epilepsy can be treated easily and affordably with inexpensive daily medication.</a:t>
            </a:r>
          </a:p>
          <a:p>
            <a:pPr marL="0" marR="0" indent="0" algn="just">
              <a:lnSpc>
                <a:spcPct val="115000"/>
              </a:lnSpc>
              <a:spcBef>
                <a:spcPts val="0"/>
              </a:spcBef>
              <a:spcAft>
                <a:spcPts val="0"/>
              </a:spcAft>
            </a:pPr>
            <a:r>
              <a:rPr lang="en-US" sz="2800" dirty="0">
                <a:latin typeface="Bookman Old Style" panose="02050604050505020204" pitchFamily="18" charset="0"/>
              </a:rPr>
              <a:t>Prevention</a:t>
            </a:r>
          </a:p>
          <a:p>
            <a:pPr marL="0" marR="0" indent="0" algn="just">
              <a:lnSpc>
                <a:spcPct val="115000"/>
              </a:lnSpc>
              <a:spcBef>
                <a:spcPts val="0"/>
              </a:spcBef>
              <a:spcAft>
                <a:spcPts val="0"/>
              </a:spcAft>
            </a:pPr>
            <a:r>
              <a:rPr lang="en-GB" sz="2800" b="0" dirty="0">
                <a:latin typeface="Bookman Old Style" panose="02050604050505020204" pitchFamily="18" charset="0"/>
              </a:rPr>
              <a:t>Idiopathic epilepsy is not preventable. However, preventive measures can be applied to the known causes of secondary epilepsy.</a:t>
            </a:r>
            <a:endParaRPr lang="en-US" sz="28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D13D6B6-842C-47DC-BF79-3498212D1D2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88586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Preventing head injury is the most effective way to prevent post-traumatic epilepsy.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Adequate perinatal care can reduce new cases of epilepsy caused by birth injury.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The use of drugs and other methods to lower the body temperature of a feverish child can reduce the chance of febrile seizures.</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Central nervous system infections are common causes of epilepsy in tropical areas, where many low- and middle-income countries are concentrated.</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Elimination of parasites in these environments and education on how to avoid infections can be effective ways to reduce epilepsy worldwide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4F6A31C-49F4-485B-A69C-1C2424B0F91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502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BURNS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C824F47-0CCE-4BEF-81F2-4711BB55D85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620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300" dirty="0">
                <a:latin typeface="Bookman Old Style" panose="02050604050505020204" pitchFamily="18" charset="0"/>
              </a:rPr>
              <a:t>A burn </a:t>
            </a:r>
            <a:r>
              <a:rPr lang="en-GB" sz="2300" b="0" dirty="0">
                <a:latin typeface="Bookman Old Style" panose="02050604050505020204" pitchFamily="18" charset="0"/>
              </a:rPr>
              <a:t>is an injury to the skin or other organic tissue primarily caused by heat or due to radiation, radioactivity, electricity, friction or contact with chemicals.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GB" sz="2300" b="0" dirty="0">
                <a:latin typeface="Bookman Old Style" panose="02050604050505020204" pitchFamily="18" charset="0"/>
              </a:rPr>
              <a:t>Thermal (heat) burns occur when some or all of the cells in the skin or other tissues are destroyed by:</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Hot Liquids (Scalds)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Hot Solids (Contact Burns), or</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Flames (Flame Burns).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US" sz="2300" dirty="0">
                <a:latin typeface="Bookman Old Style" panose="02050604050505020204" pitchFamily="18" charset="0"/>
              </a:rPr>
              <a:t>Facts and Figures: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Burns are a global public health problem, accounting for an estimated 265 000 deaths annually.</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Burns are among the leading causes of disability-adjusted life-years (</a:t>
            </a:r>
            <a:r>
              <a:rPr lang="en-GB" sz="2300" b="0" dirty="0" err="1">
                <a:latin typeface="Bookman Old Style" panose="02050604050505020204" pitchFamily="18" charset="0"/>
              </a:rPr>
              <a:t>DALYs</a:t>
            </a:r>
            <a:r>
              <a:rPr lang="en-GB" sz="2300" b="0" dirty="0">
                <a:latin typeface="Bookman Old Style" panose="02050604050505020204" pitchFamily="18" charset="0"/>
              </a:rPr>
              <a:t>) lost in low- and middle-income countries.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In 2004, nearly 11 million people worldwide were burned severely enough to require medical attention</a:t>
            </a:r>
            <a:r>
              <a:rPr lang="en-GB" sz="2200" b="0" dirty="0">
                <a:latin typeface="Bookman Old Style" panose="02050604050505020204" pitchFamily="18" charset="0"/>
              </a:rPr>
              <a:t>.</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4E988BA-8FA6-4159-B7DA-23F6E150CC9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9198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300" dirty="0">
                <a:latin typeface="Bookman Old Style" panose="02050604050505020204" pitchFamily="18" charset="0"/>
              </a:rPr>
              <a:t>Who is at risk?</a:t>
            </a:r>
          </a:p>
          <a:p>
            <a:pPr marL="0" marR="0" algn="just">
              <a:lnSpc>
                <a:spcPct val="115000"/>
              </a:lnSpc>
              <a:spcBef>
                <a:spcPts val="0"/>
              </a:spcBef>
              <a:spcAft>
                <a:spcPts val="0"/>
              </a:spcAft>
            </a:pPr>
            <a:r>
              <a:rPr lang="en-GB" sz="2300" dirty="0">
                <a:latin typeface="Bookman Old Style" panose="02050604050505020204" pitchFamily="18" charset="0"/>
              </a:rPr>
              <a:t>Gender</a:t>
            </a:r>
          </a:p>
          <a:p>
            <a:pPr marL="0" marR="0" algn="just">
              <a:lnSpc>
                <a:spcPct val="115000"/>
              </a:lnSpc>
              <a:spcBef>
                <a:spcPts val="0"/>
              </a:spcBef>
              <a:spcAft>
                <a:spcPts val="0"/>
              </a:spcAft>
            </a:pPr>
            <a:r>
              <a:rPr lang="en-GB" sz="2300" b="0" dirty="0">
                <a:latin typeface="Bookman Old Style" panose="02050604050505020204" pitchFamily="18" charset="0"/>
              </a:rPr>
              <a:t>Females and males have broadly similar rates for burns according to the most recent data</a:t>
            </a:r>
          </a:p>
          <a:p>
            <a:pPr marL="0" marR="0" algn="just">
              <a:lnSpc>
                <a:spcPct val="115000"/>
              </a:lnSpc>
              <a:spcBef>
                <a:spcPts val="0"/>
              </a:spcBef>
              <a:spcAft>
                <a:spcPts val="0"/>
              </a:spcAft>
            </a:pPr>
            <a:r>
              <a:rPr lang="en-GB" sz="2300" dirty="0">
                <a:latin typeface="Bookman Old Style" panose="02050604050505020204" pitchFamily="18" charset="0"/>
              </a:rPr>
              <a:t>Age</a:t>
            </a:r>
          </a:p>
          <a:p>
            <a:pPr marL="0" marR="0" algn="just">
              <a:lnSpc>
                <a:spcPct val="115000"/>
              </a:lnSpc>
              <a:spcBef>
                <a:spcPts val="0"/>
              </a:spcBef>
              <a:spcAft>
                <a:spcPts val="0"/>
              </a:spcAft>
            </a:pPr>
            <a:r>
              <a:rPr lang="en-GB" sz="2300" b="0" dirty="0">
                <a:latin typeface="Bookman Old Style" panose="02050604050505020204" pitchFamily="18" charset="0"/>
              </a:rPr>
              <a:t>Along with adult women, children are particularly vulnerable to burns.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US" sz="2300" dirty="0">
                <a:latin typeface="Bookman Old Style" panose="02050604050505020204" pitchFamily="18" charset="0"/>
              </a:rPr>
              <a:t>Risk factors</a:t>
            </a:r>
          </a:p>
          <a:p>
            <a:pPr marR="0" algn="just">
              <a:lnSpc>
                <a:spcPct val="115000"/>
              </a:lnSpc>
              <a:spcBef>
                <a:spcPts val="0"/>
              </a:spcBef>
              <a:spcAft>
                <a:spcPts val="0"/>
              </a:spcAft>
              <a:buFont typeface="Wingdings" panose="05000000000000000000" pitchFamily="2" charset="2"/>
              <a:buChar char="q"/>
            </a:pPr>
            <a:r>
              <a:rPr lang="en-US" sz="2300" b="0" dirty="0">
                <a:latin typeface="Bookman Old Style" panose="02050604050505020204" pitchFamily="18" charset="0"/>
              </a:rPr>
              <a:t>Socioeconomic factors - </a:t>
            </a:r>
            <a:r>
              <a:rPr lang="en-GB" sz="2300" b="0" dirty="0">
                <a:latin typeface="Bookman Old Style" panose="02050604050505020204" pitchFamily="18" charset="0"/>
              </a:rPr>
              <a:t>people living in low- and middle-income countries are at higher risk for burns than people living in high-income countries.</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Occupations that increase exposure to fire;</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Poverty, overcrowding and lack of proper safety measures;</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placement of young girls in household roles such as cooking and care of small children</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FB27D38-65A7-4A3A-BA95-138379B327F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5965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Underlying medical conditions, including epilepsy, peripheral neuropathy, and physical and cognitive disabilities;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Alcohol abuse and smoking;</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Easy access to chemicals used for assault (such as in acid violence attacks);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Use of kerosene (paraffin) as a fuel source for non-electric domestic appliances;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Inadequate safety measures for liquefied petroleum gas and electricity.</a:t>
            </a:r>
            <a:endParaRPr lang="en-US" sz="2200" b="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Prevention:</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Enclose fires and limit the height of open flames in domestic environments.</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Promote safer cook stoves and less hazardous fuels, and educate regarding loose clothing.</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Apply safety regulations to housing designs and materials, and encourage home inspections.</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26A147A-9131-43C4-8564-35D6B250EE0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2864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Improve the design of cook stoves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Lower the temperature in hot water taps.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fire safety education and the use of smoke detectors, fire sprinklers, and fire-escape systems in homes.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the introduction of and compliance with industrial safety regulations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Avoid smoking in bed and encourage the use of child-resistant lighters.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legislation mandating the production of fire-safe cigarettes.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Improve treatment of epilepsy, particularly in developing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Encourage further development of burn-care systems,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Support the development and distribution of fire-retardant aprons to be used while cooking around an open flame or kerosene stove.</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8DBB76D-1486-4DA4-BD93-2455B4CCCD8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52058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First aid</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Stop the burning process by removing clothing and irrigating the burns.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Extinguish flames by allowing the patient to roll on the ground, or by applying a blanket, or by using water or other fire-extinguishing liquids.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Use cool running water to reduce the temperature of the burn.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chemical burns, remove or dilute the chemical agent by irrigating with large volumes of water.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Wrap the patient in a clean cloth or sheet and transport to the nearest appropriate facility for medical care.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45E729A-1335-4628-853A-D1258C3F6AF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89905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r>
              <a:rPr lang="en-US" sz="3200" dirty="0">
                <a:latin typeface="Bookman Old Style" panose="02050604050505020204" pitchFamily="18" charset="0"/>
              </a:rPr>
              <a:t>ANEMIA</a:t>
            </a:r>
          </a:p>
          <a:p>
            <a:pPr marL="0" marR="0" algn="ctr">
              <a:lnSpc>
                <a:spcPct val="115000"/>
              </a:lnSpc>
              <a:spcBef>
                <a:spcPts val="0"/>
              </a:spcBef>
              <a:spcAft>
                <a:spcPts val="0"/>
              </a:spcAft>
            </a:pPr>
            <a:r>
              <a:rPr lang="en-US" sz="3200" dirty="0">
                <a:latin typeface="Bookman Old Style" panose="02050604050505020204" pitchFamily="18" charset="0"/>
              </a:rPr>
              <a:t>(</a:t>
            </a:r>
            <a:r>
              <a:rPr lang="en-GB" sz="3200" dirty="0" err="1">
                <a:latin typeface="Bookman Old Style" panose="02050604050505020204" pitchFamily="18" charset="0"/>
              </a:rPr>
              <a:t>Anemia</a:t>
            </a:r>
            <a:r>
              <a:rPr lang="en-GB" sz="3200" dirty="0">
                <a:latin typeface="Bookman Old Style" panose="02050604050505020204" pitchFamily="18" charset="0"/>
              </a:rPr>
              <a:t>, also spelled anaemia)</a:t>
            </a:r>
            <a:endParaRPr lang="en-US" sz="3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1D47C73-9E51-43AE-AB34-8150937C22D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44287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US" sz="3200" b="1" dirty="0">
                <a:solidFill>
                  <a:schemeClr val="tx1"/>
                </a:solidFill>
              </a:rPr>
              <a:t>									Theory		Practical</a:t>
            </a:r>
          </a:p>
          <a:p>
            <a:pPr marL="514350" indent="-514350" algn="just">
              <a:buClrTx/>
              <a:buFont typeface="+mj-lt"/>
              <a:buAutoNum type="arabicPeriod"/>
            </a:pPr>
            <a:r>
              <a:rPr lang="en-US" sz="2800" dirty="0">
                <a:solidFill>
                  <a:schemeClr val="tx1"/>
                </a:solidFill>
              </a:rPr>
              <a:t>Principles of epidemiology	10				0</a:t>
            </a:r>
          </a:p>
          <a:p>
            <a:pPr marL="514350" indent="-514350" algn="just">
              <a:buClrTx/>
              <a:buFont typeface="+mj-lt"/>
              <a:buAutoNum type="arabicPeriod"/>
            </a:pPr>
            <a:r>
              <a:rPr lang="en-US" sz="2800" dirty="0">
                <a:solidFill>
                  <a:schemeClr val="tx1"/>
                </a:solidFill>
              </a:rPr>
              <a:t>Communicable diseases 		12				0</a:t>
            </a:r>
          </a:p>
          <a:p>
            <a:pPr marL="514350" indent="-514350" algn="just">
              <a:buClrTx/>
              <a:buFont typeface="+mj-lt"/>
              <a:buAutoNum type="arabicPeriod"/>
            </a:pPr>
            <a:r>
              <a:rPr lang="en-US" sz="2800" dirty="0">
                <a:solidFill>
                  <a:schemeClr val="tx1"/>
                </a:solidFill>
              </a:rPr>
              <a:t>Non communicable diseases	8				0</a:t>
            </a: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800" b="1" dirty="0">
                <a:solidFill>
                  <a:schemeClr val="tx1"/>
                </a:solidFill>
              </a:rPr>
              <a:t>Methods of data collection</a:t>
            </a:r>
          </a:p>
          <a:p>
            <a:pPr algn="just">
              <a:lnSpc>
                <a:spcPct val="120000"/>
              </a:lnSpc>
              <a:spcBef>
                <a:spcPts val="0"/>
              </a:spcBef>
              <a:buClrTx/>
              <a:buFont typeface="Wingdings" panose="05000000000000000000" pitchFamily="2" charset="2"/>
              <a:buChar char="q"/>
            </a:pPr>
            <a:r>
              <a:rPr lang="en-US" sz="2800" dirty="0">
                <a:solidFill>
                  <a:schemeClr val="tx1"/>
                </a:solidFill>
              </a:rPr>
              <a:t>Data collection is the process of gathering and measuring information on variables of interest, in an established systematic fashion that enables one to answer stated research questions, test hypotheses, and evaluate outcomes.</a:t>
            </a:r>
          </a:p>
          <a:p>
            <a:pPr algn="just">
              <a:lnSpc>
                <a:spcPct val="120000"/>
              </a:lnSpc>
              <a:spcBef>
                <a:spcPts val="0"/>
              </a:spcBef>
              <a:buClrTx/>
              <a:buFont typeface="Wingdings" panose="05000000000000000000" pitchFamily="2" charset="2"/>
              <a:buChar char="q"/>
            </a:pPr>
            <a:r>
              <a:rPr lang="en-US" sz="2800" u="sng" dirty="0">
                <a:solidFill>
                  <a:schemeClr val="tx1"/>
                </a:solidFill>
              </a:rPr>
              <a:t>The main methods of collecting information are:</a:t>
            </a:r>
          </a:p>
          <a:p>
            <a:pPr marL="457200" indent="-457200" algn="just">
              <a:lnSpc>
                <a:spcPct val="120000"/>
              </a:lnSpc>
              <a:spcBef>
                <a:spcPts val="0"/>
              </a:spcBef>
              <a:buClrTx/>
              <a:buFont typeface="+mj-lt"/>
              <a:buAutoNum type="arabicPeriod"/>
            </a:pPr>
            <a:r>
              <a:rPr lang="en-US" sz="2800" dirty="0">
                <a:solidFill>
                  <a:schemeClr val="tx1"/>
                </a:solidFill>
              </a:rPr>
              <a:t>Observation</a:t>
            </a:r>
          </a:p>
          <a:p>
            <a:pPr marL="457200" indent="-457200" algn="just">
              <a:lnSpc>
                <a:spcPct val="120000"/>
              </a:lnSpc>
              <a:spcBef>
                <a:spcPts val="0"/>
              </a:spcBef>
              <a:buClrTx/>
              <a:buFont typeface="+mj-lt"/>
              <a:buAutoNum type="arabicPeriod"/>
            </a:pPr>
            <a:r>
              <a:rPr lang="en-US" sz="2800" dirty="0">
                <a:solidFill>
                  <a:schemeClr val="tx1"/>
                </a:solidFill>
              </a:rPr>
              <a:t>Interview and questionnaires</a:t>
            </a:r>
          </a:p>
          <a:p>
            <a:pPr marL="457200" indent="-457200" algn="just">
              <a:lnSpc>
                <a:spcPct val="120000"/>
              </a:lnSpc>
              <a:spcBef>
                <a:spcPts val="0"/>
              </a:spcBef>
              <a:buClrTx/>
              <a:buFont typeface="+mj-lt"/>
              <a:buAutoNum type="arabicPeriod"/>
            </a:pPr>
            <a:r>
              <a:rPr lang="en-US" sz="2800" dirty="0">
                <a:solidFill>
                  <a:schemeClr val="tx1"/>
                </a:solidFill>
              </a:rPr>
              <a:t>Documentary sources - Clinical records and other personal records, death certificates, publications etc. </a:t>
            </a:r>
          </a:p>
          <a:p>
            <a:pPr algn="just">
              <a:lnSpc>
                <a:spcPct val="120000"/>
              </a:lnSpc>
              <a:spcBef>
                <a:spcPts val="0"/>
              </a:spcBef>
              <a:buClrTx/>
              <a:buFont typeface="Wingdings" panose="05000000000000000000" pitchFamily="2" charset="2"/>
              <a:buChar char="q"/>
            </a:pPr>
            <a:r>
              <a:rPr lang="en-US" sz="2800" dirty="0">
                <a:solidFill>
                  <a:schemeClr val="tx1"/>
                </a:solidFill>
              </a:rPr>
              <a:t>Data collected for health-related purposes typically come from three sources, individual persons, the environment, and health-care providers and facilities. Moreover, data collected for non health–related purposes (e.g., taxes, sales, financial, legal or administrative data) might also be used for surveillance of health-related problems.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343858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dirty="0" err="1">
                <a:latin typeface="Bookman Old Style" panose="02050604050505020204" pitchFamily="18" charset="0"/>
              </a:rPr>
              <a:t>Anemia</a:t>
            </a:r>
            <a:r>
              <a:rPr lang="en-GB" sz="2200" b="0" dirty="0">
                <a:latin typeface="Bookman Old Style" panose="02050604050505020204" pitchFamily="18" charset="0"/>
              </a:rPr>
              <a:t> is a condition that develops when your blood lacks </a:t>
            </a:r>
            <a:r>
              <a:rPr lang="en-GB" sz="2400" b="0" dirty="0">
                <a:latin typeface="Bookman Old Style" panose="02050604050505020204" pitchFamily="18" charset="0"/>
              </a:rPr>
              <a:t>enough healthy red blood cells or haemoglobin.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If you have too few or abnormal red blood cells, or your haemoglobin is abnormal or low, the cells in your body will not get enough oxygen.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 this blood related disorder affects the haemoglobin molecule, and causes the entire blood cell to change shape under stressed conditions. The haemoglobin molecule is defective. After haemoglobin molecules give up their oxygen, some may cluster together and form long, rod-like structures which become stiff and assume sickle shape.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Unlike healthy red blood cells, which are usually smooth and donut-shaped, sickled red blood cells cannot squeeze through small blood vessels.</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FD5006F-0617-4FEA-9095-ED8BF6CFF8F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0991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They stack up and cause blockages that deprive organs and tissues of oxygen-carrying blood. This process produces periodic episodes of pain and ultimately can damage tissues and vital organs and lead to other serious medical problems. Normal red blood cells live about 120 days in the bloodstream, but sickled red cells die after about 10 to 20 days. Because they cannot be replaced fast enough, the blood is chronically short of red blood cells.</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000" dirty="0">
                <a:latin typeface="Bookman Old Style" panose="02050604050505020204" pitchFamily="18" charset="0"/>
              </a:rPr>
              <a:t>Symptoms and Signs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Feel tired or lightheaded (sometimes with fainting)</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Weakness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Fatigue easily</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Have decreased energy</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Appear pale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Develop palpitations or rapid heart rate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Experience shortness of breath</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30DC651-39A9-4F8E-84AF-55CD554DEB4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68340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Children with chronic </a:t>
            </a:r>
            <a:r>
              <a:rPr lang="en-GB" sz="2300" b="0" dirty="0" err="1">
                <a:latin typeface="Bookman Old Style" panose="02050604050505020204" pitchFamily="18" charset="0"/>
              </a:rPr>
              <a:t>anemia</a:t>
            </a:r>
            <a:r>
              <a:rPr lang="en-GB" sz="2300" b="0" dirty="0">
                <a:latin typeface="Bookman Old Style" panose="02050604050505020204" pitchFamily="18" charset="0"/>
              </a:rPr>
              <a:t> are prone to infections and learning problems.</a:t>
            </a:r>
          </a:p>
          <a:p>
            <a:pPr marL="0" marR="0" algn="just">
              <a:lnSpc>
                <a:spcPct val="115000"/>
              </a:lnSpc>
              <a:spcBef>
                <a:spcPts val="0"/>
              </a:spcBef>
              <a:spcAft>
                <a:spcPts val="0"/>
              </a:spcAft>
              <a:buFont typeface="Wingdings" panose="05000000000000000000" pitchFamily="2" charset="2"/>
              <a:buChar char="q"/>
            </a:pPr>
            <a:r>
              <a:rPr lang="en-GB" sz="2300" b="0" dirty="0" err="1">
                <a:latin typeface="Bookman Old Style" panose="02050604050505020204" pitchFamily="18" charset="0"/>
              </a:rPr>
              <a:t>Anemia</a:t>
            </a:r>
            <a:r>
              <a:rPr lang="en-GB" sz="2300" b="0" dirty="0">
                <a:latin typeface="Bookman Old Style" panose="02050604050505020204" pitchFamily="18" charset="0"/>
              </a:rPr>
              <a:t> can be detected by a simple blood test called a complete blood cell count (</a:t>
            </a:r>
            <a:r>
              <a:rPr lang="en-GB" sz="2300" b="0" dirty="0" err="1">
                <a:latin typeface="Bookman Old Style" panose="02050604050505020204" pitchFamily="18" charset="0"/>
              </a:rPr>
              <a:t>CBC</a:t>
            </a:r>
            <a:r>
              <a:rPr lang="en-GB" sz="2300" b="0" dirty="0">
                <a:latin typeface="Bookman Old Style" panose="02050604050505020204" pitchFamily="18" charset="0"/>
              </a:rPr>
              <a:t>).</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The treatment of the </a:t>
            </a:r>
            <a:r>
              <a:rPr lang="en-GB" sz="2300" b="0" dirty="0" err="1">
                <a:latin typeface="Bookman Old Style" panose="02050604050505020204" pitchFamily="18" charset="0"/>
              </a:rPr>
              <a:t>anemia</a:t>
            </a:r>
            <a:r>
              <a:rPr lang="en-GB" sz="2300" b="0" dirty="0">
                <a:latin typeface="Bookman Old Style" panose="02050604050505020204" pitchFamily="18" charset="0"/>
              </a:rPr>
              <a:t> varies greatly and very much depends on the particular cause.</a:t>
            </a:r>
          </a:p>
          <a:p>
            <a:pPr marL="0" marR="0" indent="0" algn="just">
              <a:lnSpc>
                <a:spcPct val="115000"/>
              </a:lnSpc>
              <a:spcBef>
                <a:spcPts val="0"/>
              </a:spcBef>
              <a:spcAft>
                <a:spcPts val="0"/>
              </a:spcAft>
            </a:pPr>
            <a:r>
              <a:rPr lang="en-GB" sz="23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In general, </a:t>
            </a:r>
            <a:r>
              <a:rPr lang="en-GB" sz="2300" b="0" dirty="0" err="1">
                <a:latin typeface="Bookman Old Style" panose="02050604050505020204" pitchFamily="18" charset="0"/>
              </a:rPr>
              <a:t>anemia</a:t>
            </a:r>
            <a:r>
              <a:rPr lang="en-GB" sz="2300" b="0" dirty="0">
                <a:latin typeface="Bookman Old Style" panose="02050604050505020204" pitchFamily="18" charset="0"/>
              </a:rPr>
              <a:t> has four basic categories of causes. Sometimes more than one of these problems are causing the </a:t>
            </a:r>
            <a:r>
              <a:rPr lang="en-GB" sz="2300" b="0" dirty="0" err="1">
                <a:latin typeface="Bookman Old Style" panose="02050604050505020204" pitchFamily="18" charset="0"/>
              </a:rPr>
              <a:t>anemia</a:t>
            </a:r>
            <a:r>
              <a:rPr lang="en-GB" sz="2300" b="0" dirty="0">
                <a:latin typeface="Bookman Old Style" panose="02050604050505020204" pitchFamily="18" charset="0"/>
              </a:rPr>
              <a:t>:</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Bleeding (haemorrhage)</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Excessive destruction of red blood cells (haemolysis)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Underproduction of red blood cells (such as from bone marrow disorders)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Not enough normal haemoglobin</a:t>
            </a:r>
            <a:endParaRPr lang="en-US" sz="23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8F0581B-87C2-49A6-ADC6-22BE7F84735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413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spcBef>
                <a:spcPts val="0"/>
              </a:spcBef>
              <a:spcAft>
                <a:spcPts val="0"/>
              </a:spcAft>
            </a:pPr>
            <a:r>
              <a:rPr lang="en-US" sz="2400" dirty="0">
                <a:latin typeface="Bookman Old Style" panose="02050604050505020204" pitchFamily="18" charset="0"/>
              </a:rPr>
              <a:t>Risk factors for anemia:</a:t>
            </a:r>
          </a:p>
          <a:p>
            <a:pPr marL="0" marR="0" algn="just">
              <a:spcBef>
                <a:spcPts val="0"/>
              </a:spcBef>
              <a:spcAft>
                <a:spcPts val="0"/>
              </a:spcAft>
            </a:pPr>
            <a:r>
              <a:rPr lang="en-GB" sz="2400" b="0" dirty="0" err="1">
                <a:latin typeface="Bookman Old Style" panose="02050604050505020204" pitchFamily="18" charset="0"/>
              </a:rPr>
              <a:t>Anemia</a:t>
            </a:r>
            <a:r>
              <a:rPr lang="en-GB" sz="2400" b="0" dirty="0">
                <a:latin typeface="Bookman Old Style" panose="02050604050505020204" pitchFamily="18" charset="0"/>
              </a:rPr>
              <a:t> can occur in people of all ages and race, males and females. However, there are certain factors that raise the risk for </a:t>
            </a:r>
            <a:r>
              <a:rPr lang="en-GB" sz="2400" b="0" dirty="0" err="1">
                <a:latin typeface="Bookman Old Style" panose="02050604050505020204" pitchFamily="18" charset="0"/>
              </a:rPr>
              <a:t>anemia</a:t>
            </a:r>
            <a:r>
              <a:rPr lang="en-GB" sz="2400" b="0" dirty="0">
                <a:latin typeface="Bookman Old Style" panose="02050604050505020204" pitchFamily="18" charset="0"/>
              </a:rPr>
              <a:t>:</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Women of childbearing age - due to menstruation</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Pregnancy and childbirth - due increased demands of iron, women should supplement with folic acid</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Preterm infants</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Children aged 1-2</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Individuals with poor diets, low in vitamins, mineral, and iron</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Blood loss from surgery or injury</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Long-term or serious illnesses, such as </a:t>
            </a:r>
            <a:r>
              <a:rPr lang="en-GB" sz="2400" b="0" dirty="0" err="1">
                <a:latin typeface="Bookman Old Style" panose="02050604050505020204" pitchFamily="18" charset="0"/>
              </a:rPr>
              <a:t>AIDs</a:t>
            </a:r>
            <a:r>
              <a:rPr lang="en-GB" sz="2400" b="0" dirty="0">
                <a:latin typeface="Bookman Old Style" panose="02050604050505020204" pitchFamily="18" charset="0"/>
              </a:rPr>
              <a:t>, diabetes, kidney disease, cancer, rheumatoid arthritis, heart failure, and liver disease</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A family history of inherited </a:t>
            </a:r>
            <a:r>
              <a:rPr lang="en-GB" sz="2400" b="0" dirty="0" err="1">
                <a:latin typeface="Bookman Old Style" panose="02050604050505020204" pitchFamily="18" charset="0"/>
              </a:rPr>
              <a:t>anemias</a:t>
            </a:r>
            <a:endParaRPr lang="en-GB" sz="2400" b="0" dirty="0">
              <a:latin typeface="Bookman Old Style" panose="02050604050505020204" pitchFamily="18" charset="0"/>
            </a:endParaRP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Intestinal disorders-affects absorption of nutrients</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9F98E1F7-35EE-4F3F-80C4-F6D006069F5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25679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Diagnosis of anemia: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To diagnose </a:t>
            </a:r>
            <a:r>
              <a:rPr lang="en-GB" sz="2400" b="0" dirty="0" err="1">
                <a:latin typeface="Bookman Old Style" panose="02050604050505020204" pitchFamily="18" charset="0"/>
              </a:rPr>
              <a:t>anemia</a:t>
            </a:r>
            <a:r>
              <a:rPr lang="en-GB" sz="2400" b="0" dirty="0">
                <a:latin typeface="Bookman Old Style" panose="02050604050505020204" pitchFamily="18" charset="0"/>
              </a:rPr>
              <a:t>, several methods can be used; the most common of which is a complete blood count (</a:t>
            </a:r>
            <a:r>
              <a:rPr lang="en-GB" sz="2400" b="0" dirty="0" err="1">
                <a:latin typeface="Bookman Old Style" panose="02050604050505020204" pitchFamily="18" charset="0"/>
              </a:rPr>
              <a:t>CBC</a:t>
            </a:r>
            <a:r>
              <a:rPr lang="en-GB" sz="2400" b="0" dirty="0">
                <a:latin typeface="Bookman Old Style" panose="02050604050505020204" pitchFamily="18" charset="0"/>
              </a:rPr>
              <a:t>), which measures a number of blood components, including the patient's </a:t>
            </a:r>
            <a:r>
              <a:rPr lang="en-GB" sz="2400" b="0" dirty="0" err="1">
                <a:latin typeface="Bookman Old Style" panose="02050604050505020204" pitchFamily="18" charset="0"/>
              </a:rPr>
              <a:t>hemoglobin</a:t>
            </a:r>
            <a:r>
              <a:rPr lang="en-GB" sz="2400" b="0" dirty="0">
                <a:latin typeface="Bookman Old Style" panose="02050604050505020204" pitchFamily="18" charset="0"/>
              </a:rPr>
              <a:t> and </a:t>
            </a:r>
            <a:r>
              <a:rPr lang="en-GB" sz="2400" b="0" dirty="0" err="1">
                <a:latin typeface="Bookman Old Style" panose="02050604050505020204" pitchFamily="18" charset="0"/>
              </a:rPr>
              <a:t>hematocrit</a:t>
            </a:r>
            <a:r>
              <a:rPr lang="en-GB" sz="2400" b="0" dirty="0">
                <a:latin typeface="Bookman Old Style" panose="02050604050505020204" pitchFamily="18" charset="0"/>
              </a:rPr>
              <a:t> levels (ratio of the volume of red blood cells to the total volume of blood).</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results of a </a:t>
            </a:r>
            <a:r>
              <a:rPr lang="en-GB" sz="2400" b="0" dirty="0" err="1">
                <a:latin typeface="Bookman Old Style" panose="02050604050505020204" pitchFamily="18" charset="0"/>
              </a:rPr>
              <a:t>CBC</a:t>
            </a:r>
            <a:r>
              <a:rPr lang="en-GB" sz="2400" b="0" dirty="0">
                <a:latin typeface="Bookman Old Style" panose="02050604050505020204" pitchFamily="18" charset="0"/>
              </a:rPr>
              <a:t> are examined and compared with the recommended healthy levels.</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400" dirty="0">
                <a:latin typeface="Bookman Old Style" panose="02050604050505020204" pitchFamily="18" charset="0"/>
              </a:rPr>
              <a:t>TREATMENTS FOR ANEMIA:</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There is a range of treatments for </a:t>
            </a:r>
            <a:r>
              <a:rPr lang="en-GB" sz="2400" b="0" dirty="0" err="1">
                <a:latin typeface="Bookman Old Style" panose="02050604050505020204" pitchFamily="18" charset="0"/>
              </a:rPr>
              <a:t>anemia</a:t>
            </a:r>
            <a:r>
              <a:rPr lang="en-GB" sz="2400" b="0" dirty="0">
                <a:latin typeface="Bookman Old Style" panose="02050604050505020204" pitchFamily="18" charset="0"/>
              </a:rPr>
              <a:t>, all ultimately aimed at increasing the red blood cell count which in turn increases the amount of oxygen the blood carries.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Depending on the type of </a:t>
            </a:r>
            <a:r>
              <a:rPr lang="en-GB" sz="2400" b="0" dirty="0" err="1">
                <a:latin typeface="Bookman Old Style" panose="02050604050505020204" pitchFamily="18" charset="0"/>
              </a:rPr>
              <a:t>anemia</a:t>
            </a:r>
            <a:r>
              <a:rPr lang="en-GB" sz="2400" b="0" dirty="0">
                <a:latin typeface="Bookman Old Style" panose="02050604050505020204" pitchFamily="18" charset="0"/>
              </a:rPr>
              <a:t>, the treatment has to match the cause.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BAB4D88-5C30-4040-B00C-7F5AE804944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58556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r>
              <a:rPr lang="en-US" sz="4000" dirty="0">
                <a:latin typeface="Bookman Old Style" panose="02050604050505020204" pitchFamily="18" charset="0"/>
              </a:rPr>
              <a:t>ARTHRITIS </a:t>
            </a:r>
            <a:endParaRPr lang="en-US" sz="40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81640B7-667D-4561-98C7-C00536B476C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08835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Arthritis is a term often used to mean any disorder that affects joints; a painful inflammation and stiffness of the joints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Although the word "arthritis" means joint inflammation, the term is used to describe around 200 rheumatic diseases and conditions that affect joints, the tissues that surround the joint, and other connective tissue.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Rheumatic conditions are typically characterized by pain, aching, stiffness and swelling in and around one or more joints. The symptoms can develop gradually or suddenly. Certain rheumatic conditions can also involve the immune system and various internal organs of the body.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Arthritis is more common among adults aged 65 years or older, but people of all ages (including children) can be affected.</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C1772EE-8D20-4BA6-BE48-F810D96E1D0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63400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Types of arthritis:</a:t>
            </a:r>
          </a:p>
          <a:p>
            <a:pPr marL="0" marR="0" algn="just">
              <a:lnSpc>
                <a:spcPct val="115000"/>
              </a:lnSpc>
              <a:spcBef>
                <a:spcPts val="0"/>
              </a:spcBef>
              <a:spcAft>
                <a:spcPts val="0"/>
              </a:spcAft>
            </a:pPr>
            <a:r>
              <a:rPr lang="en-US" sz="2800" b="0" dirty="0">
                <a:latin typeface="Bookman Old Style" panose="02050604050505020204" pitchFamily="18" charset="0"/>
              </a:rPr>
              <a:t>There are around 200 types of arthritis - or musculoskeletal conditions - which are split into seven main groups: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Inflammatory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Degenerative or mechanical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Soft tissue musculoskeletal pain</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Back pain</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Connective tissue disease</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Infectious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Metabolic arthritis.</a:t>
            </a: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0F10A04-5EF3-4308-89D8-8F4AD3DB011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90833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8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There is no single cause of all types of arthritis; the cause or causes in any given case vary according to the type or form of arthritis. Potential causes for arthritis may include:</a:t>
            </a:r>
          </a:p>
          <a:p>
            <a:pPr marL="0" marR="0" algn="just">
              <a:lnSpc>
                <a:spcPct val="115000"/>
              </a:lnSpc>
              <a:spcBef>
                <a:spcPts val="0"/>
              </a:spcBef>
              <a:spcAft>
                <a:spcPts val="0"/>
              </a:spcAft>
            </a:pPr>
            <a:r>
              <a:rPr lang="en-GB" sz="2800" dirty="0">
                <a:latin typeface="Bookman Old Style" panose="02050604050505020204" pitchFamily="18" charset="0"/>
              </a:rPr>
              <a:t>Potential causes for arthritis may include:</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Injury - leading to degenerative arthritis</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Abnormal metabolism - leading to gout and </a:t>
            </a:r>
            <a:r>
              <a:rPr lang="en-GB" sz="2800" b="0" dirty="0" err="1">
                <a:latin typeface="Bookman Old Style" panose="02050604050505020204" pitchFamily="18" charset="0"/>
              </a:rPr>
              <a:t>pseudogout</a:t>
            </a:r>
            <a:endParaRPr lang="en-GB" sz="28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Inheritance - such as in osteoarthritis</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Infections - such as in the arthritis of Lyme disease</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Immune system dysfunction</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072E1E2-14F2-478E-BA9E-647D37DC958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78962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Risk factors for arthritis:</a:t>
            </a:r>
          </a:p>
          <a:p>
            <a:pPr marL="0" marR="0" algn="just">
              <a:lnSpc>
                <a:spcPct val="115000"/>
              </a:lnSpc>
              <a:spcBef>
                <a:spcPts val="0"/>
              </a:spcBef>
              <a:spcAft>
                <a:spcPts val="0"/>
              </a:spcAft>
            </a:pPr>
            <a:r>
              <a:rPr lang="en-GB" sz="2400" dirty="0">
                <a:latin typeface="Bookman Old Style" panose="02050604050505020204" pitchFamily="18" charset="0"/>
              </a:rPr>
              <a:t>Non-modifiable arthritis risk factors: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Age: the risk of developing most types of arthritis increases with age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Sex: most types of arthritis are more common in females; 60% of all people with arthritis are female. Gout is more common in males than females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Genetic: specific genes are associated with a higher risk of certain types of arthritis, such as rheumatoid arthritis (RA), systemic lupus erythematosus (</a:t>
            </a:r>
            <a:r>
              <a:rPr lang="en-GB" sz="2400" b="0" dirty="0" err="1">
                <a:latin typeface="Bookman Old Style" panose="02050604050505020204" pitchFamily="18" charset="0"/>
              </a:rPr>
              <a:t>SLE</a:t>
            </a:r>
            <a:r>
              <a:rPr lang="en-GB" sz="2400" b="0" dirty="0">
                <a:latin typeface="Bookman Old Style" panose="02050604050505020204" pitchFamily="18" charset="0"/>
              </a:rPr>
              <a:t>) and ankylosing spondylitis.</a:t>
            </a: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E49F21C-563D-4A61-AF1C-A5B1D0BB968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4984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
          <p:cNvSpPr txBox="1">
            <a:spLocks noChangeArrowheads="1"/>
          </p:cNvSpPr>
          <p:nvPr/>
        </p:nvSpPr>
        <p:spPr bwMode="auto">
          <a:xfrm>
            <a:off x="228601" y="213201"/>
            <a:ext cx="8653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lnSpc>
                <a:spcPct val="120000"/>
              </a:lnSpc>
              <a:spcBef>
                <a:spcPts val="0"/>
              </a:spcBef>
              <a:buClrTx/>
              <a:buFont typeface="Wingdings" panose="05000000000000000000" pitchFamily="2" charset="2"/>
              <a:buChar char="q"/>
            </a:pPr>
            <a:r>
              <a:rPr lang="en-US" sz="2000" dirty="0">
                <a:latin typeface="Bookman Old Style" panose="02050604050505020204" pitchFamily="18" charset="0"/>
              </a:rPr>
              <a:t>Below is a Summary of health and non-health-related sources of data with examples that can be used for surveillance of specific health problems. </a:t>
            </a:r>
          </a:p>
          <a:p>
            <a:pPr algn="just">
              <a:lnSpc>
                <a:spcPct val="120000"/>
              </a:lnSpc>
              <a:spcBef>
                <a:spcPts val="0"/>
              </a:spcBef>
              <a:buNone/>
            </a:pPr>
            <a:r>
              <a:rPr lang="en-US" sz="2000" b="1" dirty="0">
                <a:latin typeface="Bookman Old Style" panose="02050604050505020204" pitchFamily="18" charset="0"/>
              </a:rPr>
              <a:t>Data Sources and Collection Methods</a:t>
            </a:r>
          </a:p>
        </p:txBody>
      </p:sp>
      <p:graphicFrame>
        <p:nvGraphicFramePr>
          <p:cNvPr id="8" name="Table 7" descr="Chart that details data sources, methods, and examples." title="Data Sources and Collection Methods"/>
          <p:cNvGraphicFramePr>
            <a:graphicFrameLocks noGrp="1"/>
          </p:cNvGraphicFramePr>
          <p:nvPr>
            <p:extLst>
              <p:ext uri="{D42A27DB-BD31-4B8C-83A1-F6EECF244321}">
                <p14:modId xmlns:p14="http://schemas.microsoft.com/office/powerpoint/2010/main" val="4116463544"/>
              </p:ext>
            </p:extLst>
          </p:nvPr>
        </p:nvGraphicFramePr>
        <p:xfrm>
          <a:off x="228601" y="1782860"/>
          <a:ext cx="8305799" cy="4998939"/>
        </p:xfrm>
        <a:graphic>
          <a:graphicData uri="http://schemas.openxmlformats.org/drawingml/2006/table">
            <a:tbl>
              <a:tblPr firstRow="1" bandRow="1">
                <a:tableStyleId>{5C22544A-7EE6-4342-B048-85BDC9FD1C3A}</a:tableStyleId>
              </a:tblPr>
              <a:tblGrid>
                <a:gridCol w="2042404">
                  <a:extLst>
                    <a:ext uri="{9D8B030D-6E8A-4147-A177-3AD203B41FA5}">
                      <a16:colId xmlns:a16="http://schemas.microsoft.com/office/drawing/2014/main" val="20000"/>
                    </a:ext>
                  </a:extLst>
                </a:gridCol>
                <a:gridCol w="2827945">
                  <a:extLst>
                    <a:ext uri="{9D8B030D-6E8A-4147-A177-3AD203B41FA5}">
                      <a16:colId xmlns:a16="http://schemas.microsoft.com/office/drawing/2014/main" val="20001"/>
                    </a:ext>
                  </a:extLst>
                </a:gridCol>
                <a:gridCol w="3435450">
                  <a:extLst>
                    <a:ext uri="{9D8B030D-6E8A-4147-A177-3AD203B41FA5}">
                      <a16:colId xmlns:a16="http://schemas.microsoft.com/office/drawing/2014/main" val="20002"/>
                    </a:ext>
                  </a:extLst>
                </a:gridCol>
              </a:tblGrid>
              <a:tr h="737088">
                <a:tc>
                  <a:txBody>
                    <a:bodyPr/>
                    <a:lstStyle/>
                    <a:p>
                      <a:r>
                        <a:rPr lang="en-US" sz="2000" dirty="0">
                          <a:latin typeface="Bookman Old Style" panose="02050604050505020204" pitchFamily="18" charset="0"/>
                        </a:rPr>
                        <a:t>Source</a:t>
                      </a:r>
                    </a:p>
                  </a:txBody>
                  <a:tcPr>
                    <a:solidFill>
                      <a:srgbClr val="0039A6"/>
                    </a:solidFill>
                  </a:tcPr>
                </a:tc>
                <a:tc>
                  <a:txBody>
                    <a:bodyPr/>
                    <a:lstStyle/>
                    <a:p>
                      <a:pPr algn="ctr"/>
                      <a:r>
                        <a:rPr lang="en-US" sz="2000" dirty="0">
                          <a:latin typeface="Bookman Old Style" panose="02050604050505020204" pitchFamily="18" charset="0"/>
                        </a:rPr>
                        <a:t>Method</a:t>
                      </a:r>
                    </a:p>
                  </a:txBody>
                  <a:tcPr>
                    <a:solidFill>
                      <a:srgbClr val="0039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Bookman Old Style" panose="02050604050505020204" pitchFamily="18" charset="0"/>
                        </a:rPr>
                        <a:t>Example</a:t>
                      </a:r>
                    </a:p>
                    <a:p>
                      <a:endParaRPr lang="en-US" sz="2000" dirty="0">
                        <a:latin typeface="Bookman Old Style" panose="02050604050505020204" pitchFamily="18" charset="0"/>
                      </a:endParaRPr>
                    </a:p>
                  </a:txBody>
                  <a:tcPr>
                    <a:solidFill>
                      <a:srgbClr val="0039A6"/>
                    </a:solidFill>
                  </a:tcPr>
                </a:tc>
                <a:extLst>
                  <a:ext uri="{0D108BD9-81ED-4DB2-BD59-A6C34878D82A}">
                    <a16:rowId xmlns:a16="http://schemas.microsoft.com/office/drawing/2014/main" val="10000"/>
                  </a:ext>
                </a:extLst>
              </a:tr>
              <a:tr h="1088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39A6"/>
                          </a:solidFill>
                          <a:latin typeface="Bookman Old Style" panose="02050604050505020204" pitchFamily="18" charset="0"/>
                        </a:rPr>
                        <a:t>Individual persons</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Questionnaire</a:t>
                      </a:r>
                    </a:p>
                    <a:p>
                      <a:pPr marL="285750" indent="-285750">
                        <a:buFont typeface="Arial" pitchFamily="34" charset="0"/>
                        <a:buChar char="•"/>
                      </a:pPr>
                      <a:r>
                        <a:rPr lang="en-US" sz="1500" dirty="0">
                          <a:solidFill>
                            <a:srgbClr val="0039A6"/>
                          </a:solidFill>
                          <a:latin typeface="Bookman Old Style" panose="02050604050505020204" pitchFamily="18" charset="0"/>
                        </a:rPr>
                        <a:t>Survey</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F</a:t>
                      </a:r>
                      <a:r>
                        <a:rPr lang="en-US" sz="1500" baseline="0" dirty="0">
                          <a:solidFill>
                            <a:srgbClr val="0039A6"/>
                          </a:solidFill>
                          <a:latin typeface="Bookman Old Style" panose="02050604050505020204" pitchFamily="18" charset="0"/>
                        </a:rPr>
                        <a:t>oodborne illness outbreak</a:t>
                      </a:r>
                    </a:p>
                    <a:p>
                      <a:pPr marL="285750" indent="-285750">
                        <a:buFont typeface="Arial" pitchFamily="34" charset="0"/>
                        <a:buChar char="•"/>
                      </a:pPr>
                      <a:r>
                        <a:rPr lang="en-US" sz="1500" dirty="0">
                          <a:solidFill>
                            <a:srgbClr val="0039A6"/>
                          </a:solidFill>
                          <a:latin typeface="Bookman Old Style" panose="02050604050505020204" pitchFamily="18" charset="0"/>
                        </a:rPr>
                        <a:t>CDC’s National Health and Nutrition Examination Survey</a:t>
                      </a:r>
                    </a:p>
                    <a:p>
                      <a:pPr marL="285750" indent="-285750">
                        <a:buFont typeface="Arial" pitchFamily="34" charset="0"/>
                        <a:buChar char="•"/>
                      </a:pPr>
                      <a:r>
                        <a:rPr lang="en-US" sz="1500" dirty="0">
                          <a:solidFill>
                            <a:srgbClr val="0039A6"/>
                          </a:solidFill>
                          <a:latin typeface="Bookman Old Style" panose="02050604050505020204" pitchFamily="18" charset="0"/>
                        </a:rPr>
                        <a:t>Health data on</a:t>
                      </a:r>
                      <a:r>
                        <a:rPr lang="en-US" sz="1500" baseline="0" dirty="0">
                          <a:solidFill>
                            <a:srgbClr val="0039A6"/>
                          </a:solidFill>
                          <a:latin typeface="Bookman Old Style" panose="02050604050505020204" pitchFamily="18" charset="0"/>
                        </a:rPr>
                        <a:t> U.S. residents</a:t>
                      </a:r>
                      <a:endParaRPr lang="en-US" sz="1500" dirty="0">
                        <a:solidFill>
                          <a:srgbClr val="0039A6"/>
                        </a:solidFill>
                        <a:latin typeface="Bookman Old Style" panose="02050604050505020204" pitchFamily="18" charset="0"/>
                      </a:endParaRPr>
                    </a:p>
                  </a:txBody>
                  <a:tcPr>
                    <a:solidFill>
                      <a:schemeClr val="bg1">
                        <a:lumMod val="85000"/>
                      </a:schemeClr>
                    </a:solidFill>
                  </a:tcPr>
                </a:tc>
                <a:extLst>
                  <a:ext uri="{0D108BD9-81ED-4DB2-BD59-A6C34878D82A}">
                    <a16:rowId xmlns:a16="http://schemas.microsoft.com/office/drawing/2014/main" val="10001"/>
                  </a:ext>
                </a:extLst>
              </a:tr>
              <a:tr h="1298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39A6"/>
                          </a:solidFill>
                          <a:latin typeface="Bookman Old Style" panose="02050604050505020204" pitchFamily="18" charset="0"/>
                        </a:rPr>
                        <a:t>Environment</a:t>
                      </a:r>
                    </a:p>
                  </a:txBody>
                  <a:tcPr>
                    <a:solidFill>
                      <a:schemeClr val="bg1">
                        <a:lumMod val="8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a:solidFill>
                            <a:srgbClr val="0039A6"/>
                          </a:solidFill>
                          <a:latin typeface="Bookman Old Style" panose="02050604050505020204" pitchFamily="18" charset="0"/>
                          <a:ea typeface="+mn-ea"/>
                          <a:cs typeface="+mn-cs"/>
                        </a:rPr>
                        <a:t>Samples from the environment (river water, soil)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a:solidFill>
                            <a:srgbClr val="0039A6"/>
                          </a:solidFill>
                          <a:latin typeface="Bookman Old Style" panose="02050604050505020204" pitchFamily="18" charset="0"/>
                        </a:rPr>
                        <a:t>Sensors</a:t>
                      </a:r>
                      <a:r>
                        <a:rPr lang="en-US" sz="1500" baseline="0" dirty="0">
                          <a:solidFill>
                            <a:srgbClr val="0039A6"/>
                          </a:solidFill>
                          <a:latin typeface="Bookman Old Style" panose="02050604050505020204" pitchFamily="18" charset="0"/>
                        </a:rPr>
                        <a:t> for environmental changes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Collection of water from area streams —</a:t>
                      </a:r>
                      <a:r>
                        <a:rPr lang="en-US" sz="1500" baseline="0" dirty="0">
                          <a:solidFill>
                            <a:srgbClr val="0039A6"/>
                          </a:solidFill>
                          <a:latin typeface="Bookman Old Style" panose="02050604050505020204" pitchFamily="18" charset="0"/>
                        </a:rPr>
                        <a:t> </a:t>
                      </a:r>
                      <a:r>
                        <a:rPr lang="en-US" sz="1500" dirty="0">
                          <a:solidFill>
                            <a:srgbClr val="0039A6"/>
                          </a:solidFill>
                          <a:latin typeface="Bookman Old Style" panose="02050604050505020204" pitchFamily="18" charset="0"/>
                        </a:rPr>
                        <a:t>check</a:t>
                      </a:r>
                      <a:r>
                        <a:rPr lang="en-US" sz="1500" baseline="0" dirty="0">
                          <a:solidFill>
                            <a:srgbClr val="0039A6"/>
                          </a:solidFill>
                          <a:latin typeface="Bookman Old Style" panose="02050604050505020204" pitchFamily="18" charset="0"/>
                        </a:rPr>
                        <a:t> for chemical pollutants</a:t>
                      </a:r>
                      <a:endParaRPr lang="en-US" sz="1500" dirty="0">
                        <a:solidFill>
                          <a:srgbClr val="0039A6"/>
                        </a:solidFill>
                        <a:latin typeface="Bookman Old Style" panose="02050604050505020204" pitchFamily="18" charset="0"/>
                      </a:endParaRPr>
                    </a:p>
                    <a:p>
                      <a:pPr marL="285750" indent="-285750">
                        <a:buFont typeface="Arial" pitchFamily="34" charset="0"/>
                        <a:buChar char="•"/>
                      </a:pPr>
                      <a:r>
                        <a:rPr lang="en-US" sz="1500" dirty="0">
                          <a:solidFill>
                            <a:srgbClr val="0039A6"/>
                          </a:solidFill>
                          <a:latin typeface="Bookman Old Style" panose="02050604050505020204" pitchFamily="18" charset="0"/>
                        </a:rPr>
                        <a:t>Air-quality ratings </a:t>
                      </a:r>
                    </a:p>
                  </a:txBody>
                  <a:tcPr>
                    <a:solidFill>
                      <a:schemeClr val="bg1">
                        <a:lumMod val="85000"/>
                      </a:schemeClr>
                    </a:solidFill>
                  </a:tcPr>
                </a:tc>
                <a:extLst>
                  <a:ext uri="{0D108BD9-81ED-4DB2-BD59-A6C34878D82A}">
                    <a16:rowId xmlns:a16="http://schemas.microsoft.com/office/drawing/2014/main" val="10002"/>
                  </a:ext>
                </a:extLst>
              </a:tr>
              <a:tr h="1057716">
                <a:tc>
                  <a:txBody>
                    <a:bodyPr/>
                    <a:lstStyle/>
                    <a:p>
                      <a:r>
                        <a:rPr lang="en-US" sz="1500" dirty="0">
                          <a:solidFill>
                            <a:srgbClr val="0039A6"/>
                          </a:solidFill>
                          <a:latin typeface="Bookman Old Style" panose="02050604050505020204" pitchFamily="18" charset="0"/>
                        </a:rPr>
                        <a:t>Health care</a:t>
                      </a:r>
                      <a:r>
                        <a:rPr lang="en-US" sz="1500" baseline="0" dirty="0">
                          <a:solidFill>
                            <a:srgbClr val="0039A6"/>
                          </a:solidFill>
                          <a:latin typeface="Bookman Old Style" panose="02050604050505020204" pitchFamily="18" charset="0"/>
                        </a:rPr>
                        <a:t> providers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a:solidFill>
                            <a:srgbClr val="0039A6"/>
                          </a:solidFill>
                          <a:latin typeface="Bookman Old Style" panose="02050604050505020204" pitchFamily="18" charset="0"/>
                        </a:rPr>
                        <a:t>Notifications to health department if cases of certain diseases are observed</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Report cases of meningitis to health department</a:t>
                      </a:r>
                    </a:p>
                  </a:txBody>
                  <a:tcPr>
                    <a:solidFill>
                      <a:schemeClr val="bg1">
                        <a:lumMod val="85000"/>
                      </a:schemeClr>
                    </a:solidFill>
                  </a:tcPr>
                </a:tc>
                <a:extLst>
                  <a:ext uri="{0D108BD9-81ED-4DB2-BD59-A6C34878D82A}">
                    <a16:rowId xmlns:a16="http://schemas.microsoft.com/office/drawing/2014/main" val="10003"/>
                  </a:ext>
                </a:extLst>
              </a:tr>
              <a:tr h="817322">
                <a:tc>
                  <a:txBody>
                    <a:bodyPr/>
                    <a:lstStyle/>
                    <a:p>
                      <a:r>
                        <a:rPr lang="en-US" sz="1500" dirty="0">
                          <a:solidFill>
                            <a:srgbClr val="0039A6"/>
                          </a:solidFill>
                          <a:latin typeface="Bookman Old Style" panose="02050604050505020204" pitchFamily="18" charset="0"/>
                        </a:rPr>
                        <a:t>Nonhealth–related sources (financial, legal)</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Sales records</a:t>
                      </a:r>
                    </a:p>
                    <a:p>
                      <a:pPr marL="285750" indent="-285750">
                        <a:buFont typeface="Arial" pitchFamily="34" charset="0"/>
                        <a:buChar char="•"/>
                      </a:pPr>
                      <a:r>
                        <a:rPr lang="en-US" sz="1500" baseline="0" dirty="0">
                          <a:solidFill>
                            <a:srgbClr val="0039A6"/>
                          </a:solidFill>
                          <a:latin typeface="Bookman Old Style" panose="02050604050505020204" pitchFamily="18" charset="0"/>
                        </a:rPr>
                        <a:t>Court records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a:solidFill>
                            <a:srgbClr val="0039A6"/>
                          </a:solidFill>
                          <a:latin typeface="Bookman Old Style" panose="02050604050505020204" pitchFamily="18" charset="0"/>
                        </a:rPr>
                        <a:t>Cigarette sales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a:solidFill>
                            <a:srgbClr val="0039A6"/>
                          </a:solidFill>
                          <a:latin typeface="Bookman Old Style" panose="02050604050505020204" pitchFamily="18" charset="0"/>
                        </a:rPr>
                        <a:t>Intoxicated driver</a:t>
                      </a:r>
                      <a:r>
                        <a:rPr lang="en-US" sz="1500" baseline="0" dirty="0">
                          <a:solidFill>
                            <a:srgbClr val="0039A6"/>
                          </a:solidFill>
                          <a:latin typeface="Bookman Old Style" panose="02050604050505020204" pitchFamily="18" charset="0"/>
                        </a:rPr>
                        <a:t> arrests</a:t>
                      </a:r>
                    </a:p>
                    <a:p>
                      <a:pPr marL="0" indent="0">
                        <a:buFont typeface="Arial" pitchFamily="34" charset="0"/>
                        <a:buNone/>
                      </a:pPr>
                      <a:endParaRPr lang="en-US" sz="1500" dirty="0">
                        <a:solidFill>
                          <a:srgbClr val="0039A6"/>
                        </a:solidFill>
                        <a:latin typeface="Bookman Old Style" panose="02050604050505020204" pitchFamily="18" charset="0"/>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8158" name="Slide Number Placeholder 1"/>
          <p:cNvSpPr txBox="1">
            <a:spLocks/>
          </p:cNvSpPr>
          <p:nvPr/>
        </p:nvSpPr>
        <p:spPr bwMode="auto">
          <a:xfrm>
            <a:off x="8382000" y="6172200"/>
            <a:ext cx="500062" cy="365125"/>
          </a:xfrm>
          <a:prstGeom prst="rect">
            <a:avLst/>
          </a:prstGeom>
          <a:noFill/>
          <a:ln>
            <a:noFill/>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CE2D5FB-5196-43E6-A49A-37C3B8512ECF}" type="slidenum">
              <a:rPr lang="en-US" altLang="en-US" sz="2000" b="1">
                <a:latin typeface="Myriad Web Pro" charset="0"/>
              </a:rPr>
              <a:pPr algn="r" eaLnBrk="1" hangingPunct="1">
                <a:spcBef>
                  <a:spcPct val="0"/>
                </a:spcBef>
                <a:buFontTx/>
                <a:buNone/>
              </a:pPr>
              <a:t>41</a:t>
            </a:fld>
            <a:endParaRPr lang="en-US" altLang="en-US" sz="2000" b="1" dirty="0">
              <a:latin typeface="Myriad Web Pro" charset="0"/>
            </a:endParaRPr>
          </a:p>
        </p:txBody>
      </p:sp>
    </p:spTree>
    <p:extLst>
      <p:ext uri="{BB962C8B-B14F-4D97-AF65-F5344CB8AC3E}">
        <p14:creationId xmlns:p14="http://schemas.microsoft.com/office/powerpoint/2010/main" val="3323594952"/>
      </p:ext>
    </p:extLst>
  </p:cSld>
  <p:clrMapOvr>
    <a:masterClrMapping/>
  </p:clrMapOvr>
  <p:transition/>
</p:sld>
</file>

<file path=ppt/slides/slide4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Modifiable arthritis risk factors: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Overweight and obesity: </a:t>
            </a:r>
            <a:r>
              <a:rPr lang="en-GB" sz="2400" b="0" dirty="0">
                <a:latin typeface="Bookman Old Style" panose="02050604050505020204" pitchFamily="18" charset="0"/>
              </a:rPr>
              <a:t>excess weight can contribute to both the onset and progression of knee osteoarthritis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Joint injuries</a:t>
            </a:r>
            <a:r>
              <a:rPr lang="en-GB" sz="2400" b="0" dirty="0">
                <a:latin typeface="Bookman Old Style" panose="02050604050505020204" pitchFamily="18" charset="0"/>
              </a:rPr>
              <a:t>: damage to a joint can contribute to the development of osteoarthritis in that joint</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Infection: </a:t>
            </a:r>
            <a:r>
              <a:rPr lang="en-GB" sz="2400" b="0" dirty="0">
                <a:latin typeface="Bookman Old Style" panose="02050604050505020204" pitchFamily="18" charset="0"/>
              </a:rPr>
              <a:t>many microbial agents can infect joints and trigger the development of various forms of arthritis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Occupation: </a:t>
            </a:r>
            <a:r>
              <a:rPr lang="en-GB" sz="2400" b="0" dirty="0">
                <a:latin typeface="Bookman Old Style" panose="02050604050505020204" pitchFamily="18" charset="0"/>
              </a:rPr>
              <a:t>certain occupations that involve repetitive knee bending and squatting are associated with osteoarthritis of the knee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F68190B-3C8D-4F0D-A535-117C625B6BD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0020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Signs and symptoms:</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Pain. </a:t>
            </a:r>
            <a:r>
              <a:rPr lang="en-GB" sz="2200" b="0" dirty="0">
                <a:latin typeface="Bookman Old Style" panose="02050604050505020204" pitchFamily="18" charset="0"/>
              </a:rPr>
              <a:t>Pain from arthritis can be constant, or it may come and go. Pain might be isolated to one place or felt in many parts of the body</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Swelling. </a:t>
            </a:r>
            <a:r>
              <a:rPr lang="en-GB" sz="2200" b="0" dirty="0">
                <a:latin typeface="Bookman Old Style" panose="02050604050505020204" pitchFamily="18" charset="0"/>
              </a:rPr>
              <a:t>Some types of arthritis cause the skin over the affected joint to become red and swollen, and to feel warm to the touch</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Stiffness. </a:t>
            </a:r>
            <a:r>
              <a:rPr lang="en-GB" sz="2200" b="0" dirty="0">
                <a:latin typeface="Bookman Old Style" panose="02050604050505020204" pitchFamily="18" charset="0"/>
              </a:rPr>
              <a:t>Stiffness is a typical arthritis symptom, with some forms of arthritis causing increased stiffness upon waking up in the morning, after sitting at a desk, or after sitting in a car for a long time, and others resulting in stiffness after exercise or characterized by persistent stiffness</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Difficulty moving a joint. </a:t>
            </a:r>
            <a:r>
              <a:rPr lang="en-GB" sz="2200" b="0" dirty="0">
                <a:latin typeface="Bookman Old Style" panose="02050604050505020204" pitchFamily="18" charset="0"/>
              </a:rPr>
              <a:t>Moving a joint or getting up from a chair should not be hard or painful and can indicate arthritis or other joint problem.</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69627C7-F6D9-491A-BA91-396F7490479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52289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Diagnosis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Most cases of arthritis are diagnosed with a detailed medical history of current and past symptoms, physical examination and particular radiographic and laboratory studies.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is possible to have more than one form of arthritis at the same time, and only a few rheumatic diseases have a definitive diagnosis, such as gout.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tests are ordered during the diagnostic process that depend on the type of arthritis suspected.</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Examples of Test:</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Rheumatoid factor</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Anti-</a:t>
            </a:r>
            <a:r>
              <a:rPr lang="en-GB" sz="2200" b="0" dirty="0" err="1">
                <a:latin typeface="Bookman Old Style" panose="02050604050505020204" pitchFamily="18" charset="0"/>
              </a:rPr>
              <a:t>CCP</a:t>
            </a:r>
            <a:r>
              <a:rPr lang="en-GB" sz="2200" b="0" dirty="0">
                <a:latin typeface="Bookman Old Style" panose="02050604050505020204" pitchFamily="18" charset="0"/>
              </a:rPr>
              <a:t> antibody</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Complete blood count (</a:t>
            </a:r>
            <a:r>
              <a:rPr lang="en-GB" sz="2200" b="0" dirty="0" err="1">
                <a:latin typeface="Bookman Old Style" panose="02050604050505020204" pitchFamily="18" charset="0"/>
              </a:rPr>
              <a:t>CBC</a:t>
            </a:r>
            <a:r>
              <a:rPr lang="en-GB" sz="2200" b="0" dirty="0">
                <a:latin typeface="Bookman Old Style" panose="02050604050505020204" pitchFamily="18" charset="0"/>
              </a:rPr>
              <a:t>)</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0BD6B83-BFE4-404F-94DE-3C92DBA56EB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5371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Treatment: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focus of treatment for arthritis is to control pain, minimize joint damage and improve or maintain function and quality of life.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Whether you have a non-inflammatory or inflammatory type of arthritis or even a painful case of gout, there are numerous medications and recommendations to relieve pain and ensure that your joints do not become damaged further.</a:t>
            </a:r>
          </a:p>
          <a:p>
            <a:pPr marL="0" marR="0" indent="0" algn="just">
              <a:lnSpc>
                <a:spcPct val="115000"/>
              </a:lnSpc>
              <a:spcBef>
                <a:spcPts val="0"/>
              </a:spcBef>
              <a:spcAft>
                <a:spcPts val="0"/>
              </a:spcAft>
            </a:pPr>
            <a:r>
              <a:rPr lang="en-GB" sz="2200" dirty="0">
                <a:latin typeface="Bookman Old Style" panose="02050604050505020204" pitchFamily="18" charset="0"/>
              </a:rPr>
              <a:t>Treatment may involve:-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Medications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Non-pharmacologic therapies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Physical or occupational therapy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Splints or joint assistive aids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Patient education and support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Weight loss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Surgery - joint replacement and joint surgery</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AD7410-4840-4654-BA11-8DADED4615A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67323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TRAUMA:</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26BC4F3-7FF4-4CEA-944B-989F839FB3A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83818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Trauma is a distressing event in which a person feels severely threatened emotionally, psychologically, or physically.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It’s the emotional response someone has to an extremely negative event.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While trauma is a normal reaction to a horrible event, the effects can be so severe that they interfere with an individual’s ability to live a normal life.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a case such as this, help may be needed to treat the stress and dysfunction caused by the traumatic event and to restore the individual to a state of emotional well-being.</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Trauma can manifest days, months or even years after the actual event.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Longer term reactions include unpredictable emotions, flashbacks, strained relationships and even physical symptoms like headaches or nausea. </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BFC65DD7-4139-40F2-A06B-EEF25A3DBDA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88242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Main Sources of Trauma: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Rape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Domestic violence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Natural disasters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Severe illness or injury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death of a loved one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Witnessing an act of violence</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Signs and Symptoms: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Person appear shaken and disoriented</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Anxiety </a:t>
            </a:r>
          </a:p>
          <a:p>
            <a:pPr marL="0" marR="0" algn="just">
              <a:lnSpc>
                <a:spcPct val="115000"/>
              </a:lnSpc>
              <a:spcBef>
                <a:spcPts val="0"/>
              </a:spcBef>
              <a:spcAft>
                <a:spcPts val="0"/>
              </a:spcAft>
            </a:pPr>
            <a:r>
              <a:rPr lang="en-US" sz="2200" dirty="0">
                <a:latin typeface="Bookman Old Style" panose="02050604050505020204" pitchFamily="18" charset="0"/>
              </a:rPr>
              <a:t>Emotional Symptoms of Trauma</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Denial, anger, sadness and emotional outbursts. </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dirty="0">
                <a:latin typeface="Bookman Old Style" panose="02050604050505020204" pitchFamily="18" charset="0"/>
              </a:rPr>
              <a:t>Physical Symptoms of Trauma</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Paleness, lethargy, fatigue, poor concentration and a racing heartbeat. </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27F8EA-96A5-4BDF-85B0-4A1B71A2EC0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56093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Trauma Medication: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can be treated through the use of certain medications.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Not all trauma requires medication, but it can be a useful tool in treating the symptoms of trauma, such as anxiety and depression.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is important to work with a healthcare professional to determine whether medication is necessary.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Drug options will depend on the individual’s psychological and medical history as well as the severity of the symptoms. </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45E8F73-EEE9-4138-8244-884B439D45A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10982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r>
              <a:rPr lang="en-US" sz="2800" dirty="0">
                <a:latin typeface="Bookman Old Style" panose="02050604050505020204" pitchFamily="18" charset="0"/>
              </a:rPr>
              <a:t>EYE DISORDERS AND CANCER.</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7F9E78C-5A27-48FF-9422-087F001BDBD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13362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Many eye diseases have no early symptoms. They may be painless, and you may see no change in your vision until the disease has become quite advanced.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single best way to protect your vision is through regular professional eye examinations.  </a:t>
            </a:r>
            <a:endParaRPr lang="en-GB" sz="24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People with eye cancer may experience the following symptoms or signs.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Bulging of one eye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Complete or partial loss of sight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Pain in or around the eye (rare with eye cancer)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 pale raised lump on the surface of the eye (the conjunctiva or cornea)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Blurred vision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Change in the appearance of the eye</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EC304A0-F045-41E1-808E-7237AFCFA02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9419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B050"/>
                </a:solidFill>
              </a:rPr>
              <a:t>MORTALITY AND MORBIDITY STATISTICS</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mainly a quantitative science. Measures of disease frequency are the basic tools of the epidemiological approach. Health status of a community is assessed by the collection, compilation, analysis and interpretation of data on illness </a:t>
            </a:r>
            <a:r>
              <a:rPr lang="en-US" sz="2500" b="1" dirty="0">
                <a:solidFill>
                  <a:schemeClr val="tx1"/>
                </a:solidFill>
              </a:rPr>
              <a:t>(morbidity), </a:t>
            </a:r>
            <a:r>
              <a:rPr lang="en-US" sz="2500" dirty="0">
                <a:solidFill>
                  <a:schemeClr val="tx1"/>
                </a:solidFill>
              </a:rPr>
              <a:t>death </a:t>
            </a:r>
            <a:r>
              <a:rPr lang="en-US" sz="2500" b="1" dirty="0">
                <a:solidFill>
                  <a:schemeClr val="tx1"/>
                </a:solidFill>
              </a:rPr>
              <a:t>(mortality), </a:t>
            </a:r>
            <a:r>
              <a:rPr lang="en-US" sz="2500" dirty="0">
                <a:solidFill>
                  <a:schemeClr val="tx1"/>
                </a:solidFill>
              </a:rPr>
              <a:t>disability and utilization of health services.</a:t>
            </a:r>
          </a:p>
          <a:p>
            <a:pPr algn="just">
              <a:lnSpc>
                <a:spcPct val="120000"/>
              </a:lnSpc>
              <a:spcBef>
                <a:spcPts val="0"/>
              </a:spcBef>
              <a:buClrTx/>
              <a:buFont typeface="Wingdings" panose="05000000000000000000" pitchFamily="2" charset="2"/>
              <a:buChar char="q"/>
            </a:pPr>
            <a:r>
              <a:rPr lang="en-US" sz="2500" dirty="0">
                <a:solidFill>
                  <a:schemeClr val="tx1"/>
                </a:solidFill>
              </a:rPr>
              <a:t>The most basic measure of disease frequency is a simple </a:t>
            </a:r>
            <a:r>
              <a:rPr lang="en-US" sz="2500" b="1" dirty="0">
                <a:solidFill>
                  <a:schemeClr val="tx1"/>
                </a:solidFill>
              </a:rPr>
              <a:t>count</a:t>
            </a:r>
            <a:r>
              <a:rPr lang="en-US" sz="2500" dirty="0">
                <a:solidFill>
                  <a:schemeClr val="tx1"/>
                </a:solidFill>
              </a:rPr>
              <a:t> of affected individuals. Such information is useful for public health planners and administrators for proper allocation of health care resources in a particular community.</a:t>
            </a:r>
          </a:p>
          <a:p>
            <a:pPr algn="just">
              <a:lnSpc>
                <a:spcPct val="120000"/>
              </a:lnSpc>
              <a:spcBef>
                <a:spcPts val="0"/>
              </a:spcBef>
              <a:buClrTx/>
              <a:buFont typeface="Wingdings" panose="05000000000000000000" pitchFamily="2" charset="2"/>
              <a:buChar char="q"/>
            </a:pPr>
            <a:r>
              <a:rPr lang="en-US" sz="2500" dirty="0">
                <a:solidFill>
                  <a:schemeClr val="tx1"/>
                </a:solidFill>
              </a:rPr>
              <a:t>However, to investigate distributions and determinants of disease, it is also necessary to know the size of the source population from which affected individuals were counted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9142184"/>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Eye cancer can also cause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Seeing spots or flashes of light or wiggly lines in front of your eyes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Blinkered vision (loss of peripheral vision) – you can see what is straight ahead clearly, but not what is at the sides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dark spot on the coloured part of the eye (the iris) that is getting bigger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Eye irritation, red eye or chronic inflammation of the conjunctiva (conjunctivitis)</a:t>
            </a:r>
          </a:p>
          <a:p>
            <a:pPr marL="0" indent="0" algn="just">
              <a:lnSpc>
                <a:spcPct val="115000"/>
              </a:lnSpc>
              <a:spcBef>
                <a:spcPts val="0"/>
              </a:spcBef>
            </a:pPr>
            <a:r>
              <a:rPr lang="en-GB" sz="2200" dirty="0">
                <a:latin typeface="Bookman Old Style" panose="02050604050505020204" pitchFamily="18" charset="0"/>
              </a:rPr>
              <a:t>Causes of Eye Problem:</a:t>
            </a:r>
          </a:p>
          <a:p>
            <a:pPr algn="just">
              <a:lnSpc>
                <a:spcPct val="115000"/>
              </a:lnSpc>
              <a:spcBef>
                <a:spcPts val="0"/>
              </a:spcBef>
              <a:buFont typeface="Wingdings" panose="05000000000000000000" pitchFamily="2" charset="2"/>
              <a:buChar char="q"/>
            </a:pPr>
            <a:r>
              <a:rPr lang="en-GB" sz="2200" dirty="0">
                <a:latin typeface="Bookman Old Style" panose="02050604050505020204" pitchFamily="18" charset="0"/>
              </a:rPr>
              <a:t>Eyestrain</a:t>
            </a:r>
          </a:p>
          <a:p>
            <a:pPr algn="just">
              <a:lnSpc>
                <a:spcPct val="115000"/>
              </a:lnSpc>
              <a:spcBef>
                <a:spcPts val="0"/>
              </a:spcBef>
              <a:buFont typeface="Wingdings" panose="05000000000000000000" pitchFamily="2" charset="2"/>
              <a:buChar char="ü"/>
            </a:pPr>
            <a:r>
              <a:rPr lang="en-GB" sz="2200" b="0" dirty="0">
                <a:latin typeface="Bookman Old Style" panose="02050604050505020204" pitchFamily="18" charset="0"/>
              </a:rPr>
              <a:t>Reading for hours, working at a computer, or driving long distances. It happens when you overuse your eyes. They get tired and need to rest, just like any other part of your body.</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5CECC6D-FDBE-4BF4-A2EC-243478E8E2B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681482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r>
              <a:rPr lang="en-US" sz="3600" dirty="0">
                <a:latin typeface="Bookman Old Style" panose="02050604050505020204" pitchFamily="18" charset="0"/>
              </a:rPr>
              <a:t>NON COMMUNICABLE DISEASES:</a:t>
            </a: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r>
              <a:rPr lang="en-US" sz="3600" dirty="0">
                <a:latin typeface="Bookman Old Style" panose="02050604050505020204" pitchFamily="18" charset="0"/>
              </a:rPr>
              <a:t>SPECIFIC RISK FACTORS</a:t>
            </a:r>
          </a:p>
          <a:p>
            <a:pPr marL="114300" marR="0" indent="-457200" algn="ctr">
              <a:lnSpc>
                <a:spcPct val="115000"/>
              </a:lnSpc>
              <a:spcBef>
                <a:spcPts val="0"/>
              </a:spcBef>
              <a:spcAft>
                <a:spcPts val="0"/>
              </a:spcAft>
              <a:buFont typeface="+mj-lt"/>
              <a:buAutoNum type="arabicPeriod"/>
            </a:pPr>
            <a:endParaRPr lang="en-US" sz="3600" dirty="0">
              <a:latin typeface="Bookman Old Style" panose="02050604050505020204" pitchFamily="18" charset="0"/>
            </a:endParaRPr>
          </a:p>
          <a:p>
            <a:pPr marL="114300" marR="0" indent="-457200" algn="ctr">
              <a:lnSpc>
                <a:spcPct val="115000"/>
              </a:lnSpc>
              <a:spcBef>
                <a:spcPts val="0"/>
              </a:spcBef>
              <a:spcAft>
                <a:spcPts val="0"/>
              </a:spcAft>
              <a:buFont typeface="+mj-lt"/>
              <a:buAutoNum type="arabicPeriod"/>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2F1C778-901D-48D8-B6CA-153B2FF4C6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67746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Tobacco kills up to half of its users.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Tobacco kills nearly 6 million people each year.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Annual death toll could rise to more than 8 million by 2030.</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Nearly 80% of the world’s 1 billion smokers live in low- and middle-income countries.</a:t>
            </a:r>
          </a:p>
          <a:p>
            <a:pPr marL="0" marR="0" indent="0" algn="just">
              <a:lnSpc>
                <a:spcPct val="115000"/>
              </a:lnSpc>
              <a:spcBef>
                <a:spcPts val="0"/>
              </a:spcBef>
              <a:spcAft>
                <a:spcPts val="0"/>
              </a:spcAft>
            </a:pPr>
            <a:r>
              <a:rPr lang="en-US" sz="2200" dirty="0">
                <a:latin typeface="Bookman Old Style" panose="02050604050505020204" pitchFamily="18" charset="0"/>
              </a:rPr>
              <a:t>Tobacco Use: Health Effects</a:t>
            </a:r>
          </a:p>
          <a:p>
            <a:pPr marL="0" marR="0" indent="0" algn="just">
              <a:lnSpc>
                <a:spcPct val="115000"/>
              </a:lnSpc>
              <a:spcBef>
                <a:spcPts val="0"/>
              </a:spcBef>
              <a:spcAft>
                <a:spcPts val="0"/>
              </a:spcAft>
            </a:pPr>
            <a:r>
              <a:rPr lang="en-US" sz="2200" b="0" u="sng" dirty="0">
                <a:latin typeface="Bookman Old Style" panose="02050604050505020204" pitchFamily="18" charset="0"/>
              </a:rPr>
              <a:t>Among smokers: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Cancer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Coronary heart disease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Diseases of the lungs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Peripheral vascular disease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R="0" algn="just">
              <a:lnSpc>
                <a:spcPct val="115000"/>
              </a:lnSpc>
              <a:spcBef>
                <a:spcPts val="0"/>
              </a:spcBef>
              <a:spcAft>
                <a:spcPts val="0"/>
              </a:spcAft>
              <a:buFont typeface="Wingdings" panose="05000000000000000000" pitchFamily="2" charset="2"/>
              <a:buChar char="q"/>
            </a:pPr>
            <a:r>
              <a:rPr lang="en-GB" sz="2200" b="0" dirty="0" err="1">
                <a:latin typeface="Bookman Old Style" panose="02050604050505020204" pitchFamily="18" charset="0"/>
              </a:rPr>
              <a:t>Fetal</a:t>
            </a:r>
            <a:r>
              <a:rPr lang="en-GB" sz="2200" b="0" dirty="0">
                <a:latin typeface="Bookman Old Style" panose="02050604050505020204" pitchFamily="18" charset="0"/>
              </a:rPr>
              <a:t> complications and stillbirth</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u="sng" dirty="0">
                <a:latin typeface="Bookman Old Style" panose="02050604050505020204" pitchFamily="18" charset="0"/>
              </a:rPr>
              <a:t>Second-hand smoke causes: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Heart disease, including heart attack</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Lung cancer</a:t>
            </a: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6172200" y="2057400"/>
            <a:ext cx="1991288" cy="1828800"/>
          </a:xfrm>
          <a:prstGeom prst="rect">
            <a:avLst/>
          </a:prstGeom>
        </p:spPr>
      </p:pic>
      <p:sp>
        <p:nvSpPr>
          <p:cNvPr id="7" name="Slide Number Placeholder 1">
            <a:extLst>
              <a:ext uri="{FF2B5EF4-FFF2-40B4-BE49-F238E27FC236}">
                <a16:creationId xmlns:a16="http://schemas.microsoft.com/office/drawing/2014/main" id="{2451566A-9058-4FD1-9F52-1CBE8066C86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2354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DISEASE CAUSED BY TOBACCO USE:</a:t>
            </a:r>
          </a:p>
          <a:p>
            <a:pPr marL="0" marR="0" algn="just">
              <a:lnSpc>
                <a:spcPct val="115000"/>
              </a:lnSpc>
              <a:spcBef>
                <a:spcPts val="0"/>
              </a:spcBef>
              <a:spcAft>
                <a:spcPts val="0"/>
              </a:spcAft>
            </a:pPr>
            <a:r>
              <a:rPr lang="en-GB" sz="2200" dirty="0">
                <a:latin typeface="Bookman Old Style" panose="02050604050505020204" pitchFamily="18" charset="0"/>
              </a:rPr>
              <a:t>Cigarette smoking increases the risk of:</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Coronary heart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Atherosclerotic peripheral vascular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Cerebrovascular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Cancers of the lung, larynx, mouth, </a:t>
            </a:r>
            <a:r>
              <a:rPr lang="en-GB" sz="2200" b="0" dirty="0" err="1">
                <a:latin typeface="Bookman Old Style" panose="02050604050505020204" pitchFamily="18" charset="0"/>
              </a:rPr>
              <a:t>esophagus</a:t>
            </a:r>
            <a:r>
              <a:rPr lang="en-GB" sz="2200" b="0" dirty="0">
                <a:latin typeface="Bookman Old Style" panose="02050604050505020204" pitchFamily="18" charset="0"/>
              </a:rPr>
              <a:t>, bladder, pancreas, kidney, and cervix</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Chronic obstructive pulmonary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Intrauterine growth retardation, premature rupture of membranes</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Low-birthweight babies, perinatal mortality</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Cataract, macular degeneration; hip fracture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Peptic ulcer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Possibly liver, stomach, and colorectal cancers and acute </a:t>
            </a:r>
            <a:r>
              <a:rPr lang="en-GB" sz="2200" b="0" dirty="0" err="1">
                <a:latin typeface="Bookman Old Style" panose="02050604050505020204" pitchFamily="18" charset="0"/>
              </a:rPr>
              <a:t>myelocytic</a:t>
            </a:r>
            <a:r>
              <a:rPr lang="en-GB" sz="2200" b="0" dirty="0">
                <a:latin typeface="Bookman Old Style" panose="02050604050505020204" pitchFamily="18" charset="0"/>
              </a:rPr>
              <a:t> </a:t>
            </a:r>
            <a:r>
              <a:rPr lang="en-GB" sz="2200" b="0" dirty="0" err="1">
                <a:latin typeface="Bookman Old Style" panose="02050604050505020204" pitchFamily="18" charset="0"/>
              </a:rPr>
              <a:t>leukemia</a:t>
            </a: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GB" sz="22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B0E1437-3A90-4DC2-8F07-D9A65782F14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1349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DISEASE CAUSED BY TOBACCO USE: - Continued’</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Involuntary smoking (environmental tobacco smoke) is a cause of:</a:t>
            </a:r>
          </a:p>
          <a:p>
            <a:pPr marL="685800" lvl="4" indent="-512064" algn="just">
              <a:lnSpc>
                <a:spcPct val="115000"/>
              </a:lnSpc>
              <a:spcBef>
                <a:spcPts val="0"/>
              </a:spcBef>
            </a:pPr>
            <a:r>
              <a:rPr lang="en-GB" sz="2400" b="0" dirty="0">
                <a:latin typeface="Bookman Old Style" panose="02050604050505020204" pitchFamily="18" charset="0"/>
              </a:rPr>
              <a:t>Lung cancer and coronary heart disease in non smokers</a:t>
            </a:r>
          </a:p>
          <a:p>
            <a:pPr marL="685800" lvl="4" indent="-512064" algn="just">
              <a:lnSpc>
                <a:spcPct val="115000"/>
              </a:lnSpc>
              <a:spcBef>
                <a:spcPts val="0"/>
              </a:spcBef>
            </a:pPr>
            <a:r>
              <a:rPr lang="en-GB" sz="2400" b="0" dirty="0">
                <a:latin typeface="Bookman Old Style" panose="02050604050505020204" pitchFamily="18" charset="0"/>
              </a:rPr>
              <a:t>Respiratory infections and symptoms in the children of parents who smoke</a:t>
            </a:r>
          </a:p>
          <a:p>
            <a:pPr marL="0" marR="0" algn="just">
              <a:lnSpc>
                <a:spcPct val="115000"/>
              </a:lnSpc>
              <a:spcBef>
                <a:spcPts val="0"/>
              </a:spcBef>
              <a:spcAft>
                <a:spcPts val="0"/>
              </a:spcAft>
            </a:pPr>
            <a:r>
              <a:rPr lang="en-US" sz="2400" dirty="0">
                <a:latin typeface="Bookman Old Style" panose="02050604050505020204" pitchFamily="18" charset="0"/>
              </a:rPr>
              <a:t>Smokeless tobacco causes:</a:t>
            </a:r>
          </a:p>
          <a:p>
            <a:pPr marL="0" marR="0" algn="just">
              <a:lnSpc>
                <a:spcPct val="115000"/>
              </a:lnSpc>
              <a:spcBef>
                <a:spcPts val="0"/>
              </a:spcBef>
              <a:spcAft>
                <a:spcPts val="0"/>
              </a:spcAft>
            </a:pPr>
            <a:r>
              <a:rPr lang="en-US" sz="2400" b="0" dirty="0">
                <a:latin typeface="Bookman Old Style" panose="02050604050505020204" pitchFamily="18" charset="0"/>
              </a:rPr>
              <a:t>		 Oral Cancer </a:t>
            </a:r>
          </a:p>
          <a:p>
            <a:pPr marL="0" marR="0" algn="just">
              <a:lnSpc>
                <a:spcPct val="115000"/>
              </a:lnSpc>
              <a:spcBef>
                <a:spcPts val="0"/>
              </a:spcBef>
              <a:spcAft>
                <a:spcPts val="0"/>
              </a:spcAft>
            </a:pPr>
            <a:r>
              <a:rPr lang="en-US" sz="2400" b="0" dirty="0">
                <a:latin typeface="Bookman Old Style" panose="02050604050505020204" pitchFamily="18" charset="0"/>
              </a:rPr>
              <a:t>		 Oral leukoplakia   </a:t>
            </a:r>
          </a:p>
          <a:p>
            <a:pPr marL="0" marR="0" algn="just">
              <a:lnSpc>
                <a:spcPct val="115000"/>
              </a:lnSpc>
              <a:spcBef>
                <a:spcPts val="0"/>
              </a:spcBef>
              <a:spcAft>
                <a:spcPts val="0"/>
              </a:spcAft>
            </a:pPr>
            <a:r>
              <a:rPr lang="en-US" sz="2400" b="0" dirty="0">
                <a:latin typeface="Bookman Old Style" panose="02050604050505020204" pitchFamily="18" charset="0"/>
              </a:rPr>
              <a:t>		 Dental caries  (possibly) </a:t>
            </a:r>
          </a:p>
          <a:p>
            <a:pPr marL="0" marR="0" algn="just">
              <a:lnSpc>
                <a:spcPct val="115000"/>
              </a:lnSpc>
              <a:spcBef>
                <a:spcPts val="0"/>
              </a:spcBef>
              <a:spcAft>
                <a:spcPts val="0"/>
              </a:spcAft>
            </a:pPr>
            <a:r>
              <a:rPr lang="en-GB" sz="2400" dirty="0">
                <a:latin typeface="Bookman Old Style" panose="02050604050505020204" pitchFamily="18" charset="0"/>
              </a:rPr>
              <a:t>Cigars cause:</a:t>
            </a:r>
          </a:p>
          <a:p>
            <a:pPr marL="0" marR="0" algn="just">
              <a:lnSpc>
                <a:spcPct val="115000"/>
              </a:lnSpc>
              <a:spcBef>
                <a:spcPts val="0"/>
              </a:spcBef>
              <a:spcAft>
                <a:spcPts val="0"/>
              </a:spcAft>
            </a:pPr>
            <a:r>
              <a:rPr lang="en-GB" sz="2400" b="0" dirty="0">
                <a:latin typeface="Bookman Old Style" panose="02050604050505020204" pitchFamily="18" charset="0"/>
              </a:rPr>
              <a:t>		 Cancers of the mouth, larynx, and lung </a:t>
            </a:r>
          </a:p>
          <a:p>
            <a:pPr marL="0" marR="0" algn="just">
              <a:lnSpc>
                <a:spcPct val="115000"/>
              </a:lnSpc>
              <a:spcBef>
                <a:spcPts val="0"/>
              </a:spcBef>
              <a:spcAft>
                <a:spcPts val="0"/>
              </a:spcAft>
            </a:pPr>
            <a:r>
              <a:rPr lang="en-GB" sz="2400" b="0" dirty="0">
                <a:latin typeface="Bookman Old Style" panose="02050604050505020204" pitchFamily="18" charset="0"/>
              </a:rPr>
              <a:t>		 Coronary heart disease</a:t>
            </a:r>
          </a:p>
          <a:p>
            <a:pPr marL="0" marR="0" algn="just">
              <a:lnSpc>
                <a:spcPct val="115000"/>
              </a:lnSpc>
              <a:spcBef>
                <a:spcPts val="0"/>
              </a:spcBef>
              <a:spcAft>
                <a:spcPts val="0"/>
              </a:spcAft>
            </a:pPr>
            <a:r>
              <a:rPr lang="en-GB" sz="2400" b="0" dirty="0">
                <a:latin typeface="Bookman Old Style" panose="02050604050505020204" pitchFamily="18" charset="0"/>
              </a:rPr>
              <a:t>		 COPD</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D6B415C-BC96-4921-92A5-6F716D5A1DB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719251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The Benefits of Physical Activity</a:t>
            </a:r>
          </a:p>
          <a:p>
            <a:pPr marL="0" marR="0" algn="just">
              <a:lnSpc>
                <a:spcPct val="115000"/>
              </a:lnSpc>
              <a:spcBef>
                <a:spcPts val="0"/>
              </a:spcBef>
              <a:spcAft>
                <a:spcPts val="0"/>
              </a:spcAft>
            </a:pPr>
            <a:r>
              <a:rPr lang="en-GB" sz="2400" dirty="0">
                <a:latin typeface="Bookman Old Style" panose="02050604050505020204" pitchFamily="18" charset="0"/>
              </a:rPr>
              <a:t>Regular physical activity is one of the most important things you can do for your health.</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Control your weight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of cardiovascular disease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for type 2 diabetes and metabolic syndrome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of some cancers (colon, breast, </a:t>
            </a:r>
            <a:r>
              <a:rPr lang="en-GB" sz="2400" b="0" dirty="0" err="1">
                <a:latin typeface="Bookman Old Style" panose="02050604050505020204" pitchFamily="18" charset="0"/>
              </a:rPr>
              <a:t>endomentrial</a:t>
            </a:r>
            <a:r>
              <a:rPr lang="en-GB" sz="2400" b="0" dirty="0">
                <a:latin typeface="Bookman Old Style" panose="02050604050505020204" pitchFamily="18" charset="0"/>
              </a:rPr>
              <a:t> and lung cancers)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Strengthen your bones and muscles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Improve your mental health and mood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Improve your ability to do daily activities and prevent falls, if you're an older adult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Increase your chances of living longer</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CA732A4-E918-4261-ACFD-FCA1A9DD0A2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79387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PHYSICAL INACTIVITY:</a:t>
            </a:r>
          </a:p>
          <a:p>
            <a:pPr marL="0" marR="0" indent="0" algn="just">
              <a:lnSpc>
                <a:spcPct val="115000"/>
              </a:lnSpc>
              <a:spcBef>
                <a:spcPts val="0"/>
              </a:spcBef>
              <a:spcAft>
                <a:spcPts val="0"/>
              </a:spcAft>
            </a:pPr>
            <a:r>
              <a:rPr lang="en-GB" sz="2200" dirty="0">
                <a:latin typeface="Bookman Old Style" panose="02050604050505020204" pitchFamily="18" charset="0"/>
              </a:rPr>
              <a:t>Global Changes in Physical Activity: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31% of the world’s population does not get enough physical activity.</a:t>
            </a:r>
          </a:p>
          <a:p>
            <a:pPr marL="0" marR="0" indent="0" algn="just">
              <a:lnSpc>
                <a:spcPct val="115000"/>
              </a:lnSpc>
              <a:spcBef>
                <a:spcPts val="0"/>
              </a:spcBef>
              <a:spcAft>
                <a:spcPts val="0"/>
              </a:spcAft>
            </a:pPr>
            <a:r>
              <a:rPr lang="en-GB" sz="2200" b="0" dirty="0">
                <a:latin typeface="Bookman Old Style" panose="02050604050505020204" pitchFamily="18" charset="0"/>
              </a:rPr>
              <a:t>Many social and economic changes contribute to this trend:</a:t>
            </a:r>
            <a:endParaRPr lang="en-US"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Aging populations,</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Transportation, and</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Communication technology.</a:t>
            </a:r>
          </a:p>
          <a:p>
            <a:pPr marL="0" marR="0" indent="0" algn="just">
              <a:lnSpc>
                <a:spcPct val="115000"/>
              </a:lnSpc>
              <a:spcBef>
                <a:spcPts val="0"/>
              </a:spcBef>
              <a:spcAft>
                <a:spcPts val="0"/>
              </a:spcAft>
            </a:pPr>
            <a:r>
              <a:rPr lang="en-US" sz="2200" b="0" dirty="0">
                <a:latin typeface="Bookman Old Style" panose="02050604050505020204" pitchFamily="18" charset="0"/>
              </a:rPr>
              <a:t>Approx. 6-10% of major </a:t>
            </a:r>
            <a:r>
              <a:rPr lang="en-US" sz="2200" b="0" dirty="0" err="1">
                <a:latin typeface="Bookman Old Style" panose="02050604050505020204" pitchFamily="18" charset="0"/>
              </a:rPr>
              <a:t>NCDs</a:t>
            </a:r>
            <a:r>
              <a:rPr lang="en-US" sz="2200" b="0" dirty="0">
                <a:latin typeface="Bookman Old Style" panose="02050604050505020204" pitchFamily="18" charset="0"/>
              </a:rPr>
              <a:t> worldwide is attributable to physical inactivity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344082" y="4038600"/>
            <a:ext cx="8056956" cy="1668517"/>
          </a:xfrm>
          <a:prstGeom prst="rect">
            <a:avLst/>
          </a:prstGeom>
        </p:spPr>
      </p:pic>
      <p:sp>
        <p:nvSpPr>
          <p:cNvPr id="7" name="Slide Number Placeholder 1">
            <a:extLst>
              <a:ext uri="{FF2B5EF4-FFF2-40B4-BE49-F238E27FC236}">
                <a16:creationId xmlns:a16="http://schemas.microsoft.com/office/drawing/2014/main" id="{28B71536-3981-41F1-9C25-CAB3F399984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43082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Physical Activity: Health Effects:</a:t>
            </a:r>
          </a:p>
          <a:p>
            <a:pPr marL="0" marR="0" algn="just">
              <a:lnSpc>
                <a:spcPct val="115000"/>
              </a:lnSpc>
              <a:spcBef>
                <a:spcPts val="0"/>
              </a:spcBef>
              <a:spcAft>
                <a:spcPts val="0"/>
              </a:spcAft>
            </a:pPr>
            <a:r>
              <a:rPr lang="en-GB" sz="2200" dirty="0">
                <a:latin typeface="Bookman Old Style" panose="02050604050505020204" pitchFamily="18" charset="0"/>
              </a:rPr>
              <a:t>Reduces: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High blood pressure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Adverse lipid profile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Arthritis pain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Psychiatric issues</a:t>
            </a:r>
          </a:p>
          <a:p>
            <a:pPr marL="0" marR="0" indent="0" algn="just">
              <a:lnSpc>
                <a:spcPct val="115000"/>
              </a:lnSpc>
              <a:spcBef>
                <a:spcPts val="0"/>
              </a:spcBef>
              <a:spcAft>
                <a:spcPts val="0"/>
              </a:spcAft>
            </a:pPr>
            <a:r>
              <a:rPr lang="en-US" sz="2200" dirty="0">
                <a:latin typeface="Bookman Old Style" panose="02050604050505020204" pitchFamily="18" charset="0"/>
              </a:rPr>
              <a:t>Reduces risk of:</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Type 2 diabetes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Certain cancers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Heart attacks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Falls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Early death</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88E0045-1A82-4795-A895-3B069109804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7844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Global Changes in Diet:</a:t>
            </a:r>
          </a:p>
          <a:p>
            <a:pPr marL="0" marR="0" algn="just">
              <a:lnSpc>
                <a:spcPct val="115000"/>
              </a:lnSpc>
              <a:spcBef>
                <a:spcPts val="0"/>
              </a:spcBef>
              <a:spcAft>
                <a:spcPts val="0"/>
              </a:spcAft>
            </a:pPr>
            <a:r>
              <a:rPr lang="en-GB" sz="2200" dirty="0">
                <a:latin typeface="Bookman Old Style" panose="02050604050505020204" pitchFamily="18" charset="0"/>
              </a:rPr>
              <a:t>Most countries have increased overall daily consumption of:</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Daily calories,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Fat and meats, and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Energy dense and nutrient-poor foods such as:</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b="0" dirty="0">
                <a:latin typeface="Bookman Old Style" panose="02050604050505020204" pitchFamily="18" charset="0"/>
              </a:rPr>
              <a:t>‒ Starches</a:t>
            </a:r>
          </a:p>
          <a:p>
            <a:pPr marL="0" marR="0" algn="just">
              <a:lnSpc>
                <a:spcPct val="115000"/>
              </a:lnSpc>
              <a:spcBef>
                <a:spcPts val="0"/>
              </a:spcBef>
              <a:spcAft>
                <a:spcPts val="0"/>
              </a:spcAft>
            </a:pPr>
            <a:r>
              <a:rPr lang="en-US" sz="2200" b="0" dirty="0">
                <a:latin typeface="Bookman Old Style" panose="02050604050505020204" pitchFamily="18" charset="0"/>
              </a:rPr>
              <a:t>‒ Refined sugars</a:t>
            </a:r>
          </a:p>
          <a:p>
            <a:pPr marL="0" marR="0" algn="just">
              <a:lnSpc>
                <a:spcPct val="115000"/>
              </a:lnSpc>
              <a:spcBef>
                <a:spcPts val="0"/>
              </a:spcBef>
              <a:spcAft>
                <a:spcPts val="0"/>
              </a:spcAft>
            </a:pPr>
            <a:r>
              <a:rPr lang="en-US" sz="2200" b="0" dirty="0">
                <a:latin typeface="Bookman Old Style" panose="02050604050505020204" pitchFamily="18" charset="0"/>
              </a:rPr>
              <a:t>‒ Trans-fats</a:t>
            </a:r>
          </a:p>
          <a:p>
            <a:pPr marL="0" marR="0" algn="just">
              <a:lnSpc>
                <a:spcPct val="115000"/>
              </a:lnSpc>
              <a:spcBef>
                <a:spcPts val="0"/>
              </a:spcBef>
              <a:spcAft>
                <a:spcPts val="0"/>
              </a:spcAft>
            </a:pPr>
            <a:r>
              <a:rPr lang="en-US" sz="2200" dirty="0">
                <a:latin typeface="Bookman Old Style" panose="02050604050505020204" pitchFamily="18" charset="0"/>
              </a:rPr>
              <a:t>Unhealthy Diet: Health Effects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Coronary heart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Cancer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Type 2 diabetes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Hypertension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Diseases of the liver and gallbladder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Obesity</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9A0C90E-3F7B-4642-A377-FF55B0B110B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02843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HARMFUL USE OF ALCOHOL:</a:t>
            </a:r>
          </a:p>
          <a:p>
            <a:pPr marL="0" marR="0" algn="just">
              <a:lnSpc>
                <a:spcPct val="115000"/>
              </a:lnSpc>
              <a:spcBef>
                <a:spcPts val="0"/>
              </a:spcBef>
              <a:spcAft>
                <a:spcPts val="0"/>
              </a:spcAft>
            </a:pPr>
            <a:r>
              <a:rPr lang="en-GB" sz="2200" dirty="0">
                <a:latin typeface="Bookman Old Style" panose="02050604050505020204" pitchFamily="18" charset="0"/>
              </a:rPr>
              <a:t>Global Alcohol Consumption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11.5% of all global drinkers are episodic, heavy users.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2.5 million people die from alcohol consumption per year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majority of adults consume at low-risk levels.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Estimated worldwide consumption of alcohol has remained relatively stable.</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GB" sz="2200" dirty="0">
                <a:latin typeface="Bookman Old Style" panose="02050604050505020204" pitchFamily="18" charset="0"/>
              </a:rPr>
              <a:t>Harmful Use of Alcohol: Effects</a:t>
            </a:r>
            <a:endParaRPr lang="en-US" sz="220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Immediate effects:</a:t>
            </a:r>
            <a:endParaRPr lang="en-GB" sz="28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Diminished brain function</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Loss of body heat</a:t>
            </a:r>
          </a:p>
          <a:p>
            <a:pPr marR="0" algn="just">
              <a:lnSpc>
                <a:spcPct val="115000"/>
              </a:lnSpc>
              <a:spcBef>
                <a:spcPts val="0"/>
              </a:spcBef>
              <a:spcAft>
                <a:spcPts val="0"/>
              </a:spcAft>
              <a:buFont typeface="Wingdings" panose="05000000000000000000" pitchFamily="2" charset="2"/>
              <a:buChar char="q"/>
            </a:pPr>
            <a:r>
              <a:rPr lang="en-GB" sz="2800" b="0" dirty="0" err="1">
                <a:latin typeface="Bookman Old Style" panose="02050604050505020204" pitchFamily="18" charset="0"/>
              </a:rPr>
              <a:t>Fetal</a:t>
            </a:r>
            <a:r>
              <a:rPr lang="en-GB" sz="2800" b="0" dirty="0">
                <a:latin typeface="Bookman Old Style" panose="02050604050505020204" pitchFamily="18" charset="0"/>
              </a:rPr>
              <a:t> damage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Risk for unintentional injuries</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Risk for violence</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Coma and death</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4" name="TextBox 3"/>
          <p:cNvSpPr txBox="1"/>
          <p:nvPr/>
        </p:nvSpPr>
        <p:spPr>
          <a:xfrm>
            <a:off x="5256952" y="2975184"/>
            <a:ext cx="388704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Long-term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Liver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Cancers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Gastrointestinal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Neurological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Psychiatric issues </a:t>
            </a:r>
          </a:p>
        </p:txBody>
      </p:sp>
      <p:sp>
        <p:nvSpPr>
          <p:cNvPr id="7" name="Slide Number Placeholder 1">
            <a:extLst>
              <a:ext uri="{FF2B5EF4-FFF2-40B4-BE49-F238E27FC236}">
                <a16:creationId xmlns:a16="http://schemas.microsoft.com/office/drawing/2014/main" id="{DF2215F5-171C-4959-82B1-1E4F06665CB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6571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One of the central concerns of epidemiology is to find and enumerate appropriate denominators in order to describe and compare groups in a meaningful and useful way. Such measures allow direct comparisons of disease frequencies in two or more groups of individuals.</a:t>
            </a:r>
          </a:p>
          <a:p>
            <a:pPr algn="just">
              <a:lnSpc>
                <a:spcPct val="120000"/>
              </a:lnSpc>
              <a:spcBef>
                <a:spcPts val="0"/>
              </a:spcBef>
              <a:buClrTx/>
              <a:buFont typeface="Wingdings" panose="05000000000000000000" pitchFamily="2" charset="2"/>
              <a:buChar char="q"/>
            </a:pPr>
            <a:r>
              <a:rPr lang="en-US" sz="2500" b="1" dirty="0">
                <a:solidFill>
                  <a:schemeClr val="tx1"/>
                </a:solidFill>
              </a:rPr>
              <a:t>The Basic Epidemiologic Methods used are:- </a:t>
            </a:r>
          </a:p>
          <a:p>
            <a:pPr marL="457200" lvl="1" indent="0" algn="just">
              <a:lnSpc>
                <a:spcPct val="120000"/>
              </a:lnSpc>
              <a:spcBef>
                <a:spcPts val="0"/>
              </a:spcBef>
              <a:buClrTx/>
              <a:buNone/>
            </a:pPr>
            <a:r>
              <a:rPr lang="en-US" sz="2300" dirty="0">
                <a:solidFill>
                  <a:schemeClr val="tx1"/>
                </a:solidFill>
              </a:rPr>
              <a:t>♦Count cases (events)</a:t>
            </a:r>
          </a:p>
          <a:p>
            <a:pPr marL="457200" lvl="1" indent="0" algn="just">
              <a:lnSpc>
                <a:spcPct val="120000"/>
              </a:lnSpc>
              <a:spcBef>
                <a:spcPts val="0"/>
              </a:spcBef>
              <a:buClrTx/>
              <a:buNone/>
            </a:pPr>
            <a:r>
              <a:rPr lang="en-US" sz="2300" dirty="0">
                <a:solidFill>
                  <a:schemeClr val="tx1"/>
                </a:solidFill>
              </a:rPr>
              <a:t>♦Define involved population</a:t>
            </a:r>
          </a:p>
          <a:p>
            <a:pPr marL="457200" lvl="1" indent="0" algn="just">
              <a:lnSpc>
                <a:spcPct val="120000"/>
              </a:lnSpc>
              <a:spcBef>
                <a:spcPts val="0"/>
              </a:spcBef>
              <a:buClrTx/>
              <a:buNone/>
            </a:pPr>
            <a:r>
              <a:rPr lang="en-US" sz="2300" dirty="0">
                <a:solidFill>
                  <a:schemeClr val="tx1"/>
                </a:solidFill>
              </a:rPr>
              <a:t>♦Determine rates/proportions</a:t>
            </a:r>
          </a:p>
          <a:p>
            <a:pPr marL="457200" lvl="1" indent="0" algn="just">
              <a:lnSpc>
                <a:spcPct val="120000"/>
              </a:lnSpc>
              <a:spcBef>
                <a:spcPts val="0"/>
              </a:spcBef>
              <a:buClrTx/>
              <a:buNone/>
            </a:pPr>
            <a:r>
              <a:rPr lang="en-US" sz="2300" dirty="0">
                <a:solidFill>
                  <a:schemeClr val="tx1"/>
                </a:solidFill>
              </a:rPr>
              <a:t>♦Compare rates</a:t>
            </a:r>
          </a:p>
          <a:p>
            <a:pPr marL="457200" lvl="1" indent="0" algn="just">
              <a:lnSpc>
                <a:spcPct val="120000"/>
              </a:lnSpc>
              <a:spcBef>
                <a:spcPts val="0"/>
              </a:spcBef>
              <a:buClrTx/>
              <a:buNone/>
            </a:pPr>
            <a:r>
              <a:rPr lang="en-US" sz="2300" dirty="0">
                <a:solidFill>
                  <a:schemeClr val="tx1"/>
                </a:solidFill>
              </a:rPr>
              <a:t>♦Make inferences</a:t>
            </a:r>
          </a:p>
          <a:p>
            <a:pPr algn="just">
              <a:lnSpc>
                <a:spcPct val="120000"/>
              </a:lnSpc>
              <a:spcBef>
                <a:spcPts val="0"/>
              </a:spcBef>
              <a:buClrTx/>
              <a:buFont typeface="Wingdings" panose="05000000000000000000" pitchFamily="2" charset="2"/>
              <a:buChar char="q"/>
            </a:pPr>
            <a:r>
              <a:rPr lang="en-US" sz="2500" b="1" dirty="0">
                <a:solidFill>
                  <a:schemeClr val="tx1"/>
                </a:solidFill>
              </a:rPr>
              <a:t>Epidemiology involves “3 Steps”</a:t>
            </a:r>
          </a:p>
          <a:p>
            <a:pPr marL="0" indent="0" algn="just">
              <a:lnSpc>
                <a:spcPct val="120000"/>
              </a:lnSpc>
              <a:spcBef>
                <a:spcPts val="0"/>
              </a:spcBef>
              <a:buClrTx/>
              <a:buNone/>
            </a:pPr>
            <a:r>
              <a:rPr lang="en-US" sz="2500" dirty="0">
                <a:solidFill>
                  <a:schemeClr val="tx1"/>
                </a:solidFill>
              </a:rPr>
              <a:t>♦</a:t>
            </a:r>
            <a:r>
              <a:rPr lang="en-US" sz="2500" u="sng" dirty="0">
                <a:solidFill>
                  <a:schemeClr val="tx1"/>
                </a:solidFill>
              </a:rPr>
              <a:t>Counting</a:t>
            </a:r>
            <a:r>
              <a:rPr lang="en-US" sz="2500" dirty="0">
                <a:solidFill>
                  <a:schemeClr val="tx1"/>
                </a:solidFill>
              </a:rPr>
              <a:t> number of events or conditions in populations or subgroups of persons. (C)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977949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ctr">
              <a:lnSpc>
                <a:spcPct val="120000"/>
              </a:lnSpc>
              <a:spcBef>
                <a:spcPts val="0"/>
              </a:spcBef>
              <a:buClrTx/>
              <a:buNone/>
            </a:pPr>
            <a:r>
              <a:rPr lang="en-GB" sz="6000" b="1" dirty="0">
                <a:solidFill>
                  <a:srgbClr val="00B050"/>
                </a:solidFill>
              </a:rPr>
              <a:t>END </a:t>
            </a:r>
            <a:endParaRPr lang="en-US" sz="6000" b="1" dirty="0">
              <a:solidFill>
                <a:srgbClr val="00B05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9049183"/>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dirty="0">
                <a:solidFill>
                  <a:schemeClr val="tx1"/>
                </a:solidFill>
              </a:rPr>
              <a:t>♦</a:t>
            </a:r>
            <a:r>
              <a:rPr lang="en-US" sz="2800" u="sng" dirty="0">
                <a:solidFill>
                  <a:schemeClr val="tx1"/>
                </a:solidFill>
              </a:rPr>
              <a:t>Dividing</a:t>
            </a:r>
            <a:r>
              <a:rPr lang="en-US" sz="2800" dirty="0">
                <a:solidFill>
                  <a:schemeClr val="tx1"/>
                </a:solidFill>
              </a:rPr>
              <a:t> the number of events by the number of persons in the population to make rates. (D)</a:t>
            </a:r>
          </a:p>
          <a:p>
            <a:pPr marL="0" indent="0" algn="just">
              <a:lnSpc>
                <a:spcPct val="120000"/>
              </a:lnSpc>
              <a:spcBef>
                <a:spcPts val="0"/>
              </a:spcBef>
              <a:buClrTx/>
              <a:buNone/>
            </a:pPr>
            <a:r>
              <a:rPr lang="en-US" sz="2800" dirty="0">
                <a:solidFill>
                  <a:schemeClr val="tx1"/>
                </a:solidFill>
              </a:rPr>
              <a:t>♦</a:t>
            </a:r>
            <a:r>
              <a:rPr lang="en-US" sz="2800" u="sng" dirty="0">
                <a:solidFill>
                  <a:schemeClr val="tx1"/>
                </a:solidFill>
              </a:rPr>
              <a:t>Comparing rates </a:t>
            </a:r>
            <a:r>
              <a:rPr lang="en-US" sz="2800" dirty="0">
                <a:solidFill>
                  <a:schemeClr val="tx1"/>
                </a:solidFill>
              </a:rPr>
              <a:t>from different populations to make inferences about the cause for the observed differences in rates. (C)</a:t>
            </a:r>
          </a:p>
          <a:p>
            <a:pPr algn="just">
              <a:lnSpc>
                <a:spcPct val="120000"/>
              </a:lnSpc>
              <a:spcBef>
                <a:spcPts val="0"/>
              </a:spcBef>
              <a:buClrTx/>
              <a:buFont typeface="Wingdings" panose="05000000000000000000" pitchFamily="2" charset="2"/>
              <a:buChar char="q"/>
            </a:pPr>
            <a:r>
              <a:rPr lang="en-GB" sz="2800" dirty="0">
                <a:solidFill>
                  <a:schemeClr val="tx1"/>
                </a:solidFill>
              </a:rPr>
              <a:t>This 3 steps leads us in to understanding measurement of disease occurrence.</a:t>
            </a:r>
            <a:endParaRPr lang="en-US" sz="2800" dirty="0">
              <a:solidFill>
                <a:schemeClr val="tx1"/>
              </a:solidFill>
            </a:endParaRPr>
          </a:p>
          <a:p>
            <a:pPr marL="0" indent="0" algn="ctr">
              <a:lnSpc>
                <a:spcPct val="120000"/>
              </a:lnSpc>
              <a:spcBef>
                <a:spcPts val="0"/>
              </a:spcBef>
              <a:buClrTx/>
              <a:buNone/>
            </a:pPr>
            <a:r>
              <a:rPr lang="en-GB" sz="2800" b="1" dirty="0">
                <a:solidFill>
                  <a:srgbClr val="00B050"/>
                </a:solidFill>
              </a:rPr>
              <a:t>MEASUREMENT OF DISEASE OCCURRENCE </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Measurement is fundamental to Epidemiologic practice </a:t>
            </a:r>
          </a:p>
          <a:p>
            <a:pPr algn="just">
              <a:lnSpc>
                <a:spcPct val="120000"/>
              </a:lnSpc>
              <a:spcBef>
                <a:spcPts val="0"/>
              </a:spcBef>
              <a:buClrTx/>
              <a:buFont typeface="Wingdings" panose="05000000000000000000" pitchFamily="2" charset="2"/>
              <a:buChar char="q"/>
            </a:pPr>
            <a:r>
              <a:rPr lang="en-US" sz="2800" dirty="0">
                <a:solidFill>
                  <a:schemeClr val="tx1"/>
                </a:solidFill>
              </a:rPr>
              <a:t> Epidemiological studies are designed to Identify disease determinants, describe and compare disease trends and evaluate public health interventions aimed at controlling health problems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3743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Measures of disease occurrence </a:t>
            </a:r>
            <a:r>
              <a:rPr lang="en-US" sz="2500" dirty="0">
                <a:solidFill>
                  <a:schemeClr val="tx1"/>
                </a:solidFill>
              </a:rPr>
              <a:t>are used when we are interested only in quantifying an event (the outcome), and our analysis does not extend further to take into account exposures. When we want to relate the effect of a certain exposure to an outcome, we will then need to use what we call measures of effects. </a:t>
            </a:r>
          </a:p>
          <a:p>
            <a:pPr algn="just">
              <a:lnSpc>
                <a:spcPct val="120000"/>
              </a:lnSpc>
              <a:spcBef>
                <a:spcPts val="0"/>
              </a:spcBef>
              <a:buClrTx/>
              <a:buFont typeface="Wingdings" panose="05000000000000000000" pitchFamily="2" charset="2"/>
              <a:buChar char="q"/>
            </a:pPr>
            <a:r>
              <a:rPr lang="en-US" sz="2500" dirty="0">
                <a:solidFill>
                  <a:schemeClr val="tx1"/>
                </a:solidFill>
              </a:rPr>
              <a:t>Different measures may be used to describe how often disease (or another health event) occurs in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Incidence expresses the development of new cases and is mostly used against the background of prevention, to assess disease etiology or to determine the risk factors of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2490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500" b="1" dirty="0">
                <a:solidFill>
                  <a:schemeClr val="tx1"/>
                </a:solidFill>
              </a:rPr>
              <a:t>MEASURES OF DISEASE FREQUENCY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are used to describe how common an </a:t>
            </a:r>
            <a:r>
              <a:rPr lang="en-US" sz="2500" b="1" dirty="0">
                <a:solidFill>
                  <a:schemeClr val="tx1"/>
                </a:solidFill>
              </a:rPr>
              <a:t>illness</a:t>
            </a:r>
            <a:r>
              <a:rPr lang="en-US" sz="2500" dirty="0">
                <a:solidFill>
                  <a:schemeClr val="tx1"/>
                </a:solidFill>
              </a:rPr>
              <a:t> (or other health event) is with reference to the size of the population (the population at risk) and a </a:t>
            </a:r>
            <a:r>
              <a:rPr lang="en-US" sz="2500" b="1" dirty="0">
                <a:solidFill>
                  <a:schemeClr val="tx1"/>
                </a:solidFill>
              </a:rPr>
              <a:t>measure</a:t>
            </a:r>
            <a:r>
              <a:rPr lang="en-US" sz="2500" dirty="0">
                <a:solidFill>
                  <a:schemeClr val="tx1"/>
                </a:solidFill>
              </a:rPr>
              <a:t> of time.</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in mathematical terms – count, proportion (percentage), rate and ratio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in epidemiology - prevalence and incidence </a:t>
            </a:r>
          </a:p>
          <a:p>
            <a:pPr algn="just">
              <a:lnSpc>
                <a:spcPct val="120000"/>
              </a:lnSpc>
              <a:spcBef>
                <a:spcPts val="0"/>
              </a:spcBef>
              <a:buClrTx/>
              <a:buFont typeface="Wingdings" panose="05000000000000000000" pitchFamily="2" charset="2"/>
              <a:buChar char="q"/>
            </a:pPr>
            <a:r>
              <a:rPr lang="en-US" sz="2500" dirty="0">
                <a:solidFill>
                  <a:schemeClr val="tx1"/>
                </a:solidFill>
              </a:rPr>
              <a:t>Importance of </a:t>
            </a:r>
            <a:r>
              <a:rPr lang="en-US" sz="2600" dirty="0">
                <a:solidFill>
                  <a:schemeClr val="tx1"/>
                </a:solidFill>
              </a:rPr>
              <a:t>Denominator </a:t>
            </a:r>
          </a:p>
          <a:p>
            <a:pPr marL="0" indent="0" algn="just">
              <a:lnSpc>
                <a:spcPct val="120000"/>
              </a:lnSpc>
              <a:spcBef>
                <a:spcPts val="0"/>
              </a:spcBef>
              <a:buClrTx/>
              <a:buNone/>
            </a:pPr>
            <a:r>
              <a:rPr lang="en-US" sz="2500" dirty="0">
                <a:solidFill>
                  <a:schemeClr val="tx1"/>
                </a:solidFill>
              </a:rPr>
              <a:t> 			</a:t>
            </a:r>
            <a:r>
              <a:rPr lang="en-US" sz="2200" dirty="0">
                <a:solidFill>
                  <a:schemeClr val="tx1"/>
                </a:solidFill>
              </a:rPr>
              <a:t>				Numerator = upper portion of a fraction									</a:t>
            </a:r>
          </a:p>
          <a:p>
            <a:pPr marL="0" indent="0" algn="just">
              <a:lnSpc>
                <a:spcPct val="120000"/>
              </a:lnSpc>
              <a:spcBef>
                <a:spcPts val="0"/>
              </a:spcBef>
              <a:buClrTx/>
              <a:buNone/>
            </a:pPr>
            <a:r>
              <a:rPr lang="en-GB" sz="2200" dirty="0">
                <a:solidFill>
                  <a:schemeClr val="tx1"/>
                </a:solidFill>
              </a:rPr>
              <a:t>							</a:t>
            </a:r>
            <a:r>
              <a:rPr lang="en-US" sz="2200" dirty="0">
                <a:solidFill>
                  <a:schemeClr val="tx1"/>
                </a:solidFill>
              </a:rPr>
              <a:t>Denominator = lower portion of a fraction</a:t>
            </a:r>
            <a:endParaRPr lang="en-GB" sz="22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  500 cases of malaria in Turkana and 120 cases of malaria in Moshi . Which one is more infected? Turkana: 500/800,000 = 0.25/1,000 (25%) and Moshi: 120/300,000 = 0.4/1,000 (40%)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810000"/>
            <a:ext cx="3124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85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Measures of disease frequency: Discussion</a:t>
            </a:r>
          </a:p>
          <a:p>
            <a:pPr lvl="1" algn="just">
              <a:lnSpc>
                <a:spcPct val="120000"/>
              </a:lnSpc>
              <a:spcBef>
                <a:spcPts val="0"/>
              </a:spcBef>
              <a:buClrTx/>
              <a:buFont typeface="Wingdings" panose="05000000000000000000" pitchFamily="2" charset="2"/>
              <a:buChar char="§"/>
            </a:pPr>
            <a:r>
              <a:rPr lang="en-US" sz="2800" dirty="0">
                <a:solidFill>
                  <a:schemeClr val="tx1"/>
                </a:solidFill>
              </a:rPr>
              <a:t>Counts </a:t>
            </a:r>
          </a:p>
          <a:p>
            <a:pPr lvl="1" algn="just">
              <a:lnSpc>
                <a:spcPct val="120000"/>
              </a:lnSpc>
              <a:spcBef>
                <a:spcPts val="0"/>
              </a:spcBef>
              <a:buClrTx/>
              <a:buFont typeface="Wingdings" panose="05000000000000000000" pitchFamily="2" charset="2"/>
              <a:buChar char="§"/>
            </a:pPr>
            <a:r>
              <a:rPr lang="en-US" sz="2800" dirty="0">
                <a:solidFill>
                  <a:schemeClr val="tx1"/>
                </a:solidFill>
              </a:rPr>
              <a:t>Rate </a:t>
            </a:r>
          </a:p>
          <a:p>
            <a:pPr lvl="1" algn="just">
              <a:lnSpc>
                <a:spcPct val="120000"/>
              </a:lnSpc>
              <a:spcBef>
                <a:spcPts val="0"/>
              </a:spcBef>
              <a:buClrTx/>
              <a:buFont typeface="Wingdings" panose="05000000000000000000" pitchFamily="2" charset="2"/>
              <a:buChar char="§"/>
            </a:pPr>
            <a:r>
              <a:rPr lang="en-US" sz="2800" dirty="0">
                <a:solidFill>
                  <a:schemeClr val="tx1"/>
                </a:solidFill>
              </a:rPr>
              <a:t>Proportion </a:t>
            </a:r>
          </a:p>
          <a:p>
            <a:pPr lvl="1" algn="just">
              <a:lnSpc>
                <a:spcPct val="120000"/>
              </a:lnSpc>
              <a:spcBef>
                <a:spcPts val="0"/>
              </a:spcBef>
              <a:buClrTx/>
              <a:buFont typeface="Wingdings" panose="05000000000000000000" pitchFamily="2" charset="2"/>
              <a:buChar char="§"/>
            </a:pPr>
            <a:r>
              <a:rPr lang="en-US" sz="2800" dirty="0">
                <a:solidFill>
                  <a:schemeClr val="tx1"/>
                </a:solidFill>
              </a:rPr>
              <a:t>Ratio </a:t>
            </a:r>
          </a:p>
          <a:p>
            <a:pPr marL="0" indent="0" algn="just">
              <a:lnSpc>
                <a:spcPct val="120000"/>
              </a:lnSpc>
              <a:spcBef>
                <a:spcPts val="0"/>
              </a:spcBef>
              <a:buClrTx/>
              <a:buNone/>
            </a:pPr>
            <a:r>
              <a:rPr lang="en-US" sz="2800" b="1" dirty="0">
                <a:solidFill>
                  <a:schemeClr val="tx1"/>
                </a:solidFill>
              </a:rPr>
              <a:t>COUNTS </a:t>
            </a:r>
          </a:p>
          <a:p>
            <a:pPr algn="just">
              <a:lnSpc>
                <a:spcPct val="120000"/>
              </a:lnSpc>
              <a:spcBef>
                <a:spcPts val="0"/>
              </a:spcBef>
              <a:buClrTx/>
              <a:buFont typeface="Wingdings" panose="05000000000000000000" pitchFamily="2" charset="2"/>
              <a:buChar char="q"/>
            </a:pPr>
            <a:r>
              <a:rPr lang="en-US" sz="2800" dirty="0">
                <a:solidFill>
                  <a:schemeClr val="tx1"/>
                </a:solidFill>
              </a:rPr>
              <a:t>Number of cases </a:t>
            </a:r>
          </a:p>
          <a:p>
            <a:pPr algn="just">
              <a:lnSpc>
                <a:spcPct val="120000"/>
              </a:lnSpc>
              <a:spcBef>
                <a:spcPts val="0"/>
              </a:spcBef>
              <a:buClrTx/>
              <a:buFont typeface="Wingdings" panose="05000000000000000000" pitchFamily="2" charset="2"/>
              <a:buChar char="q"/>
            </a:pPr>
            <a:r>
              <a:rPr lang="en-US" sz="2800" dirty="0">
                <a:solidFill>
                  <a:schemeClr val="tx1"/>
                </a:solidFill>
              </a:rPr>
              <a:t>On its own offers little information </a:t>
            </a:r>
          </a:p>
          <a:p>
            <a:pPr algn="just">
              <a:lnSpc>
                <a:spcPct val="120000"/>
              </a:lnSpc>
              <a:spcBef>
                <a:spcPts val="0"/>
              </a:spcBef>
              <a:buClrTx/>
              <a:buFont typeface="Wingdings" panose="05000000000000000000" pitchFamily="2" charset="2"/>
              <a:buChar char="q"/>
            </a:pPr>
            <a:r>
              <a:rPr lang="en-US" sz="2800" dirty="0">
                <a:solidFill>
                  <a:schemeClr val="tx1"/>
                </a:solidFill>
              </a:rPr>
              <a:t>Counting number of events or conditions in populations or subgroups of persons</a:t>
            </a:r>
          </a:p>
          <a:p>
            <a:pPr algn="just">
              <a:lnSpc>
                <a:spcPct val="120000"/>
              </a:lnSpc>
              <a:spcBef>
                <a:spcPts val="0"/>
              </a:spcBef>
              <a:buClrTx/>
              <a:buFont typeface="Wingdings" panose="05000000000000000000" pitchFamily="2" charset="2"/>
              <a:buChar char="q"/>
            </a:pPr>
            <a:r>
              <a:rPr lang="en-US" sz="2800" dirty="0">
                <a:solidFill>
                  <a:schemeClr val="tx1"/>
                </a:solidFill>
              </a:rPr>
              <a:t>The first step in descriptive epidemiology</a:t>
            </a:r>
          </a:p>
          <a:p>
            <a:pPr algn="just">
              <a:lnSpc>
                <a:spcPct val="120000"/>
              </a:lnSpc>
              <a:spcBef>
                <a:spcPts val="0"/>
              </a:spcBef>
              <a:buClrTx/>
              <a:buFont typeface="Wingdings" panose="05000000000000000000" pitchFamily="2" charset="2"/>
              <a:buChar char="q"/>
            </a:pPr>
            <a:r>
              <a:rPr lang="en-US" sz="2800" dirty="0">
                <a:solidFill>
                  <a:schemeClr val="tx1"/>
                </a:solidFill>
              </a:rPr>
              <a:t>How many persons experienced a particular condition?</a:t>
            </a:r>
          </a:p>
          <a:p>
            <a:pPr algn="just">
              <a:lnSpc>
                <a:spcPct val="120000"/>
              </a:lnSpc>
              <a:spcBef>
                <a:spcPts val="0"/>
              </a:spcBef>
              <a:buClrTx/>
              <a:buFont typeface="Wingdings" panose="05000000000000000000" pitchFamily="2" charset="2"/>
              <a:buChar char="q"/>
            </a:pPr>
            <a:r>
              <a:rPr lang="en-US" sz="2800" dirty="0">
                <a:solidFill>
                  <a:schemeClr val="tx1"/>
                </a:solidFill>
              </a:rPr>
              <a:t>Count = ‘numerator’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0015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RATE </a:t>
            </a:r>
          </a:p>
          <a:p>
            <a:pPr algn="just">
              <a:lnSpc>
                <a:spcPct val="120000"/>
              </a:lnSpc>
              <a:spcBef>
                <a:spcPts val="0"/>
              </a:spcBef>
              <a:buClrTx/>
              <a:buFont typeface="Wingdings" panose="05000000000000000000" pitchFamily="2" charset="2"/>
              <a:buChar char="q"/>
            </a:pPr>
            <a:r>
              <a:rPr lang="en-US" sz="2500" dirty="0">
                <a:solidFill>
                  <a:schemeClr val="tx1"/>
                </a:solidFill>
              </a:rPr>
              <a:t>The division of 2 numbers </a:t>
            </a:r>
          </a:p>
          <a:p>
            <a:pPr algn="just">
              <a:lnSpc>
                <a:spcPct val="120000"/>
              </a:lnSpc>
              <a:spcBef>
                <a:spcPts val="0"/>
              </a:spcBef>
              <a:buClrTx/>
              <a:buFont typeface="Wingdings" panose="05000000000000000000" pitchFamily="2" charset="2"/>
              <a:buChar char="q"/>
            </a:pPr>
            <a:r>
              <a:rPr lang="en-US" sz="2500" dirty="0">
                <a:solidFill>
                  <a:schemeClr val="tx1"/>
                </a:solidFill>
              </a:rPr>
              <a:t>Time included in the denominator </a:t>
            </a:r>
          </a:p>
          <a:p>
            <a:pPr algn="just">
              <a:lnSpc>
                <a:spcPct val="120000"/>
              </a:lnSpc>
              <a:spcBef>
                <a:spcPts val="0"/>
              </a:spcBef>
              <a:buClrTx/>
              <a:buFont typeface="Wingdings" panose="05000000000000000000" pitchFamily="2" charset="2"/>
              <a:buChar char="q"/>
            </a:pPr>
            <a:r>
              <a:rPr lang="en-US" sz="2500" dirty="0">
                <a:solidFill>
                  <a:schemeClr val="tx1"/>
                </a:solidFill>
              </a:rPr>
              <a:t>Speed of occurrence of an event over time </a:t>
            </a:r>
          </a:p>
          <a:p>
            <a:pPr algn="just">
              <a:lnSpc>
                <a:spcPct val="120000"/>
              </a:lnSpc>
              <a:spcBef>
                <a:spcPts val="0"/>
              </a:spcBef>
              <a:buClrTx/>
              <a:buFont typeface="Wingdings" panose="05000000000000000000" pitchFamily="2" charset="2"/>
              <a:buChar char="q"/>
            </a:pPr>
            <a:r>
              <a:rPr lang="en-US" sz="2500" dirty="0">
                <a:solidFill>
                  <a:schemeClr val="tx1"/>
                </a:solidFill>
              </a:rPr>
              <a:t>Rate may be expressed in any power of 10: - 100, 1000, 10000, 100 000… </a:t>
            </a:r>
          </a:p>
          <a:p>
            <a:pPr algn="just">
              <a:lnSpc>
                <a:spcPct val="120000"/>
              </a:lnSpc>
              <a:spcBef>
                <a:spcPts val="0"/>
              </a:spcBef>
              <a:buClrTx/>
              <a:buFont typeface="Wingdings" panose="05000000000000000000" pitchFamily="2" charset="2"/>
              <a:buChar char="q"/>
            </a:pPr>
            <a:r>
              <a:rPr lang="en-US" sz="2500" dirty="0">
                <a:solidFill>
                  <a:schemeClr val="tx1"/>
                </a:solidFill>
              </a:rPr>
              <a:t>Dividing the number of events by the number of persons in the population to make rates.</a:t>
            </a:r>
          </a:p>
          <a:p>
            <a:pPr algn="just">
              <a:lnSpc>
                <a:spcPct val="120000"/>
              </a:lnSpc>
              <a:spcBef>
                <a:spcPts val="0"/>
              </a:spcBef>
              <a:buClrTx/>
              <a:buFont typeface="Wingdings" panose="05000000000000000000" pitchFamily="2" charset="2"/>
              <a:buChar char="q"/>
            </a:pPr>
            <a:r>
              <a:rPr lang="en-US" sz="2500" dirty="0">
                <a:solidFill>
                  <a:schemeClr val="tx1"/>
                </a:solidFill>
              </a:rPr>
              <a:t>The second step in descriptive epidemiology.</a:t>
            </a:r>
          </a:p>
          <a:p>
            <a:pPr lvl="1" algn="just">
              <a:lnSpc>
                <a:spcPct val="120000"/>
              </a:lnSpc>
              <a:spcBef>
                <a:spcPts val="0"/>
              </a:spcBef>
              <a:buClrTx/>
              <a:buFont typeface="Wingdings" panose="05000000000000000000" pitchFamily="2" charset="2"/>
              <a:buChar char="§"/>
            </a:pPr>
            <a:r>
              <a:rPr lang="en-US" sz="2300" dirty="0">
                <a:solidFill>
                  <a:schemeClr val="tx1"/>
                </a:solidFill>
              </a:rPr>
              <a:t>What group of persons experienced the event?</a:t>
            </a:r>
          </a:p>
          <a:p>
            <a:pPr lvl="1" algn="just">
              <a:lnSpc>
                <a:spcPct val="120000"/>
              </a:lnSpc>
              <a:spcBef>
                <a:spcPts val="0"/>
              </a:spcBef>
              <a:buClrTx/>
              <a:buFont typeface="Wingdings" panose="05000000000000000000" pitchFamily="2" charset="2"/>
              <a:buChar char="§"/>
            </a:pPr>
            <a:r>
              <a:rPr lang="en-US" sz="2300" dirty="0">
                <a:solidFill>
                  <a:schemeClr val="tx1"/>
                </a:solidFill>
              </a:rPr>
              <a:t>Population group = denominator.</a:t>
            </a:r>
          </a:p>
          <a:p>
            <a:pPr lvl="1" algn="just">
              <a:lnSpc>
                <a:spcPct val="120000"/>
              </a:lnSpc>
              <a:spcBef>
                <a:spcPts val="0"/>
              </a:spcBef>
              <a:buClrTx/>
              <a:buFont typeface="Wingdings" panose="05000000000000000000" pitchFamily="2" charset="2"/>
              <a:buChar char="§"/>
            </a:pPr>
            <a:r>
              <a:rPr lang="en-US" sz="2300" dirty="0">
                <a:solidFill>
                  <a:schemeClr val="tx1"/>
                </a:solidFill>
              </a:rPr>
              <a:t>Use events and population to make: proportions, rates, odds.</a:t>
            </a:r>
          </a:p>
          <a:p>
            <a:pPr algn="just">
              <a:lnSpc>
                <a:spcPct val="120000"/>
              </a:lnSpc>
              <a:spcBef>
                <a:spcPts val="0"/>
              </a:spcBef>
              <a:buClrTx/>
              <a:buFont typeface="Wingdings" panose="05000000000000000000" pitchFamily="2" charset="2"/>
              <a:buChar char="q"/>
            </a:pPr>
            <a:r>
              <a:rPr lang="en-US" sz="2600" dirty="0">
                <a:solidFill>
                  <a:schemeClr val="tx1"/>
                </a:solidFill>
              </a:rPr>
              <a:t>Rates help us compare health problems among different populations that include two or more groups who differ by a selected characteristic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4688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Rate Formula</a:t>
            </a:r>
          </a:p>
          <a:p>
            <a:pPr algn="just">
              <a:lnSpc>
                <a:spcPct val="120000"/>
              </a:lnSpc>
              <a:spcBef>
                <a:spcPts val="0"/>
              </a:spcBef>
              <a:buClrTx/>
              <a:buFont typeface="Wingdings" panose="05000000000000000000" pitchFamily="2" charset="2"/>
              <a:buChar char="q"/>
            </a:pPr>
            <a:r>
              <a:rPr lang="en-US" sz="2500" dirty="0">
                <a:solidFill>
                  <a:schemeClr val="tx1"/>
                </a:solidFill>
              </a:rPr>
              <a:t>To calculate a rate, we first need to determine the frequency of disease, which includes </a:t>
            </a:r>
          </a:p>
          <a:p>
            <a:pPr lvl="1" algn="just">
              <a:lnSpc>
                <a:spcPct val="120000"/>
              </a:lnSpc>
              <a:spcBef>
                <a:spcPts val="0"/>
              </a:spcBef>
              <a:buClrTx/>
              <a:buFont typeface="Wingdings" panose="05000000000000000000" pitchFamily="2" charset="2"/>
              <a:buChar char="§"/>
            </a:pPr>
            <a:r>
              <a:rPr lang="en-US" sz="2300" dirty="0">
                <a:solidFill>
                  <a:schemeClr val="tx1"/>
                </a:solidFill>
              </a:rPr>
              <a:t>The number of cases of the illness or condition</a:t>
            </a:r>
          </a:p>
          <a:p>
            <a:pPr lvl="1" algn="just">
              <a:lnSpc>
                <a:spcPct val="120000"/>
              </a:lnSpc>
              <a:spcBef>
                <a:spcPts val="0"/>
              </a:spcBef>
              <a:buClrTx/>
              <a:buFont typeface="Wingdings" panose="05000000000000000000" pitchFamily="2" charset="2"/>
              <a:buChar char="§"/>
            </a:pPr>
            <a:r>
              <a:rPr lang="en-US" sz="2300" dirty="0">
                <a:solidFill>
                  <a:schemeClr val="tx1"/>
                </a:solidFill>
              </a:rPr>
              <a:t>The size of the population at risk</a:t>
            </a:r>
          </a:p>
          <a:p>
            <a:pPr lvl="1" algn="just">
              <a:lnSpc>
                <a:spcPct val="120000"/>
              </a:lnSpc>
              <a:spcBef>
                <a:spcPts val="0"/>
              </a:spcBef>
              <a:buClrTx/>
              <a:buFont typeface="Wingdings" panose="05000000000000000000" pitchFamily="2" charset="2"/>
              <a:buChar char="§"/>
            </a:pPr>
            <a:r>
              <a:rPr lang="en-US" sz="2300" dirty="0">
                <a:solidFill>
                  <a:schemeClr val="tx1"/>
                </a:solidFill>
              </a:rPr>
              <a:t>The period during which we are calculating the rate</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dirty="0">
                <a:solidFill>
                  <a:schemeClr val="tx1"/>
                </a:solidFill>
              </a:rPr>
              <a:t>Rate = </a:t>
            </a:r>
            <a:r>
              <a:rPr lang="en-GB" sz="2500" u="sng" dirty="0">
                <a:solidFill>
                  <a:schemeClr val="tx1"/>
                </a:solidFill>
              </a:rPr>
              <a:t>Number of events in a specified period     </a:t>
            </a:r>
            <a:r>
              <a:rPr lang="en-GB" sz="2500" dirty="0">
                <a:solidFill>
                  <a:schemeClr val="tx1"/>
                </a:solidFill>
              </a:rPr>
              <a:t>  x K</a:t>
            </a:r>
            <a:endParaRPr lang="en-US" sz="2500" dirty="0">
              <a:solidFill>
                <a:schemeClr val="tx1"/>
              </a:solidFill>
            </a:endParaRPr>
          </a:p>
          <a:p>
            <a:pPr marL="0" indent="0" algn="just">
              <a:lnSpc>
                <a:spcPct val="120000"/>
              </a:lnSpc>
              <a:spcBef>
                <a:spcPts val="0"/>
              </a:spcBef>
              <a:buClrTx/>
              <a:buNone/>
            </a:pPr>
            <a:r>
              <a:rPr lang="en-GB" sz="2600" dirty="0">
                <a:solidFill>
                  <a:schemeClr val="tx1"/>
                </a:solidFill>
              </a:rPr>
              <a:t>			</a:t>
            </a:r>
            <a:r>
              <a:rPr lang="en-GB" sz="2000" dirty="0">
                <a:solidFill>
                  <a:schemeClr val="tx1"/>
                </a:solidFill>
              </a:rPr>
              <a:t>Population at risk of the events in a specified period</a:t>
            </a:r>
            <a:endParaRPr lang="en-US" sz="2000" dirty="0">
              <a:solidFill>
                <a:schemeClr val="tx1"/>
              </a:solidFill>
            </a:endParaRPr>
          </a:p>
          <a:p>
            <a:pPr marL="0" indent="0" algn="just">
              <a:lnSpc>
                <a:spcPct val="120000"/>
              </a:lnSpc>
              <a:spcBef>
                <a:spcPts val="0"/>
              </a:spcBef>
              <a:buClrTx/>
              <a:buNone/>
            </a:pPr>
            <a:r>
              <a:rPr lang="en-GB" sz="2600" dirty="0">
                <a:solidFill>
                  <a:schemeClr val="tx1"/>
                </a:solidFill>
              </a:rPr>
              <a:t>K = any power of 10: e.g. 100, 1,000, 10,000 etc.</a:t>
            </a:r>
            <a:endParaRPr lang="en-US" sz="2600" dirty="0">
              <a:solidFill>
                <a:schemeClr val="tx1"/>
              </a:solidFill>
            </a:endParaRP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pic>
        <p:nvPicPr>
          <p:cNvPr id="4" name="Picture 11" descr="Formula for calculating rates: Rate (%) equals the number of cases divided by the population at risk times 100." title="Formula for Calculating Rates"/>
          <p:cNvPicPr>
            <a:picLocks noChangeAspect="1" noChangeArrowheads="1"/>
          </p:cNvPicPr>
          <p:nvPr/>
        </p:nvPicPr>
        <p:blipFill>
          <a:blip r:embed="rId3"/>
          <a:srcRect/>
          <a:stretch>
            <a:fillRect/>
          </a:stretch>
        </p:blipFill>
        <p:spPr bwMode="auto">
          <a:xfrm>
            <a:off x="1219200" y="2895600"/>
            <a:ext cx="4754562"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484"/>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990600"/>
            <a:ext cx="8610600" cy="5715000"/>
          </a:xfrm>
        </p:spPr>
        <p:txBody>
          <a:bodyPr>
            <a:normAutofit fontScale="92500" lnSpcReduction="10000"/>
          </a:bodyPr>
          <a:lstStyle/>
          <a:p>
            <a:pPr marL="514350" indent="-514350" algn="just">
              <a:buClrTx/>
              <a:buFont typeface="+mj-lt"/>
              <a:buAutoNum type="arabicPeriod"/>
            </a:pPr>
            <a:r>
              <a:rPr lang="en-US" sz="3200" b="1" dirty="0"/>
              <a:t>Principles of epidemiology: </a:t>
            </a:r>
            <a:r>
              <a:rPr lang="en-US" sz="3200" dirty="0"/>
              <a:t>Definitions of terms, purpose of epidemiology, differences between epidemiological and clinical focus, sources of epidemiological information, mortality and morbidity statistics, epidemiological concepts, epidemiological studies.</a:t>
            </a:r>
          </a:p>
          <a:p>
            <a:pPr marL="514350" indent="-514350" algn="just">
              <a:buClrTx/>
              <a:buFont typeface="+mj-lt"/>
              <a:buAutoNum type="arabicPeriod"/>
            </a:pPr>
            <a:r>
              <a:rPr lang="en-US" sz="3200" b="1" dirty="0"/>
              <a:t>Communicable diseases:</a:t>
            </a:r>
            <a:r>
              <a:rPr lang="en-US" sz="3200" dirty="0"/>
              <a:t> Definition, standard case definition, classification, principles in management, prevention and control, notification and reporting of emerging and re-emerging infections, infestations, specific communicable diseases.</a:t>
            </a:r>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Rate is the most important epidemiological tool used for measuring diseases. Rate is a special form of proportion that includes time.</a:t>
            </a:r>
          </a:p>
          <a:p>
            <a:pPr algn="just">
              <a:lnSpc>
                <a:spcPct val="120000"/>
              </a:lnSpc>
              <a:spcBef>
                <a:spcPts val="0"/>
              </a:spcBef>
              <a:buClrTx/>
              <a:buFont typeface="Wingdings" panose="05000000000000000000" pitchFamily="2" charset="2"/>
              <a:buChar char="q"/>
            </a:pPr>
            <a:r>
              <a:rPr lang="en-US" sz="2500" dirty="0">
                <a:solidFill>
                  <a:schemeClr val="tx1"/>
                </a:solidFill>
              </a:rPr>
              <a:t>It is the measure that most clearly expresses probability or risk of disease in a defined population over a specified period of time, hence, it is considered to be a </a:t>
            </a:r>
            <a:r>
              <a:rPr lang="en-US" sz="2500" b="1" dirty="0">
                <a:solidFill>
                  <a:schemeClr val="tx1"/>
                </a:solidFill>
              </a:rPr>
              <a:t>basic measure of disease occurrence</a:t>
            </a:r>
            <a:r>
              <a:rPr lang="en-US" sz="2500" dirty="0">
                <a:solidFill>
                  <a:schemeClr val="tx1"/>
                </a:solidFill>
              </a:rPr>
              <a:t>. Accurate count of all events of interest that occur in a defined population during a specified period is essential for the calculation of rate. </a:t>
            </a:r>
          </a:p>
          <a:p>
            <a:pPr marL="0" indent="0" algn="just">
              <a:lnSpc>
                <a:spcPct val="120000"/>
              </a:lnSpc>
              <a:spcBef>
                <a:spcPts val="0"/>
              </a:spcBef>
              <a:buClrTx/>
              <a:buNone/>
            </a:pPr>
            <a:r>
              <a:rPr lang="en-GB" sz="2600" b="1" dirty="0">
                <a:solidFill>
                  <a:schemeClr val="tx1"/>
                </a:solidFill>
              </a:rPr>
              <a:t>Example of rate:</a:t>
            </a:r>
          </a:p>
          <a:p>
            <a:pPr algn="just">
              <a:lnSpc>
                <a:spcPct val="120000"/>
              </a:lnSpc>
              <a:spcBef>
                <a:spcPts val="0"/>
              </a:spcBef>
              <a:buClrTx/>
              <a:buFont typeface="Wingdings" panose="05000000000000000000" pitchFamily="2" charset="2"/>
              <a:buChar char="q"/>
            </a:pPr>
            <a:r>
              <a:rPr lang="en-US" sz="2600" dirty="0">
                <a:solidFill>
                  <a:schemeClr val="tx1"/>
                </a:solidFill>
              </a:rPr>
              <a:t>The number of newly diagnosed pneumonia cases in 1999 per 1000 under five children.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1358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PROPORTION </a:t>
            </a:r>
          </a:p>
          <a:p>
            <a:pPr algn="just">
              <a:lnSpc>
                <a:spcPct val="120000"/>
              </a:lnSpc>
              <a:spcBef>
                <a:spcPts val="0"/>
              </a:spcBef>
              <a:buClrTx/>
              <a:buFont typeface="Wingdings" panose="05000000000000000000" pitchFamily="2" charset="2"/>
              <a:buChar char="q"/>
            </a:pPr>
            <a:r>
              <a:rPr lang="en-US" sz="2500" dirty="0">
                <a:solidFill>
                  <a:schemeClr val="tx1"/>
                </a:solidFill>
              </a:rPr>
              <a:t>The division of 2 numbers (related) </a:t>
            </a:r>
          </a:p>
          <a:p>
            <a:pPr algn="just">
              <a:lnSpc>
                <a:spcPct val="120000"/>
              </a:lnSpc>
              <a:spcBef>
                <a:spcPts val="0"/>
              </a:spcBef>
              <a:buClrTx/>
              <a:buFont typeface="Wingdings" panose="05000000000000000000" pitchFamily="2" charset="2"/>
              <a:buChar char="q"/>
            </a:pPr>
            <a:r>
              <a:rPr lang="en-US" sz="2500" dirty="0">
                <a:solidFill>
                  <a:schemeClr val="tx1"/>
                </a:solidFill>
              </a:rPr>
              <a:t>Numerator always included in the denominator </a:t>
            </a:r>
          </a:p>
          <a:p>
            <a:pPr algn="just">
              <a:lnSpc>
                <a:spcPct val="120000"/>
              </a:lnSpc>
              <a:spcBef>
                <a:spcPts val="0"/>
              </a:spcBef>
              <a:buClrTx/>
              <a:buFont typeface="Wingdings" panose="05000000000000000000" pitchFamily="2" charset="2"/>
              <a:buChar char="q"/>
            </a:pPr>
            <a:r>
              <a:rPr lang="en-US" sz="2500" dirty="0">
                <a:solidFill>
                  <a:schemeClr val="tx1"/>
                </a:solidFill>
              </a:rPr>
              <a:t>Quantities have to be of same nature </a:t>
            </a:r>
          </a:p>
          <a:p>
            <a:pPr algn="just">
              <a:lnSpc>
                <a:spcPct val="120000"/>
              </a:lnSpc>
              <a:spcBef>
                <a:spcPts val="0"/>
              </a:spcBef>
              <a:buClrTx/>
              <a:buFont typeface="Wingdings" panose="05000000000000000000" pitchFamily="2" charset="2"/>
              <a:buChar char="q"/>
            </a:pPr>
            <a:r>
              <a:rPr lang="en-US" sz="2500" dirty="0">
                <a:solidFill>
                  <a:schemeClr val="tx1"/>
                </a:solidFill>
              </a:rPr>
              <a:t>Proportion always ranges between 0 and 1 </a:t>
            </a:r>
          </a:p>
          <a:p>
            <a:pPr algn="just">
              <a:lnSpc>
                <a:spcPct val="120000"/>
              </a:lnSpc>
              <a:spcBef>
                <a:spcPts val="0"/>
              </a:spcBef>
              <a:buClrTx/>
              <a:buFont typeface="Wingdings" panose="05000000000000000000" pitchFamily="2" charset="2"/>
              <a:buChar char="q"/>
            </a:pPr>
            <a:r>
              <a:rPr lang="en-US" sz="2500" dirty="0">
                <a:solidFill>
                  <a:schemeClr val="tx1"/>
                </a:solidFill>
              </a:rPr>
              <a:t>Percentage = proportion x 100 </a:t>
            </a:r>
          </a:p>
          <a:p>
            <a:pPr algn="just">
              <a:lnSpc>
                <a:spcPct val="120000"/>
              </a:lnSpc>
              <a:spcBef>
                <a:spcPts val="0"/>
              </a:spcBef>
              <a:buClrTx/>
              <a:buFont typeface="Wingdings" panose="05000000000000000000" pitchFamily="2" charset="2"/>
              <a:buChar char="q"/>
            </a:pPr>
            <a:r>
              <a:rPr lang="en-US" sz="2200" dirty="0">
                <a:solidFill>
                  <a:schemeClr val="tx1"/>
                </a:solidFill>
              </a:rPr>
              <a:t>A proportion quantifies occurrences in relation to the populations in which these occurrences take place. It is a specific type of ratio in which the numerator is included in the denominator and the result is expressed as a percentage.</a:t>
            </a:r>
          </a:p>
          <a:p>
            <a:pPr algn="just">
              <a:lnSpc>
                <a:spcPct val="120000"/>
              </a:lnSpc>
              <a:spcBef>
                <a:spcPts val="0"/>
              </a:spcBef>
              <a:buClrTx/>
              <a:buFont typeface="Wingdings" panose="05000000000000000000" pitchFamily="2" charset="2"/>
              <a:buChar char="q"/>
            </a:pPr>
            <a:r>
              <a:rPr lang="en-US" sz="2000" dirty="0">
                <a:solidFill>
                  <a:schemeClr val="tx1"/>
                </a:solidFill>
              </a:rPr>
              <a:t>Example: The proportion of all births that was male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533400" y="5113146"/>
            <a:ext cx="3657600" cy="1113047"/>
          </a:xfrm>
          <a:prstGeom prst="rect">
            <a:avLst/>
          </a:prstGeom>
        </p:spPr>
      </p:pic>
      <p:pic>
        <p:nvPicPr>
          <p:cNvPr id="4" name="Picture 3"/>
          <p:cNvPicPr>
            <a:picLocks noChangeAspect="1"/>
          </p:cNvPicPr>
          <p:nvPr/>
        </p:nvPicPr>
        <p:blipFill>
          <a:blip r:embed="rId4"/>
          <a:stretch>
            <a:fillRect/>
          </a:stretch>
        </p:blipFill>
        <p:spPr>
          <a:xfrm>
            <a:off x="4724400" y="4953000"/>
            <a:ext cx="4400556" cy="1875047"/>
          </a:xfrm>
          <a:prstGeom prst="rect">
            <a:avLst/>
          </a:prstGeom>
        </p:spPr>
      </p:pic>
    </p:spTree>
    <p:extLst>
      <p:ext uri="{BB962C8B-B14F-4D97-AF65-F5344CB8AC3E}">
        <p14:creationId xmlns:p14="http://schemas.microsoft.com/office/powerpoint/2010/main" val="1605651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RATIO </a:t>
            </a:r>
          </a:p>
          <a:p>
            <a:pPr algn="just">
              <a:lnSpc>
                <a:spcPct val="120000"/>
              </a:lnSpc>
              <a:spcBef>
                <a:spcPts val="0"/>
              </a:spcBef>
              <a:buClrTx/>
              <a:buFont typeface="Wingdings" panose="05000000000000000000" pitchFamily="2" charset="2"/>
              <a:buChar char="q"/>
            </a:pPr>
            <a:r>
              <a:rPr lang="en-US" sz="2800" dirty="0">
                <a:solidFill>
                  <a:schemeClr val="tx1"/>
                </a:solidFill>
              </a:rPr>
              <a:t>The division of two numbers (unrelated) </a:t>
            </a:r>
          </a:p>
          <a:p>
            <a:pPr algn="just">
              <a:lnSpc>
                <a:spcPct val="120000"/>
              </a:lnSpc>
              <a:spcBef>
                <a:spcPts val="0"/>
              </a:spcBef>
              <a:buClrTx/>
              <a:buFont typeface="Wingdings" panose="05000000000000000000" pitchFamily="2" charset="2"/>
              <a:buChar char="q"/>
            </a:pPr>
            <a:r>
              <a:rPr lang="en-US" sz="2800" dirty="0">
                <a:solidFill>
                  <a:schemeClr val="tx1"/>
                </a:solidFill>
              </a:rPr>
              <a:t>Numerator not included in the denominator </a:t>
            </a:r>
          </a:p>
          <a:p>
            <a:pPr algn="just">
              <a:lnSpc>
                <a:spcPct val="120000"/>
              </a:lnSpc>
              <a:spcBef>
                <a:spcPts val="0"/>
              </a:spcBef>
              <a:buClrTx/>
              <a:buFont typeface="Wingdings" panose="05000000000000000000" pitchFamily="2" charset="2"/>
              <a:buChar char="q"/>
            </a:pPr>
            <a:r>
              <a:rPr lang="en-US" sz="2800" dirty="0">
                <a:solidFill>
                  <a:schemeClr val="tx1"/>
                </a:solidFill>
              </a:rPr>
              <a:t>Allows comparison of quantities of different nature</a:t>
            </a:r>
          </a:p>
          <a:p>
            <a:pPr algn="just">
              <a:lnSpc>
                <a:spcPct val="120000"/>
              </a:lnSpc>
              <a:spcBef>
                <a:spcPts val="0"/>
              </a:spcBef>
              <a:buClrTx/>
              <a:buFont typeface="Wingdings" panose="05000000000000000000" pitchFamily="2" charset="2"/>
              <a:buChar char="q"/>
            </a:pPr>
            <a:r>
              <a:rPr lang="en-US" sz="2800" dirty="0">
                <a:solidFill>
                  <a:schemeClr val="tx1"/>
                </a:solidFill>
              </a:rPr>
              <a:t>A ratio quantifies the magnitude of one occurrence or condition to another. It expresses the relationship between two numbers in the form of x: y or x/y X k </a:t>
            </a:r>
          </a:p>
          <a:p>
            <a:pPr algn="just">
              <a:lnSpc>
                <a:spcPct val="120000"/>
              </a:lnSpc>
              <a:spcBef>
                <a:spcPts val="0"/>
              </a:spcBef>
              <a:buClrTx/>
              <a:buFont typeface="Wingdings" panose="05000000000000000000" pitchFamily="2" charset="2"/>
              <a:buChar char="q"/>
            </a:pPr>
            <a:r>
              <a:rPr lang="en-GB" sz="2800" dirty="0">
                <a:solidFill>
                  <a:schemeClr val="tx1"/>
                </a:solidFill>
              </a:rPr>
              <a:t>Example:</a:t>
            </a:r>
          </a:p>
          <a:p>
            <a:pPr marL="0" indent="0" algn="just">
              <a:lnSpc>
                <a:spcPct val="120000"/>
              </a:lnSpc>
              <a:spcBef>
                <a:spcPts val="0"/>
              </a:spcBef>
              <a:buClrTx/>
              <a:buNone/>
            </a:pPr>
            <a:r>
              <a:rPr lang="en-US" sz="2800" dirty="0">
                <a:solidFill>
                  <a:schemeClr val="tx1"/>
                </a:solidFill>
              </a:rPr>
              <a:t>-The ratio of males to females (</a:t>
            </a:r>
            <a:r>
              <a:rPr lang="en-US" sz="2800" dirty="0" err="1">
                <a:solidFill>
                  <a:schemeClr val="tx1"/>
                </a:solidFill>
              </a:rPr>
              <a:t>M:F</a:t>
            </a:r>
            <a:r>
              <a:rPr lang="en-US" sz="2800" dirty="0">
                <a:solidFill>
                  <a:schemeClr val="tx1"/>
                </a:solidFill>
              </a:rPr>
              <a:t>) in Kenya.</a:t>
            </a:r>
          </a:p>
          <a:p>
            <a:pPr marL="0" indent="0" algn="just">
              <a:lnSpc>
                <a:spcPct val="120000"/>
              </a:lnSpc>
              <a:spcBef>
                <a:spcPts val="0"/>
              </a:spcBef>
              <a:buClrTx/>
              <a:buNone/>
            </a:pPr>
            <a:r>
              <a:rPr lang="en-US" sz="2800" dirty="0">
                <a:solidFill>
                  <a:schemeClr val="tx1"/>
                </a:solidFill>
              </a:rPr>
              <a:t>-The ratio of male malaria patients to female malaria patients</a:t>
            </a:r>
          </a:p>
          <a:p>
            <a:pPr algn="just">
              <a:lnSpc>
                <a:spcPct val="120000"/>
              </a:lnSpc>
              <a:spcBef>
                <a:spcPts val="0"/>
              </a:spcBef>
              <a:buClrTx/>
              <a:buFont typeface="Wingdings" panose="05000000000000000000" pitchFamily="2" charset="2"/>
              <a:buChar char="q"/>
            </a:pPr>
            <a:r>
              <a:rPr lang="en-GB" sz="2800" dirty="0">
                <a:solidFill>
                  <a:schemeClr val="tx1"/>
                </a:solidFill>
              </a:rPr>
              <a:t>This makes Epidemiology: Step 3 –Comparing</a:t>
            </a:r>
          </a:p>
          <a:p>
            <a:pPr algn="just">
              <a:lnSpc>
                <a:spcPct val="120000"/>
              </a:lnSpc>
              <a:spcBef>
                <a:spcPts val="0"/>
              </a:spcBef>
              <a:buClrTx/>
              <a:buFont typeface="Wingdings" panose="05000000000000000000" pitchFamily="2" charset="2"/>
              <a:buChar char="q"/>
            </a:pPr>
            <a:r>
              <a:rPr lang="en-US" sz="2800" dirty="0">
                <a:solidFill>
                  <a:schemeClr val="tx1"/>
                </a:solidFill>
              </a:rPr>
              <a:t>Comparing rates from different populations to make inferences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5328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Comparison of rates to make rate ratios or rate differences.</a:t>
            </a:r>
          </a:p>
          <a:p>
            <a:pPr algn="just">
              <a:lnSpc>
                <a:spcPct val="120000"/>
              </a:lnSpc>
              <a:spcBef>
                <a:spcPts val="0"/>
              </a:spcBef>
              <a:buClrTx/>
              <a:buFont typeface="Wingdings" panose="05000000000000000000" pitchFamily="2" charset="2"/>
              <a:buChar char="q"/>
            </a:pPr>
            <a:r>
              <a:rPr lang="en-US" sz="2800" dirty="0">
                <a:solidFill>
                  <a:schemeClr val="tx1"/>
                </a:solidFill>
              </a:rPr>
              <a:t>Comparison of odds to make odds ratios.</a:t>
            </a:r>
          </a:p>
          <a:p>
            <a:pPr algn="just">
              <a:lnSpc>
                <a:spcPct val="120000"/>
              </a:lnSpc>
              <a:spcBef>
                <a:spcPts val="0"/>
              </a:spcBef>
              <a:buClrTx/>
              <a:buFont typeface="Wingdings" panose="05000000000000000000" pitchFamily="2" charset="2"/>
              <a:buChar char="q"/>
            </a:pPr>
            <a:r>
              <a:rPr lang="en-US" sz="2800" dirty="0">
                <a:solidFill>
                  <a:schemeClr val="tx1"/>
                </a:solidFill>
              </a:rPr>
              <a:t>Use ratios or differences to identify risk factors.</a:t>
            </a:r>
          </a:p>
          <a:p>
            <a:pPr algn="just">
              <a:lnSpc>
                <a:spcPct val="120000"/>
              </a:lnSpc>
              <a:spcBef>
                <a:spcPts val="0"/>
              </a:spcBef>
              <a:buClrTx/>
              <a:buFont typeface="Wingdings" panose="05000000000000000000" pitchFamily="2" charset="2"/>
              <a:buChar char="q"/>
            </a:pPr>
            <a:r>
              <a:rPr lang="en-US" sz="2800" dirty="0">
                <a:solidFill>
                  <a:schemeClr val="tx1"/>
                </a:solidFill>
              </a:rPr>
              <a:t>Use statistical tests to determine reliability of ratios or differences. </a:t>
            </a:r>
          </a:p>
          <a:p>
            <a:pPr algn="just">
              <a:lnSpc>
                <a:spcPct val="120000"/>
              </a:lnSpc>
              <a:spcBef>
                <a:spcPts val="0"/>
              </a:spcBef>
              <a:buClrTx/>
              <a:buFont typeface="Wingdings" panose="05000000000000000000" pitchFamily="2" charset="2"/>
              <a:buChar char="q"/>
            </a:pPr>
            <a:r>
              <a:rPr lang="en-US" sz="2800" dirty="0">
                <a:solidFill>
                  <a:schemeClr val="tx1"/>
                </a:solidFill>
              </a:rPr>
              <a:t>Analytic epidemiology</a:t>
            </a:r>
          </a:p>
          <a:p>
            <a:pPr lvl="1" algn="just">
              <a:lnSpc>
                <a:spcPct val="120000"/>
              </a:lnSpc>
              <a:spcBef>
                <a:spcPts val="0"/>
              </a:spcBef>
              <a:buClrTx/>
              <a:buFont typeface="Wingdings" panose="05000000000000000000" pitchFamily="2" charset="2"/>
              <a:buChar char="§"/>
            </a:pPr>
            <a:r>
              <a:rPr lang="en-US" sz="2800" dirty="0">
                <a:solidFill>
                  <a:schemeClr val="tx1"/>
                </a:solidFill>
              </a:rPr>
              <a:t>Cohort (exposed vs. non-exposed)</a:t>
            </a:r>
          </a:p>
          <a:p>
            <a:pPr lvl="1" algn="just">
              <a:lnSpc>
                <a:spcPct val="120000"/>
              </a:lnSpc>
              <a:spcBef>
                <a:spcPts val="0"/>
              </a:spcBef>
              <a:buClrTx/>
              <a:buFont typeface="Wingdings" panose="05000000000000000000" pitchFamily="2" charset="2"/>
              <a:buChar char="§"/>
            </a:pPr>
            <a:r>
              <a:rPr lang="en-US" sz="2800" dirty="0">
                <a:solidFill>
                  <a:schemeClr val="tx1"/>
                </a:solidFill>
              </a:rPr>
              <a:t>Case-control (sick vs. healthy)</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After the numerator is divided by the denominator, the result is often expressed as the result “to one” or written as the result “:1.”</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371600" y="4191000"/>
            <a:ext cx="5257800" cy="1282072"/>
          </a:xfrm>
          <a:prstGeom prst="rect">
            <a:avLst/>
          </a:prstGeom>
        </p:spPr>
      </p:pic>
    </p:spTree>
    <p:extLst>
      <p:ext uri="{BB962C8B-B14F-4D97-AF65-F5344CB8AC3E}">
        <p14:creationId xmlns:p14="http://schemas.microsoft.com/office/powerpoint/2010/main" val="2509598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rgbClr val="00B050"/>
                </a:solidFill>
              </a:rPr>
              <a:t>MEASUREMENT OF MORBIDITY (DISEASE OCCURRENCE)</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Is the measurement of the amount of disease in a given population. It is measured in terms of incidence and prevalence rates. </a:t>
            </a:r>
          </a:p>
          <a:p>
            <a:pPr algn="just">
              <a:lnSpc>
                <a:spcPct val="120000"/>
              </a:lnSpc>
              <a:spcBef>
                <a:spcPts val="0"/>
              </a:spcBef>
              <a:buClrTx/>
              <a:buFont typeface="Wingdings" panose="05000000000000000000" pitchFamily="2" charset="2"/>
              <a:buChar char="q"/>
            </a:pPr>
            <a:r>
              <a:rPr lang="en-US" sz="2500" dirty="0">
                <a:solidFill>
                  <a:schemeClr val="tx1"/>
                </a:solidFill>
              </a:rPr>
              <a:t>Morbidity rates are rates used to quantify the occurrence of disease. Measures of morbidity include incidence, prevalence (period prevalence and point prevalence rates).</a:t>
            </a:r>
          </a:p>
          <a:p>
            <a:pPr algn="just">
              <a:lnSpc>
                <a:spcPct val="120000"/>
              </a:lnSpc>
              <a:spcBef>
                <a:spcPts val="0"/>
              </a:spcBef>
              <a:buClrTx/>
              <a:buFont typeface="Wingdings" panose="05000000000000000000" pitchFamily="2" charset="2"/>
              <a:buChar char="q"/>
            </a:pPr>
            <a:r>
              <a:rPr lang="en-US" sz="2500" dirty="0">
                <a:solidFill>
                  <a:schemeClr val="tx1"/>
                </a:solidFill>
              </a:rPr>
              <a:t>Morbidity has been defined as any departure, subjective or objective, from a state of physiological or psychological well-being. In practice, morbidity encompasses disease, injury, and disability.</a:t>
            </a:r>
          </a:p>
          <a:p>
            <a:pPr marL="0" indent="0" algn="just">
              <a:lnSpc>
                <a:spcPct val="120000"/>
              </a:lnSpc>
              <a:spcBef>
                <a:spcPts val="0"/>
              </a:spcBef>
              <a:buClrTx/>
              <a:buNone/>
            </a:pPr>
            <a:r>
              <a:rPr lang="en-US" sz="2500" b="1" dirty="0">
                <a:solidFill>
                  <a:srgbClr val="00B050"/>
                </a:solidFill>
              </a:rPr>
              <a:t>INCIDENCE RATES </a:t>
            </a:r>
          </a:p>
          <a:p>
            <a:pPr algn="just">
              <a:lnSpc>
                <a:spcPct val="120000"/>
              </a:lnSpc>
              <a:spcBef>
                <a:spcPts val="0"/>
              </a:spcBef>
              <a:buClrTx/>
              <a:buFont typeface="Wingdings" panose="05000000000000000000" pitchFamily="2" charset="2"/>
              <a:buChar char="q"/>
            </a:pPr>
            <a:r>
              <a:rPr lang="en-US" sz="2500" dirty="0">
                <a:solidFill>
                  <a:schemeClr val="tx1"/>
                </a:solidFill>
              </a:rPr>
              <a:t>Number of new cases of a disease occurring in a specified time period divided by the number of individuals at risk of developing the disease during the same time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52313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751847"/>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Incidence of a disease </a:t>
            </a:r>
            <a:r>
              <a:rPr lang="en-US" sz="2500" dirty="0">
                <a:solidFill>
                  <a:schemeClr val="tx1"/>
                </a:solidFill>
              </a:rPr>
              <a:t>is defined as the number of new cases of a disease that occur during a specified period of time in a population at risk for developing the disease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critical element in the definition of incidence is </a:t>
            </a:r>
            <a:r>
              <a:rPr lang="en-US" sz="2500" b="1" dirty="0">
                <a:solidFill>
                  <a:schemeClr val="tx1"/>
                </a:solidFill>
              </a:rPr>
              <a:t>new cases </a:t>
            </a:r>
            <a:r>
              <a:rPr lang="en-US" sz="2500" dirty="0">
                <a:solidFill>
                  <a:schemeClr val="tx1"/>
                </a:solidFill>
              </a:rPr>
              <a:t>of disease. Because incidence is a measure of new events (i.e. transition from a non-diseased to a diseased state), incidence is a measure of risk. </a:t>
            </a:r>
          </a:p>
          <a:p>
            <a:pPr algn="just">
              <a:lnSpc>
                <a:spcPct val="120000"/>
              </a:lnSpc>
              <a:spcBef>
                <a:spcPts val="0"/>
              </a:spcBef>
              <a:buClrTx/>
              <a:buFont typeface="Wingdings" panose="05000000000000000000" pitchFamily="2" charset="2"/>
              <a:buChar char="q"/>
            </a:pPr>
            <a:r>
              <a:rPr lang="en-US" sz="2500" dirty="0">
                <a:solidFill>
                  <a:schemeClr val="tx1"/>
                </a:solidFill>
              </a:rPr>
              <a:t>Incidence refers to the occurrence of new cases of disease or injury in a population over a specified period of time.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68" y="1447800"/>
            <a:ext cx="6915150" cy="128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002723" y="2836422"/>
            <a:ext cx="5867400" cy="1009650"/>
          </a:xfrm>
          <a:prstGeom prst="rect">
            <a:avLst/>
          </a:prstGeom>
        </p:spPr>
      </p:pic>
    </p:spTree>
    <p:extLst>
      <p:ext uri="{BB962C8B-B14F-4D97-AF65-F5344CB8AC3E}">
        <p14:creationId xmlns:p14="http://schemas.microsoft.com/office/powerpoint/2010/main" val="2884079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appropriate denominator for incidence rate is population at risk but knowing the </a:t>
            </a:r>
            <a:r>
              <a:rPr lang="en-US" sz="2500" b="1" dirty="0">
                <a:solidFill>
                  <a:schemeClr val="tx1"/>
                </a:solidFill>
              </a:rPr>
              <a:t>population at risk </a:t>
            </a:r>
            <a:r>
              <a:rPr lang="en-US" sz="2500" dirty="0">
                <a:solidFill>
                  <a:schemeClr val="tx1"/>
                </a:solidFill>
              </a:rPr>
              <a:t>is difficult at this level. Hence, total population can be used as a denominator.</a:t>
            </a:r>
          </a:p>
          <a:p>
            <a:pPr algn="just">
              <a:lnSpc>
                <a:spcPct val="120000"/>
              </a:lnSpc>
              <a:spcBef>
                <a:spcPts val="0"/>
              </a:spcBef>
              <a:buClrTx/>
              <a:buFont typeface="Wingdings" panose="05000000000000000000" pitchFamily="2" charset="2"/>
              <a:buChar char="q"/>
            </a:pPr>
            <a:r>
              <a:rPr lang="en-US" sz="2500" dirty="0">
                <a:solidFill>
                  <a:schemeClr val="tx1"/>
                </a:solidFill>
              </a:rPr>
              <a:t>Another important issue in incidence is the issue of </a:t>
            </a:r>
            <a:r>
              <a:rPr lang="en-US" sz="2500" b="1" dirty="0">
                <a:solidFill>
                  <a:schemeClr val="tx1"/>
                </a:solidFill>
              </a:rPr>
              <a:t>time</a:t>
            </a:r>
            <a:r>
              <a:rPr lang="en-US" sz="2500" dirty="0">
                <a:solidFill>
                  <a:schemeClr val="tx1"/>
                </a:solidFill>
              </a:rPr>
              <a:t>. For incidence to be a measure of risk we must specify a period of time and we must know that all of the individuals in the group represented by the denominator have been followed up for that entire period.</a:t>
            </a:r>
          </a:p>
          <a:p>
            <a:pPr algn="just">
              <a:lnSpc>
                <a:spcPct val="120000"/>
              </a:lnSpc>
              <a:spcBef>
                <a:spcPts val="0"/>
              </a:spcBef>
              <a:buClrTx/>
              <a:buFont typeface="Wingdings" panose="05000000000000000000" pitchFamily="2" charset="2"/>
              <a:buChar char="q"/>
            </a:pPr>
            <a:r>
              <a:rPr lang="en-US" sz="2500" dirty="0">
                <a:solidFill>
                  <a:schemeClr val="tx1"/>
                </a:solidFill>
              </a:rPr>
              <a:t>The choice of time period is arbitrary: We could calculate incidence rate in one week, one month, one year, 5 years, and so on.</a:t>
            </a:r>
          </a:p>
          <a:p>
            <a:pPr algn="just">
              <a:lnSpc>
                <a:spcPct val="120000"/>
              </a:lnSpc>
              <a:spcBef>
                <a:spcPts val="0"/>
              </a:spcBef>
              <a:buClrTx/>
              <a:buFont typeface="Wingdings" panose="05000000000000000000" pitchFamily="2" charset="2"/>
              <a:buChar char="q"/>
            </a:pPr>
            <a:r>
              <a:rPr lang="en-US" sz="2500" dirty="0">
                <a:solidFill>
                  <a:schemeClr val="tx1"/>
                </a:solidFill>
              </a:rPr>
              <a:t>Incidence rates can be used to make statements about the risk of disease. If the incidence rate of a certain disease is high in one area, then the risk of acquiring that disease by other healthy individuals will be high.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923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Example. In </a:t>
            </a:r>
            <a:r>
              <a:rPr lang="en-US" sz="2500" dirty="0" err="1">
                <a:solidFill>
                  <a:schemeClr val="tx1"/>
                </a:solidFill>
              </a:rPr>
              <a:t>Ginbot</a:t>
            </a:r>
            <a:r>
              <a:rPr lang="en-US" sz="2500" dirty="0">
                <a:solidFill>
                  <a:schemeClr val="tx1"/>
                </a:solidFill>
              </a:rPr>
              <a:t> 1995 there were 50 new cases of relapsing fever in “</a:t>
            </a:r>
            <a:r>
              <a:rPr lang="en-US" sz="2500" dirty="0" err="1">
                <a:solidFill>
                  <a:schemeClr val="tx1"/>
                </a:solidFill>
              </a:rPr>
              <a:t>Kebele</a:t>
            </a:r>
            <a:r>
              <a:rPr lang="en-US" sz="2500" dirty="0">
                <a:solidFill>
                  <a:schemeClr val="tx1"/>
                </a:solidFill>
              </a:rPr>
              <a:t> X”. The average total population of “</a:t>
            </a:r>
            <a:r>
              <a:rPr lang="en-US" sz="2500" dirty="0" err="1">
                <a:solidFill>
                  <a:schemeClr val="tx1"/>
                </a:solidFill>
              </a:rPr>
              <a:t>Kebele</a:t>
            </a:r>
            <a:r>
              <a:rPr lang="en-US" sz="2500" dirty="0">
                <a:solidFill>
                  <a:schemeClr val="tx1"/>
                </a:solidFill>
              </a:rPr>
              <a:t> X” was 5000. Calculate the incidence rate of relapsing fever in “</a:t>
            </a:r>
            <a:r>
              <a:rPr lang="en-US" sz="2500" dirty="0" err="1">
                <a:solidFill>
                  <a:schemeClr val="tx1"/>
                </a:solidFill>
              </a:rPr>
              <a:t>Kebele</a:t>
            </a:r>
            <a:r>
              <a:rPr lang="en-US" sz="2500" dirty="0">
                <a:solidFill>
                  <a:schemeClr val="tx1"/>
                </a:solidFill>
              </a:rPr>
              <a:t> X” in </a:t>
            </a:r>
            <a:r>
              <a:rPr lang="en-US" sz="2500" dirty="0" err="1">
                <a:solidFill>
                  <a:schemeClr val="tx1"/>
                </a:solidFill>
              </a:rPr>
              <a:t>Ginbot</a:t>
            </a:r>
            <a:r>
              <a:rPr lang="en-US" sz="2500" dirty="0">
                <a:solidFill>
                  <a:schemeClr val="tx1"/>
                </a:solidFill>
              </a:rPr>
              <a:t> 1995. </a:t>
            </a:r>
          </a:p>
          <a:p>
            <a:pPr marL="0" indent="0" algn="just">
              <a:lnSpc>
                <a:spcPct val="120000"/>
              </a:lnSpc>
              <a:spcBef>
                <a:spcPts val="0"/>
              </a:spcBef>
              <a:buClrTx/>
              <a:buNone/>
            </a:pPr>
            <a:r>
              <a:rPr lang="en-US" sz="2500" dirty="0">
                <a:solidFill>
                  <a:schemeClr val="tx1"/>
                </a:solidFill>
              </a:rPr>
              <a:t>Answer: </a:t>
            </a:r>
          </a:p>
          <a:p>
            <a:pPr algn="just">
              <a:lnSpc>
                <a:spcPct val="120000"/>
              </a:lnSpc>
              <a:spcBef>
                <a:spcPts val="0"/>
              </a:spcBef>
              <a:buClrTx/>
              <a:buFont typeface="Wingdings" panose="05000000000000000000" pitchFamily="2" charset="2"/>
              <a:buChar char="q"/>
            </a:pPr>
            <a:r>
              <a:rPr lang="en-US" sz="2500" dirty="0">
                <a:solidFill>
                  <a:srgbClr val="FF0000"/>
                </a:solidFill>
              </a:rPr>
              <a:t>Incidence rate </a:t>
            </a:r>
            <a:r>
              <a:rPr lang="en-US" sz="2500" u="sng" dirty="0">
                <a:solidFill>
                  <a:srgbClr val="FF0000"/>
                </a:solidFill>
              </a:rPr>
              <a:t>=  50    </a:t>
            </a:r>
            <a:r>
              <a:rPr lang="en-US" sz="2500" dirty="0">
                <a:solidFill>
                  <a:srgbClr val="FF0000"/>
                </a:solidFill>
              </a:rPr>
              <a:t>X 1000 = 10 </a:t>
            </a:r>
            <a:r>
              <a:rPr lang="en-US" sz="2200" dirty="0">
                <a:solidFill>
                  <a:srgbClr val="FF0000"/>
                </a:solidFill>
              </a:rPr>
              <a:t>new cases per 1000 population</a:t>
            </a:r>
          </a:p>
          <a:p>
            <a:pPr marL="0" indent="0" algn="just">
              <a:lnSpc>
                <a:spcPct val="120000"/>
              </a:lnSpc>
              <a:spcBef>
                <a:spcPts val="0"/>
              </a:spcBef>
              <a:buClrTx/>
              <a:buNone/>
            </a:pPr>
            <a:r>
              <a:rPr lang="en-US" sz="2500" dirty="0">
                <a:solidFill>
                  <a:srgbClr val="FF0000"/>
                </a:solidFill>
              </a:rPr>
              <a:t>					  5,000                                   </a:t>
            </a:r>
          </a:p>
          <a:p>
            <a:pPr algn="just">
              <a:lnSpc>
                <a:spcPct val="120000"/>
              </a:lnSpc>
              <a:spcBef>
                <a:spcPts val="0"/>
              </a:spcBef>
              <a:buClrTx/>
              <a:buFont typeface="Wingdings" panose="05000000000000000000" pitchFamily="2" charset="2"/>
              <a:buChar char="q"/>
            </a:pPr>
            <a:r>
              <a:rPr lang="en-US" sz="2500" dirty="0">
                <a:solidFill>
                  <a:schemeClr val="tx1"/>
                </a:solidFill>
              </a:rPr>
              <a:t>That means out of every 1000 people living in “</a:t>
            </a:r>
            <a:r>
              <a:rPr lang="en-US" sz="2500" dirty="0" err="1">
                <a:solidFill>
                  <a:schemeClr val="tx1"/>
                </a:solidFill>
              </a:rPr>
              <a:t>Kebele</a:t>
            </a:r>
            <a:r>
              <a:rPr lang="en-US" sz="2500" dirty="0">
                <a:solidFill>
                  <a:schemeClr val="tx1"/>
                </a:solidFill>
              </a:rPr>
              <a:t> X”, 10 of them acquired relapsing fever in </a:t>
            </a:r>
            <a:r>
              <a:rPr lang="en-US" sz="2500" dirty="0" err="1">
                <a:solidFill>
                  <a:schemeClr val="tx1"/>
                </a:solidFill>
              </a:rPr>
              <a:t>Ginbot</a:t>
            </a:r>
            <a:r>
              <a:rPr lang="en-US" sz="2500" dirty="0">
                <a:solidFill>
                  <a:schemeClr val="tx1"/>
                </a:solidFill>
              </a:rPr>
              <a:t> 1995.</a:t>
            </a:r>
          </a:p>
          <a:p>
            <a:pPr marL="0" indent="0" algn="just">
              <a:lnSpc>
                <a:spcPct val="120000"/>
              </a:lnSpc>
              <a:spcBef>
                <a:spcPts val="0"/>
              </a:spcBef>
              <a:buClrTx/>
              <a:buNone/>
            </a:pPr>
            <a:r>
              <a:rPr lang="en-US" sz="2500" b="1" dirty="0">
                <a:solidFill>
                  <a:schemeClr val="tx1"/>
                </a:solidFill>
              </a:rPr>
              <a:t>Uses incidence rate</a:t>
            </a:r>
          </a:p>
          <a:p>
            <a:pPr algn="just">
              <a:lnSpc>
                <a:spcPct val="120000"/>
              </a:lnSpc>
              <a:spcBef>
                <a:spcPts val="0"/>
              </a:spcBef>
              <a:buClrTx/>
              <a:buFont typeface="Wingdings" panose="05000000000000000000" pitchFamily="2" charset="2"/>
              <a:buChar char="q"/>
            </a:pPr>
            <a:r>
              <a:rPr lang="en-US" sz="2500" dirty="0">
                <a:solidFill>
                  <a:schemeClr val="tx1"/>
                </a:solidFill>
              </a:rPr>
              <a:t>Incidence rate is important as a fundamental tool for </a:t>
            </a:r>
            <a:r>
              <a:rPr lang="en-US" sz="2500" dirty="0" err="1">
                <a:solidFill>
                  <a:schemeClr val="tx1"/>
                </a:solidFill>
              </a:rPr>
              <a:t>eatiologic</a:t>
            </a:r>
            <a:r>
              <a:rPr lang="en-US" sz="2500" dirty="0">
                <a:solidFill>
                  <a:schemeClr val="tx1"/>
                </a:solidFill>
              </a:rPr>
              <a:t> studies of diseases since it is a direct measure of risk. If the incidence rate is significantly higher in one area, then the cause of that disease can be systematically searched.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7792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400" dirty="0">
                <a:solidFill>
                  <a:schemeClr val="tx1"/>
                </a:solidFill>
              </a:rPr>
              <a:t>Two types of incidence are commonly used — </a:t>
            </a:r>
            <a:r>
              <a:rPr lang="en-US" sz="2400" b="1" dirty="0">
                <a:solidFill>
                  <a:schemeClr val="tx1"/>
                </a:solidFill>
              </a:rPr>
              <a:t>incidence proportion</a:t>
            </a:r>
            <a:r>
              <a:rPr lang="en-US" sz="2400" dirty="0">
                <a:solidFill>
                  <a:schemeClr val="tx1"/>
                </a:solidFill>
              </a:rPr>
              <a:t> and </a:t>
            </a:r>
            <a:r>
              <a:rPr lang="en-US" sz="2400" b="1" dirty="0">
                <a:solidFill>
                  <a:schemeClr val="tx1"/>
                </a:solidFill>
              </a:rPr>
              <a:t>incidence rate. </a:t>
            </a:r>
          </a:p>
          <a:p>
            <a:pPr algn="just">
              <a:lnSpc>
                <a:spcPct val="120000"/>
              </a:lnSpc>
              <a:spcBef>
                <a:spcPts val="0"/>
              </a:spcBef>
              <a:buClrTx/>
              <a:buFont typeface="Wingdings" panose="05000000000000000000" pitchFamily="2" charset="2"/>
              <a:buChar char="q"/>
            </a:pPr>
            <a:r>
              <a:rPr lang="en-US" sz="2400" dirty="0">
                <a:solidFill>
                  <a:schemeClr val="tx1"/>
                </a:solidFill>
              </a:rPr>
              <a:t>Incidence proportion is the proportion of an initially disease-free population that develops disease, becomes injured, or dies during a specified (usually limited) period of time.</a:t>
            </a:r>
          </a:p>
          <a:p>
            <a:pPr marL="0" indent="0" algn="just">
              <a:lnSpc>
                <a:spcPct val="120000"/>
              </a:lnSpc>
              <a:spcBef>
                <a:spcPts val="0"/>
              </a:spcBef>
              <a:buClrTx/>
              <a:buNone/>
            </a:pPr>
            <a:endParaRPr lang="en-US" sz="2400" dirty="0"/>
          </a:p>
          <a:p>
            <a:pPr marL="0" indent="0" algn="just">
              <a:lnSpc>
                <a:spcPct val="120000"/>
              </a:lnSpc>
              <a:spcBef>
                <a:spcPts val="0"/>
              </a:spcBef>
              <a:buClrTx/>
              <a:buNone/>
            </a:pPr>
            <a:endParaRPr lang="en-US" sz="2000" dirty="0"/>
          </a:p>
          <a:p>
            <a:pPr algn="just">
              <a:buClrTx/>
              <a:buFont typeface="Wingdings" panose="05000000000000000000" pitchFamily="2" charset="2"/>
              <a:buChar char="q"/>
            </a:pPr>
            <a:r>
              <a:rPr lang="en-US" sz="2000" b="1" dirty="0">
                <a:solidFill>
                  <a:schemeClr val="tx1"/>
                </a:solidFill>
              </a:rPr>
              <a:t>Incidence rate or person-time rate </a:t>
            </a:r>
            <a:r>
              <a:rPr lang="en-US" sz="2000" dirty="0">
                <a:solidFill>
                  <a:schemeClr val="tx1"/>
                </a:solidFill>
              </a:rPr>
              <a:t>is a measure of incidence that incorporates time directly into the denominator. A person-time rate is generally calculated from a long-term cohort follow-up study, wherein enrollees are followed over time and the occurrence of new cases of disease is documented.</a:t>
            </a:r>
          </a:p>
          <a:p>
            <a:pPr algn="just">
              <a:buClrTx/>
              <a:buFont typeface="Wingdings" panose="05000000000000000000" pitchFamily="2" charset="2"/>
              <a:buChar char="q"/>
            </a:pPr>
            <a:endParaRPr lang="en-US" sz="2400" dirty="0">
              <a:solidFill>
                <a:schemeClr val="tx1"/>
              </a:solidFill>
            </a:endParaRPr>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838200" y="2854480"/>
            <a:ext cx="6562725" cy="1031720"/>
          </a:xfrm>
          <a:prstGeom prst="rect">
            <a:avLst/>
          </a:prstGeom>
        </p:spPr>
      </p:pic>
      <p:pic>
        <p:nvPicPr>
          <p:cNvPr id="6" name="Picture 5"/>
          <p:cNvPicPr>
            <a:picLocks noChangeAspect="1"/>
          </p:cNvPicPr>
          <p:nvPr/>
        </p:nvPicPr>
        <p:blipFill>
          <a:blip r:embed="rId4"/>
          <a:stretch>
            <a:fillRect/>
          </a:stretch>
        </p:blipFill>
        <p:spPr>
          <a:xfrm>
            <a:off x="1600200" y="5401197"/>
            <a:ext cx="6048369" cy="1285453"/>
          </a:xfrm>
          <a:prstGeom prst="rect">
            <a:avLst/>
          </a:prstGeom>
        </p:spPr>
      </p:pic>
    </p:spTree>
    <p:extLst>
      <p:ext uri="{BB962C8B-B14F-4D97-AF65-F5344CB8AC3E}">
        <p14:creationId xmlns:p14="http://schemas.microsoft.com/office/powerpoint/2010/main" val="610705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Another commonly used measure of morbidity is </a:t>
            </a:r>
            <a:r>
              <a:rPr lang="en-US" sz="2500" b="1" dirty="0">
                <a:solidFill>
                  <a:srgbClr val="00B050"/>
                </a:solidFill>
              </a:rPr>
              <a:t>attack rate.</a:t>
            </a:r>
            <a:r>
              <a:rPr lang="en-US" sz="2500" dirty="0">
                <a:solidFill>
                  <a:schemeClr val="tx1"/>
                </a:solidFill>
              </a:rPr>
              <a:t> Attack rate is a type of incidence rate which is mainly used during epidemics.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On </a:t>
            </a:r>
            <a:r>
              <a:rPr lang="en-US" sz="2500" dirty="0" err="1">
                <a:solidFill>
                  <a:schemeClr val="tx1"/>
                </a:solidFill>
              </a:rPr>
              <a:t>Tir</a:t>
            </a:r>
            <a:r>
              <a:rPr lang="en-US" sz="2500" dirty="0">
                <a:solidFill>
                  <a:schemeClr val="tx1"/>
                </a:solidFill>
              </a:rPr>
              <a:t> 7, 1995, 100 people were invited by </a:t>
            </a:r>
            <a:r>
              <a:rPr lang="en-US" sz="2500" dirty="0" err="1">
                <a:solidFill>
                  <a:schemeClr val="tx1"/>
                </a:solidFill>
              </a:rPr>
              <a:t>Ato</a:t>
            </a:r>
            <a:r>
              <a:rPr lang="en-US" sz="2500" dirty="0">
                <a:solidFill>
                  <a:schemeClr val="tx1"/>
                </a:solidFill>
              </a:rPr>
              <a:t> </a:t>
            </a:r>
            <a:r>
              <a:rPr lang="en-US" sz="2500" dirty="0" err="1">
                <a:solidFill>
                  <a:schemeClr val="tx1"/>
                </a:solidFill>
              </a:rPr>
              <a:t>Alemitegnaw</a:t>
            </a:r>
            <a:r>
              <a:rPr lang="en-US" sz="2500" dirty="0">
                <a:solidFill>
                  <a:schemeClr val="tx1"/>
                </a:solidFill>
              </a:rPr>
              <a:t> for dinner. All of them ate the food that was served for dinner. The next day (</a:t>
            </a:r>
            <a:r>
              <a:rPr lang="en-US" sz="2500" dirty="0" err="1">
                <a:solidFill>
                  <a:schemeClr val="tx1"/>
                </a:solidFill>
              </a:rPr>
              <a:t>Tir</a:t>
            </a:r>
            <a:r>
              <a:rPr lang="en-US" sz="2500" dirty="0">
                <a:solidFill>
                  <a:schemeClr val="tx1"/>
                </a:solidFill>
              </a:rPr>
              <a:t> 8, 1995) 90 of the 100 people who ate that food developed diarrhea. Calculate the attack rate of diarrhea which occurred on </a:t>
            </a:r>
            <a:r>
              <a:rPr lang="en-US" sz="2500" dirty="0" err="1">
                <a:solidFill>
                  <a:schemeClr val="tx1"/>
                </a:solidFill>
              </a:rPr>
              <a:t>Tir</a:t>
            </a:r>
            <a:r>
              <a:rPr lang="en-US" sz="2500" dirty="0">
                <a:solidFill>
                  <a:schemeClr val="tx1"/>
                </a:solidFill>
              </a:rPr>
              <a:t> 8, 1995.</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That means out of 100 people who ate the food served by </a:t>
            </a:r>
            <a:r>
              <a:rPr lang="en-US" sz="2500" dirty="0" err="1">
                <a:solidFill>
                  <a:schemeClr val="tx1"/>
                </a:solidFill>
              </a:rPr>
              <a:t>Ato</a:t>
            </a:r>
            <a:r>
              <a:rPr lang="en-US" sz="2500" dirty="0">
                <a:solidFill>
                  <a:schemeClr val="tx1"/>
                </a:solidFill>
              </a:rPr>
              <a:t> </a:t>
            </a:r>
            <a:r>
              <a:rPr lang="en-US" sz="2500" dirty="0" err="1">
                <a:solidFill>
                  <a:schemeClr val="tx1"/>
                </a:solidFill>
              </a:rPr>
              <a:t>Alemitegnaw</a:t>
            </a:r>
            <a:r>
              <a:rPr lang="en-US" sz="2500" dirty="0">
                <a:solidFill>
                  <a:schemeClr val="tx1"/>
                </a:solidFill>
              </a:rPr>
              <a:t>, 90 of them developed diarrhea on </a:t>
            </a:r>
            <a:r>
              <a:rPr lang="en-US" sz="2500" dirty="0" err="1">
                <a:solidFill>
                  <a:schemeClr val="tx1"/>
                </a:solidFill>
              </a:rPr>
              <a:t>Tir</a:t>
            </a:r>
            <a:r>
              <a:rPr lang="en-US" sz="2500" dirty="0">
                <a:solidFill>
                  <a:schemeClr val="tx1"/>
                </a:solidFill>
              </a:rPr>
              <a:t> 8, 1995.</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pic>
        <p:nvPicPr>
          <p:cNvPr id="4" name="Picture 3"/>
          <p:cNvPicPr/>
          <p:nvPr/>
        </p:nvPicPr>
        <p:blipFill>
          <a:blip r:embed="rId3"/>
          <a:stretch>
            <a:fillRect/>
          </a:stretch>
        </p:blipFill>
        <p:spPr>
          <a:xfrm>
            <a:off x="914400" y="1530455"/>
            <a:ext cx="5486400" cy="914400"/>
          </a:xfrm>
          <a:prstGeom prst="rect">
            <a:avLst/>
          </a:prstGeom>
        </p:spPr>
      </p:pic>
      <p:pic>
        <p:nvPicPr>
          <p:cNvPr id="6" name="Picture 5"/>
          <p:cNvPicPr/>
          <p:nvPr/>
        </p:nvPicPr>
        <p:blipFill>
          <a:blip r:embed="rId4"/>
          <a:stretch>
            <a:fillRect/>
          </a:stretch>
        </p:blipFill>
        <p:spPr>
          <a:xfrm>
            <a:off x="1066800" y="4648200"/>
            <a:ext cx="5943600" cy="590550"/>
          </a:xfrm>
          <a:prstGeom prst="rect">
            <a:avLst/>
          </a:prstGeom>
        </p:spPr>
      </p:pic>
    </p:spTree>
    <p:extLst>
      <p:ext uri="{BB962C8B-B14F-4D97-AF65-F5344CB8AC3E}">
        <p14:creationId xmlns:p14="http://schemas.microsoft.com/office/powerpoint/2010/main" val="337126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81801" cy="914400"/>
          </a:xfrm>
        </p:spPr>
        <p:txBody>
          <a:bodyPr>
            <a:normAutofit fontScale="90000"/>
          </a:bodyPr>
          <a:lstStyle/>
          <a:p>
            <a:pPr lvl="0"/>
            <a:r>
              <a:rPr lang="en-US" sz="4400" dirty="0"/>
              <a:t>Module Content - Continued</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66800"/>
            <a:ext cx="8686800" cy="5410200"/>
          </a:xfrm>
        </p:spPr>
        <p:txBody>
          <a:bodyPr>
            <a:normAutofit fontScale="85000" lnSpcReduction="10000"/>
          </a:bodyPr>
          <a:lstStyle/>
          <a:p>
            <a:pPr marL="514350" indent="-514350" algn="just">
              <a:buClrTx/>
              <a:buFont typeface="+mj-lt"/>
              <a:buAutoNum type="arabicPeriod" startAt="3"/>
            </a:pPr>
            <a:r>
              <a:rPr lang="en-US" sz="3200" b="1" dirty="0"/>
              <a:t>Non-communicable diseases (</a:t>
            </a:r>
            <a:r>
              <a:rPr lang="en-US" sz="3200" b="1" dirty="0" err="1"/>
              <a:t>NCDs</a:t>
            </a:r>
            <a:r>
              <a:rPr lang="en-US" sz="3200" b="1" dirty="0"/>
              <a:t>): </a:t>
            </a:r>
            <a:r>
              <a:rPr lang="en-US" sz="3200" dirty="0"/>
              <a:t>Definition, classification, causes, direct and risk factors, types of risk factors, modifiable risk factors, shared risk factors, metabolic risk factors, social determinants of health, urbanization and its impact on </a:t>
            </a:r>
            <a:r>
              <a:rPr lang="en-US" sz="3200" dirty="0" err="1"/>
              <a:t>NCDs</a:t>
            </a:r>
            <a:r>
              <a:rPr lang="en-US" sz="3200" dirty="0"/>
              <a:t>, tobacco, alcohol, obesogenic environment, childhood obesity, the nutrition transition, food marketing and advertisements, physical inactivity, mental health and other </a:t>
            </a:r>
            <a:r>
              <a:rPr lang="en-US" sz="3200" dirty="0" err="1"/>
              <a:t>NCDs</a:t>
            </a:r>
            <a:r>
              <a:rPr lang="en-US" sz="3200" dirty="0"/>
              <a:t>, finances, the role of youth as a vulnerable group with an operational role, principles of management, prevention, control, notification, specific non-communicable diseases.</a:t>
            </a:r>
          </a:p>
          <a:p>
            <a:pPr marL="0" indent="0" algn="just">
              <a:buClrTx/>
              <a:buNone/>
            </a:pPr>
            <a:r>
              <a:rPr lang="en-US" sz="3200" b="1" dirty="0"/>
              <a:t> </a:t>
            </a: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4950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PREVALENCE  </a:t>
            </a:r>
          </a:p>
          <a:p>
            <a:pPr algn="just">
              <a:lnSpc>
                <a:spcPct val="120000"/>
              </a:lnSpc>
              <a:spcBef>
                <a:spcPts val="0"/>
              </a:spcBef>
              <a:buClrTx/>
              <a:buFont typeface="Wingdings" panose="05000000000000000000" pitchFamily="2" charset="2"/>
              <a:buChar char="q"/>
            </a:pPr>
            <a:r>
              <a:rPr lang="en-US" sz="2500" dirty="0">
                <a:solidFill>
                  <a:schemeClr val="tx1"/>
                </a:solidFill>
              </a:rPr>
              <a:t>Total number of affected individuals in a population at a specified time period divided by the number of individuals in the population at the time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proportion of a defined group having a disease at a given point in time </a:t>
            </a:r>
          </a:p>
          <a:p>
            <a:pPr algn="just">
              <a:lnSpc>
                <a:spcPct val="120000"/>
              </a:lnSpc>
              <a:spcBef>
                <a:spcPts val="0"/>
              </a:spcBef>
              <a:buClrTx/>
              <a:buFont typeface="Wingdings" panose="05000000000000000000" pitchFamily="2" charset="2"/>
              <a:buChar char="q"/>
            </a:pPr>
            <a:r>
              <a:rPr lang="en-US" sz="2500" dirty="0">
                <a:solidFill>
                  <a:schemeClr val="tx1"/>
                </a:solidFill>
              </a:rPr>
              <a:t>It is the number of affected persons present in the population at a specific time divided by the number of persons in the population at that time </a:t>
            </a:r>
          </a:p>
          <a:p>
            <a:pPr algn="just">
              <a:lnSpc>
                <a:spcPct val="120000"/>
              </a:lnSpc>
              <a:spcBef>
                <a:spcPts val="0"/>
              </a:spcBef>
              <a:buClrTx/>
              <a:buFont typeface="Wingdings" panose="05000000000000000000" pitchFamily="2" charset="2"/>
              <a:buChar char="q"/>
            </a:pPr>
            <a:r>
              <a:rPr lang="en-US" sz="2500" dirty="0">
                <a:solidFill>
                  <a:schemeClr val="tx1"/>
                </a:solidFill>
              </a:rPr>
              <a:t>Chronic diseases have high prevalence rates </a:t>
            </a:r>
          </a:p>
          <a:p>
            <a:pPr algn="just">
              <a:lnSpc>
                <a:spcPct val="120000"/>
              </a:lnSpc>
              <a:spcBef>
                <a:spcPts val="0"/>
              </a:spcBef>
              <a:buClrTx/>
              <a:buFont typeface="Wingdings" panose="05000000000000000000" pitchFamily="2" charset="2"/>
              <a:buChar char="q"/>
            </a:pPr>
            <a:r>
              <a:rPr lang="en-US" sz="2500" dirty="0">
                <a:solidFill>
                  <a:schemeClr val="tx1"/>
                </a:solidFill>
              </a:rPr>
              <a:t>Low prevalence rate of a disease indicates that the disease is fatal or gets cured easily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5715000"/>
            <a:ext cx="8267700" cy="104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999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Prevalence rate measures the number of people in a population who have a disease at a given time. It includes both new and old cases.</a:t>
            </a:r>
          </a:p>
          <a:p>
            <a:pPr algn="just">
              <a:lnSpc>
                <a:spcPct val="120000"/>
              </a:lnSpc>
              <a:spcBef>
                <a:spcPts val="0"/>
              </a:spcBef>
              <a:buClrTx/>
              <a:buFont typeface="Wingdings" panose="05000000000000000000" pitchFamily="2" charset="2"/>
              <a:buChar char="q"/>
            </a:pPr>
            <a:r>
              <a:rPr lang="en-US" sz="2500" dirty="0">
                <a:solidFill>
                  <a:schemeClr val="tx1"/>
                </a:solidFill>
              </a:rPr>
              <a:t>The major type of prevalence is point prevalence rate. </a:t>
            </a:r>
          </a:p>
          <a:p>
            <a:pPr algn="just">
              <a:lnSpc>
                <a:spcPct val="120000"/>
              </a:lnSpc>
              <a:spcBef>
                <a:spcPts val="0"/>
              </a:spcBef>
              <a:buClrTx/>
              <a:buFont typeface="Wingdings" panose="05000000000000000000" pitchFamily="2" charset="2"/>
              <a:buChar char="q"/>
            </a:pPr>
            <a:r>
              <a:rPr lang="en-US" sz="2500" b="1" dirty="0">
                <a:solidFill>
                  <a:schemeClr val="tx1"/>
                </a:solidFill>
              </a:rPr>
              <a:t>Point Prevalence rate: </a:t>
            </a:r>
            <a:r>
              <a:rPr lang="en-US" sz="2500" dirty="0">
                <a:solidFill>
                  <a:schemeClr val="tx1"/>
                </a:solidFill>
              </a:rPr>
              <a:t>measures the proportion of a population with a certain condition at a given point in time. Point prevalence rate can be determined by conducting cross-sectional study.</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One health extension worker conducted a survey in one of the nearby elementary schools on </a:t>
            </a:r>
            <a:r>
              <a:rPr lang="en-US" sz="2500" dirty="0" err="1">
                <a:solidFill>
                  <a:schemeClr val="tx1"/>
                </a:solidFill>
              </a:rPr>
              <a:t>Hidar</a:t>
            </a:r>
            <a:r>
              <a:rPr lang="en-US" sz="2500" dirty="0">
                <a:solidFill>
                  <a:schemeClr val="tx1"/>
                </a:solidFill>
              </a:rPr>
              <a:t> 10, 1996 to know the prevalence of trachoma in that school. The total number of students in that school was 200.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066800" y="3657600"/>
            <a:ext cx="6477000" cy="1295400"/>
          </a:xfrm>
          <a:prstGeom prst="rect">
            <a:avLst/>
          </a:prstGeom>
        </p:spPr>
      </p:pic>
    </p:spTree>
    <p:extLst>
      <p:ext uri="{BB962C8B-B14F-4D97-AF65-F5344CB8AC3E}">
        <p14:creationId xmlns:p14="http://schemas.microsoft.com/office/powerpoint/2010/main" val="387443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health extension worker examined all the 200 students for trachoma. Hundred students were found to have trachoma. Calculate the point prevalence rate of trachoma for that school. </a:t>
            </a:r>
          </a:p>
          <a:p>
            <a:pPr algn="just">
              <a:lnSpc>
                <a:spcPct val="120000"/>
              </a:lnSpc>
              <a:spcBef>
                <a:spcPts val="0"/>
              </a:spcBef>
              <a:buClrTx/>
              <a:buFont typeface="Wingdings" panose="05000000000000000000" pitchFamily="2" charset="2"/>
              <a:buChar char="q"/>
            </a:pPr>
            <a:r>
              <a:rPr lang="en-US" sz="2500" dirty="0">
                <a:solidFill>
                  <a:schemeClr val="tx1"/>
                </a:solidFill>
              </a:rPr>
              <a:t>Point prevalence rate</a:t>
            </a:r>
          </a:p>
          <a:p>
            <a:pPr marL="0" indent="0" algn="just">
              <a:lnSpc>
                <a:spcPct val="120000"/>
              </a:lnSpc>
              <a:spcBef>
                <a:spcPts val="0"/>
              </a:spcBef>
              <a:buClrTx/>
              <a:buNone/>
            </a:pPr>
            <a:r>
              <a:rPr lang="en-US" sz="2500" dirty="0">
                <a:solidFill>
                  <a:schemeClr val="tx1"/>
                </a:solidFill>
              </a:rPr>
              <a:t>	=</a:t>
            </a:r>
            <a:r>
              <a:rPr lang="en-US" sz="2500" u="sng" dirty="0">
                <a:solidFill>
                  <a:schemeClr val="tx1"/>
                </a:solidFill>
              </a:rPr>
              <a:t> 100 </a:t>
            </a:r>
            <a:r>
              <a:rPr lang="en-US" sz="2500" dirty="0">
                <a:solidFill>
                  <a:schemeClr val="tx1"/>
                </a:solidFill>
              </a:rPr>
              <a:t>X 100 = 50 </a:t>
            </a:r>
            <a:r>
              <a:rPr lang="en-US" sz="2200" dirty="0">
                <a:solidFill>
                  <a:schemeClr val="tx1"/>
                </a:solidFill>
              </a:rPr>
              <a:t>trachoma patients </a:t>
            </a:r>
            <a:r>
              <a:rPr lang="en-US" sz="2400" dirty="0">
                <a:solidFill>
                  <a:schemeClr val="tx1"/>
                </a:solidFill>
              </a:rPr>
              <a:t>per 100 students </a:t>
            </a:r>
            <a:endParaRPr lang="en-US" sz="2200" dirty="0">
              <a:solidFill>
                <a:schemeClr val="tx1"/>
              </a:solidFill>
            </a:endParaRPr>
          </a:p>
          <a:p>
            <a:pPr marL="0" indent="0" algn="just">
              <a:lnSpc>
                <a:spcPct val="120000"/>
              </a:lnSpc>
              <a:spcBef>
                <a:spcPts val="0"/>
              </a:spcBef>
              <a:buClrTx/>
              <a:buNone/>
            </a:pPr>
            <a:r>
              <a:rPr lang="en-US" sz="2200" dirty="0">
                <a:solidFill>
                  <a:schemeClr val="tx1"/>
                </a:solidFill>
              </a:rPr>
              <a:t>	   </a:t>
            </a:r>
            <a:r>
              <a:rPr lang="en-US" sz="2500" dirty="0">
                <a:solidFill>
                  <a:schemeClr val="tx1"/>
                </a:solidFill>
              </a:rPr>
              <a:t>200 				</a:t>
            </a:r>
            <a:r>
              <a:rPr lang="en-US" sz="2800" dirty="0">
                <a:solidFill>
                  <a:schemeClr val="tx1"/>
                </a:solidFill>
              </a:rPr>
              <a:t>							</a:t>
            </a:r>
            <a:r>
              <a:rPr lang="en-US" sz="2400" dirty="0">
                <a:solidFill>
                  <a:schemeClr val="tx1"/>
                </a:solidFill>
              </a:rPr>
              <a:t>on Hidar10,1996 </a:t>
            </a:r>
          </a:p>
          <a:p>
            <a:pPr algn="just">
              <a:lnSpc>
                <a:spcPct val="120000"/>
              </a:lnSpc>
              <a:spcBef>
                <a:spcPts val="0"/>
              </a:spcBef>
              <a:buClrTx/>
              <a:buFont typeface="Wingdings" panose="05000000000000000000" pitchFamily="2" charset="2"/>
              <a:buChar char="q"/>
            </a:pPr>
            <a:r>
              <a:rPr lang="en-US" sz="2400" dirty="0">
                <a:solidFill>
                  <a:schemeClr val="tx1"/>
                </a:solidFill>
              </a:rPr>
              <a:t>That means 50 % of the students in that elementary school were affected by trachoma on </a:t>
            </a:r>
            <a:r>
              <a:rPr lang="en-US" sz="2400" dirty="0" err="1">
                <a:solidFill>
                  <a:schemeClr val="tx1"/>
                </a:solidFill>
              </a:rPr>
              <a:t>Hidar</a:t>
            </a:r>
            <a:r>
              <a:rPr lang="en-US" sz="2400" dirty="0">
                <a:solidFill>
                  <a:schemeClr val="tx1"/>
                </a:solidFill>
              </a:rPr>
              <a:t> 10, 1996.    </a:t>
            </a:r>
          </a:p>
          <a:p>
            <a:pPr algn="just">
              <a:lnSpc>
                <a:spcPct val="120000"/>
              </a:lnSpc>
              <a:spcBef>
                <a:spcPts val="0"/>
              </a:spcBef>
              <a:buClrTx/>
              <a:buFont typeface="Wingdings" panose="05000000000000000000" pitchFamily="2" charset="2"/>
              <a:buChar char="q"/>
            </a:pPr>
            <a:r>
              <a:rPr lang="en-US" sz="2500" b="1" dirty="0">
                <a:solidFill>
                  <a:schemeClr val="tx1"/>
                </a:solidFill>
              </a:rPr>
              <a:t>Period prevalence </a:t>
            </a:r>
            <a:r>
              <a:rPr lang="en-US" sz="2500" dirty="0">
                <a:solidFill>
                  <a:schemeClr val="tx1"/>
                </a:solidFill>
              </a:rPr>
              <a:t>refers to prevalence measured over an interval of time. It is the proportion of persons with a particular disease or attribute at any time during the interval.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147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Uses of prevalence rate  </a:t>
            </a:r>
          </a:p>
          <a:p>
            <a:pPr marL="457200" indent="-457200" algn="just">
              <a:lnSpc>
                <a:spcPct val="120000"/>
              </a:lnSpc>
              <a:spcBef>
                <a:spcPts val="0"/>
              </a:spcBef>
              <a:buClrTx/>
              <a:buFont typeface="+mj-lt"/>
              <a:buAutoNum type="arabicPeriod"/>
            </a:pPr>
            <a:r>
              <a:rPr lang="en-US" sz="2400" dirty="0">
                <a:solidFill>
                  <a:schemeClr val="tx1"/>
                </a:solidFill>
              </a:rPr>
              <a:t>Planning health facilities and human resource</a:t>
            </a:r>
          </a:p>
          <a:p>
            <a:pPr marL="457200" indent="-457200" algn="just">
              <a:lnSpc>
                <a:spcPct val="120000"/>
              </a:lnSpc>
              <a:spcBef>
                <a:spcPts val="0"/>
              </a:spcBef>
              <a:buClrTx/>
              <a:buFont typeface="+mj-lt"/>
              <a:buAutoNum type="arabicPeriod"/>
            </a:pPr>
            <a:r>
              <a:rPr lang="en-US" sz="2400" dirty="0">
                <a:solidFill>
                  <a:schemeClr val="tx1"/>
                </a:solidFill>
              </a:rPr>
              <a:t>Monitoring chronic disease control programs like tuberculosis control program     </a:t>
            </a: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r>
              <a:rPr lang="en-US" sz="2400" dirty="0">
                <a:solidFill>
                  <a:schemeClr val="tx1"/>
                </a:solidFill>
              </a:rPr>
              <a:t>The value of 10n is usually 1 or 100 for common attributes. The value of 10n might be 1,000, 100,000, or even 1,000,000 for rare attributes and for most diseases.             </a:t>
            </a:r>
            <a:endParaRPr lang="en-US" sz="28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1981200"/>
            <a:ext cx="7696200" cy="3048000"/>
          </a:xfrm>
          <a:prstGeom prst="rect">
            <a:avLst/>
          </a:prstGeom>
        </p:spPr>
      </p:pic>
    </p:spTree>
    <p:extLst>
      <p:ext uri="{BB962C8B-B14F-4D97-AF65-F5344CB8AC3E}">
        <p14:creationId xmlns:p14="http://schemas.microsoft.com/office/powerpoint/2010/main" val="2651230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Frequently Used Measures of Morbidity</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762000"/>
            <a:ext cx="8448675" cy="5924651"/>
          </a:xfrm>
          <a:prstGeom prst="rect">
            <a:avLst/>
          </a:prstGeom>
        </p:spPr>
      </p:pic>
    </p:spTree>
    <p:extLst>
      <p:ext uri="{BB962C8B-B14F-4D97-AF65-F5344CB8AC3E}">
        <p14:creationId xmlns:p14="http://schemas.microsoft.com/office/powerpoint/2010/main" val="3354013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MEASUREMENT OF MORTALITY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measure of the amount death in a community </a:t>
            </a:r>
          </a:p>
          <a:p>
            <a:pPr algn="just">
              <a:lnSpc>
                <a:spcPct val="120000"/>
              </a:lnSpc>
              <a:spcBef>
                <a:spcPts val="0"/>
              </a:spcBef>
              <a:buClrTx/>
              <a:buFont typeface="Wingdings" panose="05000000000000000000" pitchFamily="2" charset="2"/>
              <a:buChar char="q"/>
            </a:pPr>
            <a:r>
              <a:rPr lang="en-US" sz="2500" dirty="0">
                <a:solidFill>
                  <a:schemeClr val="tx1"/>
                </a:solidFill>
              </a:rPr>
              <a:t> Mortality rates and ratios measure the occurrence of deaths in a population using different ways.</a:t>
            </a:r>
          </a:p>
          <a:p>
            <a:pPr algn="just">
              <a:lnSpc>
                <a:spcPct val="120000"/>
              </a:lnSpc>
              <a:spcBef>
                <a:spcPts val="0"/>
              </a:spcBef>
              <a:buClrTx/>
              <a:buFont typeface="Wingdings" panose="05000000000000000000" pitchFamily="2" charset="2"/>
              <a:buChar char="q"/>
            </a:pPr>
            <a:r>
              <a:rPr lang="en-US" sz="2500" dirty="0">
                <a:solidFill>
                  <a:schemeClr val="tx1"/>
                </a:solidFill>
              </a:rPr>
              <a:t>Rates whose denominators are the total population are commonly calculated using either the mid - interval population or the average population. This is done because population size fluctuates over time due to births, deaths and migration.</a:t>
            </a:r>
          </a:p>
          <a:p>
            <a:pPr marL="0" indent="0" algn="just">
              <a:lnSpc>
                <a:spcPct val="120000"/>
              </a:lnSpc>
              <a:spcBef>
                <a:spcPts val="0"/>
              </a:spcBef>
              <a:buClrTx/>
              <a:buNone/>
            </a:pPr>
            <a:r>
              <a:rPr lang="en-GB" sz="2000" dirty="0">
                <a:solidFill>
                  <a:schemeClr val="tx1"/>
                </a:solidFill>
              </a:rPr>
              <a:t>						Population count at the beginning + population Average Population:		</a:t>
            </a:r>
            <a:r>
              <a:rPr lang="en-GB" sz="2000" u="sng" dirty="0">
                <a:solidFill>
                  <a:schemeClr val="tx1"/>
                </a:solidFill>
              </a:rPr>
              <a:t>count at the end of the time interval considered </a:t>
            </a:r>
          </a:p>
          <a:p>
            <a:pPr marL="0" indent="0" algn="just">
              <a:lnSpc>
                <a:spcPct val="120000"/>
              </a:lnSpc>
              <a:spcBef>
                <a:spcPts val="0"/>
              </a:spcBef>
              <a:buClrTx/>
              <a:buNone/>
            </a:pPr>
            <a:r>
              <a:rPr lang="en-GB" sz="2600" dirty="0"/>
              <a:t>								</a:t>
            </a:r>
            <a:r>
              <a:rPr lang="en-GB" sz="2600" dirty="0">
                <a:solidFill>
                  <a:schemeClr val="tx1"/>
                </a:solidFill>
              </a:rPr>
              <a:t>		2</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400" dirty="0">
                <a:solidFill>
                  <a:schemeClr val="tx1"/>
                </a:solidFill>
              </a:rPr>
              <a:t>A mortality rate is a measure of the frequency of occurrence of death in a defined population during a specified interval.</a:t>
            </a: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2189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675647"/>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formula for the mortality of a defined population, over a specified period of time, is:</a:t>
            </a:r>
          </a:p>
          <a:p>
            <a:pPr algn="just">
              <a:lnSpc>
                <a:spcPct val="120000"/>
              </a:lnSpc>
              <a:spcBef>
                <a:spcPts val="0"/>
              </a:spcBef>
              <a:buClrTx/>
              <a:buFont typeface="Wingdings" panose="05000000000000000000" pitchFamily="2" charset="2"/>
              <a:buChar char="q"/>
            </a:pPr>
            <a:endParaRPr lang="en-GB"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Below are given some formulas for the commonly used mortality rates and ratios.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 Mortality rates include crude death rate </a:t>
            </a:r>
            <a:r>
              <a:rPr lang="en-US" sz="2500" b="1" dirty="0">
                <a:solidFill>
                  <a:schemeClr val="tx1"/>
                </a:solidFill>
              </a:rPr>
              <a:t>(</a:t>
            </a:r>
            <a:r>
              <a:rPr lang="en-US" sz="2500" b="1" dirty="0" err="1">
                <a:solidFill>
                  <a:schemeClr val="tx1"/>
                </a:solidFill>
              </a:rPr>
              <a:t>CDR</a:t>
            </a:r>
            <a:r>
              <a:rPr lang="en-US" sz="2500" b="1" dirty="0">
                <a:solidFill>
                  <a:schemeClr val="tx1"/>
                </a:solidFill>
              </a:rPr>
              <a:t>), </a:t>
            </a:r>
            <a:r>
              <a:rPr lang="en-US" sz="2500" dirty="0">
                <a:solidFill>
                  <a:schemeClr val="tx1"/>
                </a:solidFill>
              </a:rPr>
              <a:t>case specific death rate </a:t>
            </a:r>
            <a:r>
              <a:rPr lang="en-US" sz="2500" b="1" dirty="0">
                <a:solidFill>
                  <a:schemeClr val="tx1"/>
                </a:solidFill>
              </a:rPr>
              <a:t>(</a:t>
            </a:r>
            <a:r>
              <a:rPr lang="en-US" sz="2500" b="1" dirty="0" err="1">
                <a:solidFill>
                  <a:schemeClr val="tx1"/>
                </a:solidFill>
              </a:rPr>
              <a:t>CSDR</a:t>
            </a:r>
            <a:r>
              <a:rPr lang="en-US" sz="2500" b="1" dirty="0">
                <a:solidFill>
                  <a:schemeClr val="tx1"/>
                </a:solidFill>
              </a:rPr>
              <a:t>), </a:t>
            </a:r>
            <a:r>
              <a:rPr lang="en-US" sz="2500" dirty="0">
                <a:solidFill>
                  <a:schemeClr val="tx1"/>
                </a:solidFill>
              </a:rPr>
              <a:t>crude fatality rate </a:t>
            </a:r>
            <a:r>
              <a:rPr lang="en-US" sz="2500" b="1" dirty="0">
                <a:solidFill>
                  <a:schemeClr val="tx1"/>
                </a:solidFill>
              </a:rPr>
              <a:t>(CFR), </a:t>
            </a:r>
            <a:r>
              <a:rPr lang="en-US" sz="2500" dirty="0">
                <a:solidFill>
                  <a:schemeClr val="tx1"/>
                </a:solidFill>
              </a:rPr>
              <a:t>infant mortality rate </a:t>
            </a:r>
            <a:r>
              <a:rPr lang="en-US" sz="2500" b="1" dirty="0">
                <a:solidFill>
                  <a:schemeClr val="tx1"/>
                </a:solidFill>
              </a:rPr>
              <a:t>(</a:t>
            </a:r>
            <a:r>
              <a:rPr lang="en-US" sz="2500" b="1" dirty="0" err="1">
                <a:solidFill>
                  <a:schemeClr val="tx1"/>
                </a:solidFill>
              </a:rPr>
              <a:t>IMR</a:t>
            </a:r>
            <a:r>
              <a:rPr lang="en-US" sz="2500" b="1" dirty="0">
                <a:solidFill>
                  <a:schemeClr val="tx1"/>
                </a:solidFill>
              </a:rPr>
              <a:t>) </a:t>
            </a:r>
            <a:r>
              <a:rPr lang="en-US" sz="2500" dirty="0">
                <a:solidFill>
                  <a:schemeClr val="tx1"/>
                </a:solidFill>
              </a:rPr>
              <a:t>and maternal mortality rate </a:t>
            </a:r>
            <a:r>
              <a:rPr lang="en-US" sz="2500" b="1" dirty="0">
                <a:solidFill>
                  <a:schemeClr val="tx1"/>
                </a:solidFill>
              </a:rPr>
              <a:t>(</a:t>
            </a:r>
            <a:r>
              <a:rPr lang="en-US" sz="2500" b="1" dirty="0" err="1">
                <a:solidFill>
                  <a:schemeClr val="tx1"/>
                </a:solidFill>
              </a:rPr>
              <a:t>MMR</a:t>
            </a:r>
            <a:r>
              <a:rPr lang="en-US" sz="2500" b="1" dirty="0">
                <a:solidFill>
                  <a:schemeClr val="tx1"/>
                </a:solidFill>
              </a:rPr>
              <a:t>) </a:t>
            </a:r>
          </a:p>
          <a:p>
            <a:pPr marL="0" indent="0" algn="just">
              <a:lnSpc>
                <a:spcPct val="120000"/>
              </a:lnSpc>
              <a:spcBef>
                <a:spcPts val="0"/>
              </a:spcBef>
              <a:buClrTx/>
              <a:buNone/>
            </a:pPr>
            <a:r>
              <a:rPr lang="en-US" sz="2500" b="1" dirty="0">
                <a:solidFill>
                  <a:srgbClr val="00B050"/>
                </a:solidFill>
              </a:rPr>
              <a:t>Crude Death Rate (</a:t>
            </a:r>
            <a:r>
              <a:rPr lang="en-US" sz="2500" b="1" dirty="0" err="1">
                <a:solidFill>
                  <a:srgbClr val="00B050"/>
                </a:solidFill>
              </a:rPr>
              <a:t>CDR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err="1">
                <a:solidFill>
                  <a:schemeClr val="tx1"/>
                </a:solidFill>
              </a:rPr>
              <a:t>CDR</a:t>
            </a:r>
            <a:r>
              <a:rPr lang="en-US" sz="2500" dirty="0">
                <a:solidFill>
                  <a:schemeClr val="tx1"/>
                </a:solidFill>
              </a:rPr>
              <a:t> is the total number of deaths to residents in a specified geographic area (country, state, county, etc.) divided by the total population for the same geographic area (for a Specified time period, usually a calendar year) and multiplied by 1000 </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143000" y="1143000"/>
            <a:ext cx="6705600" cy="1219200"/>
          </a:xfrm>
          <a:prstGeom prst="rect">
            <a:avLst/>
          </a:prstGeom>
        </p:spPr>
      </p:pic>
    </p:spTree>
    <p:extLst>
      <p:ext uri="{BB962C8B-B14F-4D97-AF65-F5344CB8AC3E}">
        <p14:creationId xmlns:p14="http://schemas.microsoft.com/office/powerpoint/2010/main" val="135901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Crude Death Rate measures the proportion of the population dying every year, or the number of deaths in the community, per 1000 population. It reflects the risk of death in that community or country.</a:t>
            </a:r>
          </a:p>
          <a:p>
            <a:pPr algn="just">
              <a:lnSpc>
                <a:spcPct val="120000"/>
              </a:lnSpc>
              <a:spcBef>
                <a:spcPts val="0"/>
              </a:spcBef>
              <a:buClrTx/>
              <a:buFont typeface="Wingdings" panose="05000000000000000000" pitchFamily="2" charset="2"/>
              <a:buChar char="q"/>
            </a:pPr>
            <a:r>
              <a:rPr lang="en-US" sz="2600" dirty="0" err="1">
                <a:solidFill>
                  <a:schemeClr val="tx1"/>
                </a:solidFill>
              </a:rPr>
              <a:t>CDR</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35" y="3450225"/>
            <a:ext cx="7381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1961" y="5126625"/>
            <a:ext cx="7186607" cy="1560025"/>
          </a:xfrm>
          <a:prstGeom prst="rect">
            <a:avLst/>
          </a:prstGeom>
        </p:spPr>
      </p:pic>
    </p:spTree>
    <p:extLst>
      <p:ext uri="{BB962C8B-B14F-4D97-AF65-F5344CB8AC3E}">
        <p14:creationId xmlns:p14="http://schemas.microsoft.com/office/powerpoint/2010/main" val="860964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B050"/>
                </a:solidFill>
              </a:rPr>
              <a:t>Case Specific Death rate (</a:t>
            </a:r>
            <a:r>
              <a:rPr lang="en-US" sz="2500" b="1" dirty="0" err="1">
                <a:solidFill>
                  <a:srgbClr val="00B050"/>
                </a:solidFill>
              </a:rPr>
              <a:t>CSDR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 Measures the number of deaths attributed to a specific cause in a year divided by the total population that year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marL="0" indent="0" algn="just">
              <a:lnSpc>
                <a:spcPct val="120000"/>
              </a:lnSpc>
              <a:spcBef>
                <a:spcPts val="0"/>
              </a:spcBef>
              <a:buClrTx/>
              <a:buNone/>
            </a:pPr>
            <a:r>
              <a:rPr lang="en-US" sz="2500" b="1" dirty="0">
                <a:solidFill>
                  <a:srgbClr val="00B050"/>
                </a:solidFill>
              </a:rPr>
              <a:t>Crude Fatality rate (CFR) </a:t>
            </a:r>
          </a:p>
          <a:p>
            <a:pPr algn="just">
              <a:lnSpc>
                <a:spcPct val="120000"/>
              </a:lnSpc>
              <a:spcBef>
                <a:spcPts val="0"/>
              </a:spcBef>
              <a:buClrTx/>
              <a:buFont typeface="Wingdings" panose="05000000000000000000" pitchFamily="2" charset="2"/>
              <a:buChar char="q"/>
            </a:pPr>
            <a:r>
              <a:rPr lang="en-US" sz="2500" dirty="0">
                <a:solidFill>
                  <a:schemeClr val="tx1"/>
                </a:solidFill>
              </a:rPr>
              <a:t>Measures the proportion of episodes of illness that result in death </a:t>
            </a:r>
          </a:p>
          <a:p>
            <a:pPr algn="just">
              <a:lnSpc>
                <a:spcPct val="120000"/>
              </a:lnSpc>
              <a:spcBef>
                <a:spcPts val="0"/>
              </a:spcBef>
              <a:buClrTx/>
              <a:buFont typeface="Wingdings" panose="05000000000000000000" pitchFamily="2" charset="2"/>
              <a:buChar char="q"/>
            </a:pPr>
            <a:r>
              <a:rPr lang="en-US" sz="2500" dirty="0">
                <a:solidFill>
                  <a:schemeClr val="tx1"/>
                </a:solidFill>
              </a:rPr>
              <a:t>Number of people who die from a disease out of those who had the disease within a given period of time divided by the number of cases of that disease in a given period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676400"/>
            <a:ext cx="784859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996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Infant Mortality rate (</a:t>
            </a:r>
            <a:r>
              <a:rPr lang="en-US" sz="2500" b="1" dirty="0" err="1">
                <a:solidFill>
                  <a:srgbClr val="00B050"/>
                </a:solidFill>
              </a:rPr>
              <a:t>IMR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children who die who are less than one year old per 1000 live births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marL="0" indent="0" algn="just">
              <a:lnSpc>
                <a:spcPct val="120000"/>
              </a:lnSpc>
              <a:spcBef>
                <a:spcPts val="0"/>
              </a:spcBef>
              <a:buClrTx/>
              <a:buNone/>
            </a:pPr>
            <a:r>
              <a:rPr lang="en-GB" sz="2500" b="1" dirty="0">
                <a:solidFill>
                  <a:srgbClr val="00B050"/>
                </a:solidFill>
              </a:rPr>
              <a:t>Age Specific death rate (Age- specific mortality rate)</a:t>
            </a:r>
          </a:p>
          <a:p>
            <a:pPr algn="just">
              <a:lnSpc>
                <a:spcPct val="120000"/>
              </a:lnSpc>
              <a:spcBef>
                <a:spcPts val="0"/>
              </a:spcBef>
              <a:buClrTx/>
              <a:buFont typeface="Wingdings" panose="05000000000000000000" pitchFamily="2" charset="2"/>
              <a:buChar char="q"/>
            </a:pPr>
            <a:r>
              <a:rPr lang="en-US" sz="2500" dirty="0">
                <a:solidFill>
                  <a:schemeClr val="tx1"/>
                </a:solidFill>
              </a:rPr>
              <a:t>One example of age specific mortality rate is Infant Mortality Rate.</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5280"/>
            <a:ext cx="7467600" cy="122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320" y="3959641"/>
            <a:ext cx="5924550" cy="14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1295400" y="5257800"/>
            <a:ext cx="5562599" cy="1219200"/>
          </a:xfrm>
          <a:prstGeom prst="rect">
            <a:avLst/>
          </a:prstGeom>
        </p:spPr>
      </p:pic>
    </p:spTree>
    <p:extLst>
      <p:ext uri="{BB962C8B-B14F-4D97-AF65-F5344CB8AC3E}">
        <p14:creationId xmlns:p14="http://schemas.microsoft.com/office/powerpoint/2010/main" val="8513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85000" lnSpcReduction="20000"/>
          </a:bodyPr>
          <a:lstStyle/>
          <a:p>
            <a:pPr marL="514350" indent="-514350" algn="just">
              <a:buFont typeface="+mj-lt"/>
              <a:buAutoNum type="arabicPeriod"/>
            </a:pPr>
            <a:r>
              <a:rPr lang="en-US" sz="3200" dirty="0" err="1"/>
              <a:t>DiClemente</a:t>
            </a:r>
            <a:r>
              <a:rPr lang="en-US" sz="3200" dirty="0"/>
              <a:t>, R.J., Crosby R.A. and Kegler, M.C. (</a:t>
            </a:r>
            <a:r>
              <a:rPr lang="en-US" sz="3200" dirty="0" err="1"/>
              <a:t>eds</a:t>
            </a:r>
            <a:r>
              <a:rPr lang="en-US" sz="3200" dirty="0"/>
              <a:t>). (2002). Emerging Theories in Health Promotion Practice and Research: Strategies for Improving Public Health. San Francisco: </a:t>
            </a:r>
            <a:r>
              <a:rPr lang="en-US" sz="3200" dirty="0" err="1"/>
              <a:t>Jossey</a:t>
            </a:r>
            <a:r>
              <a:rPr lang="en-US" sz="3200" dirty="0"/>
              <a:t>-Bass, John Wiley &amp; Sons.</a:t>
            </a:r>
          </a:p>
          <a:p>
            <a:pPr marL="514350" indent="-514350" algn="just">
              <a:buFont typeface="+mj-lt"/>
              <a:buAutoNum type="arabicPeriod"/>
            </a:pPr>
            <a:r>
              <a:rPr lang="en-GB" sz="3200" dirty="0"/>
              <a:t>Green, L. W., and </a:t>
            </a:r>
            <a:r>
              <a:rPr lang="en-GB" sz="3200" dirty="0" err="1"/>
              <a:t>Ottoson</a:t>
            </a:r>
            <a:r>
              <a:rPr lang="en-GB" sz="3200" dirty="0"/>
              <a:t>, J. M. (1998). Community and Population Health, 8</a:t>
            </a:r>
            <a:r>
              <a:rPr lang="en-GB" sz="3200" baseline="30000" dirty="0"/>
              <a:t>th</a:t>
            </a:r>
            <a:r>
              <a:rPr lang="en-GB" sz="3200" dirty="0"/>
              <a:t> ed. St. Louis New York and Toronto: </a:t>
            </a:r>
            <a:r>
              <a:rPr lang="en-GB" sz="3200" dirty="0" err="1"/>
              <a:t>WCBMcGraw</a:t>
            </a:r>
            <a:r>
              <a:rPr lang="en-GB" sz="3200" dirty="0"/>
              <a:t>-Hill.</a:t>
            </a:r>
          </a:p>
          <a:p>
            <a:pPr marL="514350" indent="-514350" algn="just">
              <a:buFont typeface="+mj-lt"/>
              <a:buAutoNum type="arabicPeriod"/>
            </a:pPr>
            <a:r>
              <a:rPr lang="en-GB" sz="3200" dirty="0"/>
              <a:t>Taylor, R. &amp; Taylor, B. (1994). </a:t>
            </a:r>
            <a:r>
              <a:rPr lang="en-GB" sz="3200" dirty="0" err="1"/>
              <a:t>AUPHA</a:t>
            </a:r>
            <a:r>
              <a:rPr lang="en-GB" sz="3200" dirty="0"/>
              <a:t> Manual of Health Services Management. Massachusetts: Jones and </a:t>
            </a:r>
            <a:r>
              <a:rPr lang="en-GB" sz="3200" dirty="0" err="1"/>
              <a:t>Burtlett</a:t>
            </a:r>
            <a:r>
              <a:rPr lang="en-GB" sz="3200" dirty="0"/>
              <a:t> Publishers</a:t>
            </a:r>
          </a:p>
          <a:p>
            <a:pPr marL="514350" indent="-514350" algn="just">
              <a:buFont typeface="+mj-lt"/>
              <a:buAutoNum type="arabicPeriod"/>
            </a:pPr>
            <a:r>
              <a:rPr lang="en-GB" sz="3200" dirty="0"/>
              <a:t>Bowden, J. C. and Manning, V. (2006). Health Promotion in Midwifery: Principles and Practice, New York: Hodder </a:t>
            </a:r>
            <a:r>
              <a:rPr lang="en-GB" sz="3200" dirty="0" err="1"/>
              <a:t>Amold</a:t>
            </a:r>
            <a:endParaRPr lang="en-GB" sz="3200" dirty="0"/>
          </a:p>
          <a:p>
            <a:pPr marL="514350" indent="-514350" algn="just">
              <a:buFont typeface="+mj-lt"/>
              <a:buAutoNum type="arabicPeriod"/>
            </a:pPr>
            <a:endParaRPr lang="en-GB"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Sex- specific mortality rate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The average total population of “</a:t>
            </a:r>
            <a:r>
              <a:rPr lang="en-US" sz="2500" dirty="0" err="1">
                <a:solidFill>
                  <a:schemeClr val="tx1"/>
                </a:solidFill>
              </a:rPr>
              <a:t>Kebele</a:t>
            </a:r>
            <a:r>
              <a:rPr lang="en-US" sz="2500" dirty="0">
                <a:solidFill>
                  <a:schemeClr val="tx1"/>
                </a:solidFill>
              </a:rPr>
              <a:t> Y” in 1996 was 6000 (3500 female &amp; 2500 male). In the same year 300 people died (100 female &amp; 200 male). Calculate the mortality rate (Crude death rate) for females. </a:t>
            </a:r>
          </a:p>
          <a:p>
            <a:pPr algn="just">
              <a:lnSpc>
                <a:spcPct val="120000"/>
              </a:lnSpc>
              <a:spcBef>
                <a:spcPts val="0"/>
              </a:spcBef>
              <a:buClrTx/>
              <a:buFont typeface="Wingdings" panose="05000000000000000000" pitchFamily="2" charset="2"/>
              <a:buChar char="q"/>
            </a:pPr>
            <a:r>
              <a:rPr lang="en-US" sz="2000" dirty="0" err="1">
                <a:solidFill>
                  <a:schemeClr val="tx1"/>
                </a:solidFill>
              </a:rPr>
              <a:t>CDR</a:t>
            </a:r>
            <a:r>
              <a:rPr lang="en-US" sz="2000" dirty="0">
                <a:solidFill>
                  <a:schemeClr val="tx1"/>
                </a:solidFill>
              </a:rPr>
              <a:t> for females = </a:t>
            </a:r>
            <a:r>
              <a:rPr lang="en-US" sz="2000" u="sng" dirty="0">
                <a:solidFill>
                  <a:schemeClr val="tx1"/>
                </a:solidFill>
              </a:rPr>
              <a:t>100 </a:t>
            </a:r>
            <a:r>
              <a:rPr lang="en-US" sz="2000" dirty="0">
                <a:solidFill>
                  <a:schemeClr val="tx1"/>
                </a:solidFill>
              </a:rPr>
              <a:t>X 1000 = 29 per 1000 female population</a:t>
            </a:r>
          </a:p>
          <a:p>
            <a:pPr marL="0" indent="0" algn="just">
              <a:lnSpc>
                <a:spcPct val="120000"/>
              </a:lnSpc>
              <a:spcBef>
                <a:spcPts val="0"/>
              </a:spcBef>
              <a:buClrTx/>
              <a:buNone/>
            </a:pPr>
            <a:r>
              <a:rPr lang="en-US" sz="2400" dirty="0">
                <a:solidFill>
                  <a:schemeClr val="tx1"/>
                </a:solidFill>
              </a:rPr>
              <a:t>					  </a:t>
            </a:r>
            <a:r>
              <a:rPr lang="en-US" sz="2000" dirty="0">
                <a:solidFill>
                  <a:schemeClr val="tx1"/>
                </a:solidFill>
              </a:rPr>
              <a:t>3500</a:t>
            </a:r>
          </a:p>
          <a:p>
            <a:pPr algn="just">
              <a:lnSpc>
                <a:spcPct val="120000"/>
              </a:lnSpc>
              <a:spcBef>
                <a:spcPts val="0"/>
              </a:spcBef>
              <a:buClrTx/>
              <a:buFont typeface="Wingdings" panose="05000000000000000000" pitchFamily="2" charset="2"/>
              <a:buChar char="q"/>
            </a:pPr>
            <a:r>
              <a:rPr lang="en-US" sz="2600" dirty="0">
                <a:solidFill>
                  <a:schemeClr val="tx1"/>
                </a:solidFill>
              </a:rPr>
              <a:t>That means out of 1000 female population living in “</a:t>
            </a:r>
            <a:r>
              <a:rPr lang="en-US" sz="2600" dirty="0" err="1">
                <a:solidFill>
                  <a:schemeClr val="tx1"/>
                </a:solidFill>
              </a:rPr>
              <a:t>Kebele</a:t>
            </a:r>
            <a:r>
              <a:rPr lang="en-US" sz="2600" dirty="0">
                <a:solidFill>
                  <a:schemeClr val="tx1"/>
                </a:solidFill>
              </a:rPr>
              <a:t> Y”, 29 females died in 1996.</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85800" y="762000"/>
            <a:ext cx="6629400" cy="1295400"/>
          </a:xfrm>
          <a:prstGeom prst="rect">
            <a:avLst/>
          </a:prstGeom>
        </p:spPr>
      </p:pic>
    </p:spTree>
    <p:extLst>
      <p:ext uri="{BB962C8B-B14F-4D97-AF65-F5344CB8AC3E}">
        <p14:creationId xmlns:p14="http://schemas.microsoft.com/office/powerpoint/2010/main" val="4245901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Proportionate mortality ratio</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proportionate mortality ratio asks the question: What proportion of deaths are due to a certain cause? For example when we say the proportionate mortality ratio for HIV/AIDS is 30 %, this means out of 100 total (of all) deaths 30 of them died from HIV/AIDS.</a:t>
            </a:r>
          </a:p>
          <a:p>
            <a:pPr marL="0" indent="0" algn="just">
              <a:lnSpc>
                <a:spcPct val="120000"/>
              </a:lnSpc>
              <a:spcBef>
                <a:spcPts val="0"/>
              </a:spcBef>
              <a:buClrTx/>
              <a:buNone/>
            </a:pPr>
            <a:r>
              <a:rPr lang="en-US" sz="2500" b="1" dirty="0">
                <a:solidFill>
                  <a:srgbClr val="00B050"/>
                </a:solidFill>
              </a:rPr>
              <a:t>Case Fatality Rate (CFR)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762000"/>
            <a:ext cx="6629400" cy="1447800"/>
          </a:xfrm>
          <a:prstGeom prst="rect">
            <a:avLst/>
          </a:prstGeom>
        </p:spPr>
      </p:pic>
      <p:pic>
        <p:nvPicPr>
          <p:cNvPr id="4" name="Picture 3"/>
          <p:cNvPicPr>
            <a:picLocks noChangeAspect="1"/>
          </p:cNvPicPr>
          <p:nvPr/>
        </p:nvPicPr>
        <p:blipFill>
          <a:blip r:embed="rId4"/>
          <a:stretch>
            <a:fillRect/>
          </a:stretch>
        </p:blipFill>
        <p:spPr>
          <a:xfrm>
            <a:off x="1066800" y="5029200"/>
            <a:ext cx="5943600" cy="1524000"/>
          </a:xfrm>
          <a:prstGeom prst="rect">
            <a:avLst/>
          </a:prstGeom>
        </p:spPr>
      </p:pic>
    </p:spTree>
    <p:extLst>
      <p:ext uri="{BB962C8B-B14F-4D97-AF65-F5344CB8AC3E}">
        <p14:creationId xmlns:p14="http://schemas.microsoft.com/office/powerpoint/2010/main" val="1900234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Case fatality rate represents the probability of death among diagnosed cases or the killing power of a disease.</a:t>
            </a:r>
          </a:p>
          <a:p>
            <a:pPr algn="just">
              <a:lnSpc>
                <a:spcPct val="120000"/>
              </a:lnSpc>
              <a:spcBef>
                <a:spcPts val="0"/>
              </a:spcBef>
              <a:buClrTx/>
              <a:buFont typeface="Wingdings" panose="05000000000000000000" pitchFamily="2" charset="2"/>
              <a:buChar char="q"/>
            </a:pPr>
            <a:r>
              <a:rPr lang="en-US" sz="2500" dirty="0">
                <a:solidFill>
                  <a:schemeClr val="tx1"/>
                </a:solidFill>
              </a:rPr>
              <a:t>Example: In 1996 there were 1000 tuberculosis patients in one region. Out of the 1000 patients 100 died in the same year. Calculate the case fatality rate of tuberculosis.</a:t>
            </a:r>
          </a:p>
          <a:p>
            <a:pPr algn="just">
              <a:lnSpc>
                <a:spcPct val="120000"/>
              </a:lnSpc>
              <a:spcBef>
                <a:spcPts val="0"/>
              </a:spcBef>
              <a:buClrTx/>
              <a:buFont typeface="Wingdings" panose="05000000000000000000" pitchFamily="2" charset="2"/>
              <a:buChar char="q"/>
            </a:pPr>
            <a:r>
              <a:rPr lang="en-US" sz="2500" dirty="0">
                <a:solidFill>
                  <a:schemeClr val="tx1"/>
                </a:solidFill>
              </a:rPr>
              <a:t>CFR = 	</a:t>
            </a:r>
            <a:r>
              <a:rPr lang="en-US" sz="2500" u="sng" dirty="0">
                <a:solidFill>
                  <a:schemeClr val="tx1"/>
                </a:solidFill>
              </a:rPr>
              <a:t>100</a:t>
            </a:r>
            <a:r>
              <a:rPr lang="en-US" sz="2500" dirty="0">
                <a:solidFill>
                  <a:schemeClr val="tx1"/>
                </a:solidFill>
              </a:rPr>
              <a:t> x 100 = 10 %</a:t>
            </a:r>
          </a:p>
          <a:p>
            <a:pPr marL="0" indent="0" algn="just">
              <a:lnSpc>
                <a:spcPct val="120000"/>
              </a:lnSpc>
              <a:spcBef>
                <a:spcPts val="0"/>
              </a:spcBef>
              <a:buClrTx/>
              <a:buNone/>
            </a:pPr>
            <a:r>
              <a:rPr lang="en-GB" sz="2500" dirty="0">
                <a:solidFill>
                  <a:schemeClr val="tx1"/>
                </a:solidFill>
              </a:rPr>
              <a:t>			1000</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That means 10% of tuberculosis patients will die once they develop the disease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8128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Neonatal Mortality Rate</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rgbClr val="00B050"/>
                </a:solidFill>
              </a:rPr>
              <a:t>Under- five mortality rate</a:t>
            </a:r>
          </a:p>
          <a:p>
            <a:pPr marL="0" indent="0" algn="just">
              <a:lnSpc>
                <a:spcPct val="120000"/>
              </a:lnSpc>
              <a:spcBef>
                <a:spcPts val="0"/>
              </a:spcBef>
              <a:buClrTx/>
              <a:buNone/>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90600" y="838200"/>
            <a:ext cx="5867400" cy="1219200"/>
          </a:xfrm>
          <a:prstGeom prst="rect">
            <a:avLst/>
          </a:prstGeom>
        </p:spPr>
      </p:pic>
      <p:pic>
        <p:nvPicPr>
          <p:cNvPr id="4" name="Picture 3"/>
          <p:cNvPicPr>
            <a:picLocks noChangeAspect="1"/>
          </p:cNvPicPr>
          <p:nvPr/>
        </p:nvPicPr>
        <p:blipFill>
          <a:blip r:embed="rId4"/>
          <a:stretch>
            <a:fillRect/>
          </a:stretch>
        </p:blipFill>
        <p:spPr>
          <a:xfrm>
            <a:off x="1025236" y="3124200"/>
            <a:ext cx="6366164" cy="1524000"/>
          </a:xfrm>
          <a:prstGeom prst="rect">
            <a:avLst/>
          </a:prstGeom>
        </p:spPr>
      </p:pic>
    </p:spTree>
    <p:extLst>
      <p:ext uri="{BB962C8B-B14F-4D97-AF65-F5344CB8AC3E}">
        <p14:creationId xmlns:p14="http://schemas.microsoft.com/office/powerpoint/2010/main" val="3232978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B050"/>
                </a:solidFill>
              </a:rPr>
              <a:t>Maternal Mortality rate (</a:t>
            </a:r>
            <a:r>
              <a:rPr lang="en-US" sz="2500" b="1" dirty="0" err="1">
                <a:solidFill>
                  <a:srgbClr val="00B050"/>
                </a:solidFill>
              </a:rPr>
              <a:t>MMR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women who die as a result of child bearing in a given year per 1000 live births </a:t>
            </a:r>
          </a:p>
          <a:p>
            <a:pPr marL="0" indent="0" algn="just">
              <a:lnSpc>
                <a:spcPct val="120000"/>
              </a:lnSpc>
              <a:spcBef>
                <a:spcPts val="0"/>
              </a:spcBef>
              <a:buClrTx/>
              <a:buNone/>
            </a:pPr>
            <a:r>
              <a:rPr lang="en-US" sz="2500" u="sng" dirty="0">
                <a:solidFill>
                  <a:schemeClr val="tx1"/>
                </a:solidFill>
              </a:rPr>
              <a:t>No. of deaths from (pregnancy, labour, </a:t>
            </a:r>
            <a:r>
              <a:rPr lang="en-US" sz="2500" u="sng" dirty="0" err="1">
                <a:solidFill>
                  <a:schemeClr val="tx1"/>
                </a:solidFill>
              </a:rPr>
              <a:t>etc</a:t>
            </a:r>
            <a:r>
              <a:rPr lang="en-US" sz="2500" u="sng" dirty="0">
                <a:solidFill>
                  <a:schemeClr val="tx1"/>
                </a:solidFill>
              </a:rPr>
              <a:t>)</a:t>
            </a:r>
            <a:r>
              <a:rPr lang="en-US" sz="2500" dirty="0">
                <a:solidFill>
                  <a:schemeClr val="tx1"/>
                </a:solidFill>
              </a:rPr>
              <a:t> x 1000</a:t>
            </a:r>
            <a:br>
              <a:rPr lang="en-US" sz="2500" dirty="0">
                <a:solidFill>
                  <a:schemeClr val="tx1"/>
                </a:solidFill>
              </a:rPr>
            </a:br>
            <a:r>
              <a:rPr lang="en-US" sz="2500" dirty="0">
                <a:solidFill>
                  <a:schemeClr val="tx1"/>
                </a:solidFill>
              </a:rPr>
              <a:t>   No. of live births during that year</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Causes of maternal morbidity and mortality</a:t>
            </a:r>
          </a:p>
          <a:p>
            <a:pPr algn="just">
              <a:lnSpc>
                <a:spcPct val="120000"/>
              </a:lnSpc>
              <a:spcBef>
                <a:spcPts val="0"/>
              </a:spcBef>
              <a:buClrTx/>
              <a:buFont typeface="Wingdings" panose="05000000000000000000" pitchFamily="2" charset="2"/>
              <a:buChar char="q"/>
            </a:pPr>
            <a:r>
              <a:rPr lang="en-US" sz="2500" dirty="0">
                <a:solidFill>
                  <a:schemeClr val="tx1"/>
                </a:solidFill>
              </a:rPr>
              <a:t>The major direct causes of maternal morbidity and mortality include hemorrhage, infection, high blood pressure (eclampsia), unsafe abortion, prolonged and obstructed Labour.</a:t>
            </a:r>
          </a:p>
          <a:p>
            <a:pPr algn="just">
              <a:lnSpc>
                <a:spcPct val="120000"/>
              </a:lnSpc>
              <a:spcBef>
                <a:spcPts val="0"/>
              </a:spcBef>
              <a:buClrTx/>
              <a:buFont typeface="Wingdings" panose="05000000000000000000" pitchFamily="2" charset="2"/>
              <a:buChar char="q"/>
            </a:pPr>
            <a:r>
              <a:rPr lang="en-US" sz="2500" dirty="0">
                <a:solidFill>
                  <a:schemeClr val="tx1"/>
                </a:solidFill>
              </a:rPr>
              <a:t> Indirect causes including HIV/AIDS, malaria and TB, heart disease, anemia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85800" y="2362200"/>
            <a:ext cx="6172200" cy="1219200"/>
          </a:xfrm>
          <a:prstGeom prst="rect">
            <a:avLst/>
          </a:prstGeom>
        </p:spPr>
      </p:pic>
    </p:spTree>
    <p:extLst>
      <p:ext uri="{BB962C8B-B14F-4D97-AF65-F5344CB8AC3E}">
        <p14:creationId xmlns:p14="http://schemas.microsoft.com/office/powerpoint/2010/main" val="3482960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600" b="1" dirty="0">
                <a:solidFill>
                  <a:srgbClr val="00B050"/>
                </a:solidFill>
              </a:rPr>
              <a:t>Factors Contributing To Maternal Mortality </a:t>
            </a:r>
          </a:p>
          <a:p>
            <a:pPr marL="457200" indent="-457200" algn="just">
              <a:lnSpc>
                <a:spcPct val="120000"/>
              </a:lnSpc>
              <a:spcBef>
                <a:spcPts val="0"/>
              </a:spcBef>
              <a:buClrTx/>
              <a:buFont typeface="+mj-lt"/>
              <a:buAutoNum type="arabicPeriod"/>
            </a:pPr>
            <a:r>
              <a:rPr lang="en-US" sz="3600" dirty="0">
                <a:solidFill>
                  <a:schemeClr val="tx1"/>
                </a:solidFill>
              </a:rPr>
              <a:t>Difficulty of predicting and/or preventing obstetric complications </a:t>
            </a:r>
          </a:p>
          <a:p>
            <a:pPr marL="457200" indent="-457200" algn="just">
              <a:lnSpc>
                <a:spcPct val="120000"/>
              </a:lnSpc>
              <a:spcBef>
                <a:spcPts val="0"/>
              </a:spcBef>
              <a:buClrTx/>
              <a:buFont typeface="+mj-lt"/>
              <a:buAutoNum type="arabicPeriod"/>
            </a:pPr>
            <a:r>
              <a:rPr lang="en-US" sz="3600" dirty="0">
                <a:solidFill>
                  <a:schemeClr val="tx1"/>
                </a:solidFill>
              </a:rPr>
              <a:t>Lack of access to good quality maternal health services </a:t>
            </a:r>
          </a:p>
          <a:p>
            <a:pPr marL="457200" indent="-457200" algn="just">
              <a:lnSpc>
                <a:spcPct val="120000"/>
              </a:lnSpc>
              <a:spcBef>
                <a:spcPts val="0"/>
              </a:spcBef>
              <a:buClrTx/>
              <a:buFont typeface="+mj-lt"/>
              <a:buAutoNum type="arabicPeriod"/>
            </a:pPr>
            <a:r>
              <a:rPr lang="en-US" sz="3600" dirty="0">
                <a:solidFill>
                  <a:schemeClr val="tx1"/>
                </a:solidFill>
              </a:rPr>
              <a:t>Poor health before and during pregnancy </a:t>
            </a:r>
          </a:p>
          <a:p>
            <a:pPr marL="457200" indent="-457200" algn="just">
              <a:lnSpc>
                <a:spcPct val="120000"/>
              </a:lnSpc>
              <a:spcBef>
                <a:spcPts val="0"/>
              </a:spcBef>
              <a:buClrTx/>
              <a:buFont typeface="+mj-lt"/>
              <a:buAutoNum type="arabicPeriod"/>
            </a:pPr>
            <a:r>
              <a:rPr lang="en-US" sz="3600" dirty="0">
                <a:solidFill>
                  <a:schemeClr val="tx1"/>
                </a:solidFill>
              </a:rPr>
              <a:t>Women’s low social and economic status </a:t>
            </a:r>
          </a:p>
          <a:p>
            <a:pPr marL="457200" indent="-457200" algn="just">
              <a:lnSpc>
                <a:spcPct val="120000"/>
              </a:lnSpc>
              <a:spcBef>
                <a:spcPts val="0"/>
              </a:spcBef>
              <a:buClrTx/>
              <a:buFont typeface="+mj-lt"/>
              <a:buAutoNum type="arabicPeriod"/>
            </a:pPr>
            <a:r>
              <a:rPr lang="en-US" sz="3600" dirty="0">
                <a:solidFill>
                  <a:schemeClr val="tx1"/>
                </a:solidFill>
              </a:rPr>
              <a:t>Biological factors e.g. age, parity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94852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Frequently Used Measures of Mortality</a:t>
            </a:r>
          </a:p>
          <a:p>
            <a:pPr algn="just">
              <a:lnSpc>
                <a:spcPct val="120000"/>
              </a:lnSpc>
              <a:spcBef>
                <a:spcPts val="0"/>
              </a:spcBef>
              <a:buClrTx/>
              <a:buFont typeface="Wingdings" panose="05000000000000000000" pitchFamily="2" charset="2"/>
              <a:buChar char="q"/>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4" y="762000"/>
            <a:ext cx="8753475" cy="5924651"/>
          </a:xfrm>
          <a:prstGeom prst="rect">
            <a:avLst/>
          </a:prstGeom>
        </p:spPr>
      </p:pic>
    </p:spTree>
    <p:extLst>
      <p:ext uri="{BB962C8B-B14F-4D97-AF65-F5344CB8AC3E}">
        <p14:creationId xmlns:p14="http://schemas.microsoft.com/office/powerpoint/2010/main" val="2858129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MEASUREMENT OF FERTILITY </a:t>
            </a:r>
          </a:p>
          <a:p>
            <a:pPr marL="0" indent="0" algn="just">
              <a:lnSpc>
                <a:spcPct val="120000"/>
              </a:lnSpc>
              <a:spcBef>
                <a:spcPts val="0"/>
              </a:spcBef>
              <a:buClrTx/>
              <a:buNone/>
            </a:pPr>
            <a:r>
              <a:rPr lang="en-US" sz="2500" b="1" dirty="0">
                <a:solidFill>
                  <a:srgbClr val="00B050"/>
                </a:solidFill>
              </a:rPr>
              <a:t>Crude Birth rate (</a:t>
            </a:r>
            <a:r>
              <a:rPr lang="en-US" sz="2500" b="1" dirty="0" err="1">
                <a:solidFill>
                  <a:srgbClr val="00B050"/>
                </a:solidFill>
              </a:rPr>
              <a:t>CBR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live births in a year divided by the total population in a year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rgbClr val="00B050"/>
                </a:solidFill>
              </a:rPr>
              <a:t>General Fertility rate (</a:t>
            </a:r>
            <a:r>
              <a:rPr lang="en-US" sz="2500" b="1" dirty="0" err="1">
                <a:solidFill>
                  <a:srgbClr val="00B050"/>
                </a:solidFill>
              </a:rPr>
              <a:t>GFR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 Measure of fertility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5810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01728"/>
            <a:ext cx="7591425" cy="16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42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RISK OF A DISEASE </a:t>
            </a:r>
          </a:p>
          <a:p>
            <a:pPr algn="just">
              <a:lnSpc>
                <a:spcPct val="120000"/>
              </a:lnSpc>
              <a:spcBef>
                <a:spcPts val="0"/>
              </a:spcBef>
              <a:buClrTx/>
              <a:buFont typeface="Wingdings" panose="05000000000000000000" pitchFamily="2" charset="2"/>
              <a:buChar char="q"/>
            </a:pPr>
            <a:r>
              <a:rPr lang="en-US" sz="2500" dirty="0">
                <a:solidFill>
                  <a:schemeClr val="tx1"/>
                </a:solidFill>
              </a:rPr>
              <a:t>Risk is the probability that an individual with some characteristics (e.g. age, race, gender, etc. ) will experience a health status change over a specified follow-up time (risk period) </a:t>
            </a:r>
          </a:p>
          <a:p>
            <a:pPr algn="just">
              <a:lnSpc>
                <a:spcPct val="120000"/>
              </a:lnSpc>
              <a:spcBef>
                <a:spcPts val="0"/>
              </a:spcBef>
              <a:buClrTx/>
              <a:buFont typeface="Wingdings" panose="05000000000000000000" pitchFamily="2" charset="2"/>
              <a:buChar char="q"/>
            </a:pPr>
            <a:r>
              <a:rPr lang="en-US" sz="2500" dirty="0">
                <a:solidFill>
                  <a:schemeClr val="tx1"/>
                </a:solidFill>
              </a:rPr>
              <a:t>Estimated by observing events among a population during a specified time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risk in epidemiology include </a:t>
            </a:r>
            <a:r>
              <a:rPr lang="en-US" sz="2500" b="1" dirty="0">
                <a:solidFill>
                  <a:schemeClr val="tx1"/>
                </a:solidFill>
              </a:rPr>
              <a:t>absolute risk</a:t>
            </a:r>
            <a:r>
              <a:rPr lang="en-US" sz="2500" dirty="0">
                <a:solidFill>
                  <a:schemeClr val="tx1"/>
                </a:solidFill>
              </a:rPr>
              <a:t>, </a:t>
            </a:r>
            <a:r>
              <a:rPr lang="en-US" sz="2500" b="1" dirty="0">
                <a:solidFill>
                  <a:schemeClr val="tx1"/>
                </a:solidFill>
              </a:rPr>
              <a:t>relative risk </a:t>
            </a:r>
            <a:r>
              <a:rPr lang="en-US" sz="2500" dirty="0">
                <a:solidFill>
                  <a:schemeClr val="tx1"/>
                </a:solidFill>
              </a:rPr>
              <a:t>and </a:t>
            </a:r>
            <a:r>
              <a:rPr lang="en-US" sz="2500" b="1" dirty="0">
                <a:solidFill>
                  <a:schemeClr val="tx1"/>
                </a:solidFill>
              </a:rPr>
              <a:t>attributable risk </a:t>
            </a:r>
          </a:p>
          <a:p>
            <a:pPr marL="0" indent="0" algn="just">
              <a:lnSpc>
                <a:spcPct val="120000"/>
              </a:lnSpc>
              <a:spcBef>
                <a:spcPts val="0"/>
              </a:spcBef>
              <a:buClrTx/>
              <a:buNone/>
            </a:pPr>
            <a:r>
              <a:rPr lang="en-US" sz="2500" b="1" dirty="0">
                <a:solidFill>
                  <a:schemeClr val="tx1"/>
                </a:solidFill>
              </a:rPr>
              <a:t>Absolute Risk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incidence or prevalence of a disease in a population </a:t>
            </a:r>
          </a:p>
          <a:p>
            <a:pPr algn="just">
              <a:lnSpc>
                <a:spcPct val="120000"/>
              </a:lnSpc>
              <a:spcBef>
                <a:spcPts val="0"/>
              </a:spcBef>
              <a:buClrTx/>
              <a:buFont typeface="Wingdings" panose="05000000000000000000" pitchFamily="2" charset="2"/>
              <a:buChar char="q"/>
            </a:pPr>
            <a:r>
              <a:rPr lang="en-US" sz="2500" dirty="0">
                <a:solidFill>
                  <a:schemeClr val="tx1"/>
                </a:solidFill>
              </a:rPr>
              <a:t>Indicates the magnitude of the risk in a group of people with a certain disease </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1157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Relative Risk (RR) or Odds Risk (OR) </a:t>
            </a:r>
          </a:p>
          <a:p>
            <a:pPr algn="just">
              <a:lnSpc>
                <a:spcPct val="120000"/>
              </a:lnSpc>
              <a:spcBef>
                <a:spcPts val="0"/>
              </a:spcBef>
              <a:buClrTx/>
              <a:buFont typeface="Wingdings" panose="05000000000000000000" pitchFamily="2" charset="2"/>
              <a:buChar char="q"/>
            </a:pPr>
            <a:r>
              <a:rPr lang="en-US" sz="2500" dirty="0">
                <a:solidFill>
                  <a:schemeClr val="tx1"/>
                </a:solidFill>
              </a:rPr>
              <a:t>RR is the ratio of incidence of disease in exposed individuals to the incidence of disease in non-exposed individuals (from a cohort/prospective study)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8" y="197218"/>
            <a:ext cx="8229600" cy="178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05200"/>
            <a:ext cx="8001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45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 – Continued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85000" lnSpcReduction="20000"/>
          </a:bodyPr>
          <a:lstStyle/>
          <a:p>
            <a:pPr marL="514350" indent="-514350" algn="just">
              <a:buFont typeface="+mj-lt"/>
              <a:buAutoNum type="arabicPeriod" startAt="5"/>
            </a:pPr>
            <a:r>
              <a:rPr lang="en-GB" sz="3200" dirty="0" err="1"/>
              <a:t>Elwes</a:t>
            </a:r>
            <a:r>
              <a:rPr lang="en-GB" sz="3200" dirty="0"/>
              <a:t>, I.,(ed.) (2005). Key Topic in Public Health: Essential Briefings on Prevention and Health Promotion. Edinburgh: Elsevier</a:t>
            </a:r>
          </a:p>
          <a:p>
            <a:pPr marL="514350" indent="-514350" algn="just">
              <a:buFont typeface="+mj-lt"/>
              <a:buAutoNum type="arabicPeriod" startAt="5"/>
            </a:pPr>
            <a:r>
              <a:rPr lang="en-GB" sz="3200" dirty="0"/>
              <a:t>Naidoo, J. and Wills, J. (2009). Foundations of Health Promotion. Oxford: Saunders.</a:t>
            </a:r>
          </a:p>
          <a:p>
            <a:pPr marL="514350" indent="-514350" algn="just">
              <a:buFont typeface="+mj-lt"/>
              <a:buAutoNum type="arabicPeriod" startAt="5"/>
            </a:pPr>
            <a:r>
              <a:rPr lang="en-GB" sz="3200" dirty="0"/>
              <a:t>Hawker, J., </a:t>
            </a:r>
            <a:r>
              <a:rPr lang="en-GB" sz="3200" dirty="0" err="1"/>
              <a:t>Begg</a:t>
            </a:r>
            <a:r>
              <a:rPr lang="en-GB" sz="3200" dirty="0"/>
              <a:t>, N., Blair, I., </a:t>
            </a:r>
            <a:r>
              <a:rPr lang="en-GB" sz="3200" dirty="0" err="1"/>
              <a:t>Reintjes</a:t>
            </a:r>
            <a:r>
              <a:rPr lang="en-GB" sz="3200" dirty="0"/>
              <a:t>, R. and Weinberg, J (2005). Communicable Disease Control Handbook. Massachusetts: Blackwell Publishing.</a:t>
            </a:r>
          </a:p>
          <a:p>
            <a:pPr marL="514350" indent="-514350" algn="just">
              <a:buFont typeface="+mj-lt"/>
              <a:buAutoNum type="arabicPeriod" startAt="5"/>
            </a:pPr>
            <a:r>
              <a:rPr lang="en-GB" sz="3200" dirty="0" err="1"/>
              <a:t>Heymann</a:t>
            </a:r>
            <a:r>
              <a:rPr lang="en-GB" sz="3200" dirty="0"/>
              <a:t>, D. (Ed) (2004). Control of Communicable Diseases Manual. Washington, DC: American Public Health Association.</a:t>
            </a:r>
          </a:p>
          <a:p>
            <a:pPr marL="514350" indent="-514350" algn="just">
              <a:buFont typeface="+mj-lt"/>
              <a:buAutoNum type="arabicPeriod" startAt="5"/>
            </a:pPr>
            <a:r>
              <a:rPr lang="en-GB" sz="3200" dirty="0"/>
              <a:t>Nordberg, E. and </a:t>
            </a:r>
            <a:r>
              <a:rPr lang="en-GB" sz="3200" dirty="0" err="1"/>
              <a:t>Kingondu</a:t>
            </a:r>
            <a:r>
              <a:rPr lang="en-GB" sz="3200" dirty="0"/>
              <a:t>, T. (2007) Communicable Diseases, 4</a:t>
            </a:r>
            <a:r>
              <a:rPr lang="en-GB" sz="3200" baseline="30000" dirty="0"/>
              <a:t>th</a:t>
            </a:r>
            <a:r>
              <a:rPr lang="en-GB" sz="3200" dirty="0"/>
              <a:t> ed. Nairobi: </a:t>
            </a:r>
            <a:r>
              <a:rPr lang="en-GB" sz="3200" dirty="0" err="1"/>
              <a:t>AMREF</a:t>
            </a:r>
            <a:endParaRPr lang="en-US" sz="3200" dirty="0"/>
          </a:p>
          <a:p>
            <a:pPr marL="514350" indent="-514350" algn="just">
              <a:buFont typeface="+mj-lt"/>
              <a:buAutoNum type="arabicPeriod" startAt="5"/>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088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chemeClr val="tx1"/>
                </a:solidFill>
              </a:rPr>
              <a:t>Interpretation </a:t>
            </a:r>
          </a:p>
          <a:p>
            <a:pPr algn="just">
              <a:lnSpc>
                <a:spcPct val="120000"/>
              </a:lnSpc>
              <a:spcBef>
                <a:spcPts val="0"/>
              </a:spcBef>
              <a:buClrTx/>
              <a:buFont typeface="Wingdings" panose="05000000000000000000" pitchFamily="2" charset="2"/>
              <a:buChar char="q"/>
            </a:pPr>
            <a:r>
              <a:rPr lang="en-US" sz="3200" dirty="0">
                <a:solidFill>
                  <a:schemeClr val="tx1"/>
                </a:solidFill>
              </a:rPr>
              <a:t>RR = 1 - Risk in exposed equal risk in non-exposed (No association) </a:t>
            </a:r>
          </a:p>
          <a:p>
            <a:pPr algn="just">
              <a:lnSpc>
                <a:spcPct val="120000"/>
              </a:lnSpc>
              <a:spcBef>
                <a:spcPts val="0"/>
              </a:spcBef>
              <a:buClrTx/>
              <a:buFont typeface="Wingdings" panose="05000000000000000000" pitchFamily="2" charset="2"/>
              <a:buChar char="q"/>
            </a:pPr>
            <a:r>
              <a:rPr lang="en-US" sz="3200" dirty="0">
                <a:solidFill>
                  <a:schemeClr val="tx1"/>
                </a:solidFill>
              </a:rPr>
              <a:t> RR &gt; 1 - Risk in exposed greater than risk in non-exposed (positive association, possibly causal) </a:t>
            </a:r>
          </a:p>
          <a:p>
            <a:pPr algn="just">
              <a:lnSpc>
                <a:spcPct val="120000"/>
              </a:lnSpc>
              <a:spcBef>
                <a:spcPts val="0"/>
              </a:spcBef>
              <a:buClrTx/>
              <a:buFont typeface="Wingdings" panose="05000000000000000000" pitchFamily="2" charset="2"/>
              <a:buChar char="q"/>
            </a:pPr>
            <a:r>
              <a:rPr lang="en-US" sz="3200" dirty="0">
                <a:solidFill>
                  <a:schemeClr val="tx1"/>
                </a:solidFill>
              </a:rPr>
              <a:t>RR &lt; 1 - Risk in exposed less than risk in non-exposed (Negative association, possibly protective</a:t>
            </a:r>
            <a:r>
              <a:rPr lang="en-US" sz="25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28472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Example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OR is the ratio of the odds that cases were exposed to the odds that controls were exposed(from a case control/retrospective study), is an estimate of the RR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644681"/>
            <a:ext cx="8458199" cy="4613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839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600" b="1" dirty="0">
                <a:solidFill>
                  <a:schemeClr val="tx1"/>
                </a:solidFill>
              </a:rPr>
              <a:t>Attributable Risk (AR) / Attributable Fraction (AF) </a:t>
            </a:r>
          </a:p>
          <a:p>
            <a:pPr algn="just">
              <a:lnSpc>
                <a:spcPct val="120000"/>
              </a:lnSpc>
              <a:spcBef>
                <a:spcPts val="0"/>
              </a:spcBef>
              <a:buClrTx/>
              <a:buFont typeface="Wingdings" panose="05000000000000000000" pitchFamily="2" charset="2"/>
              <a:buChar char="q"/>
            </a:pPr>
            <a:r>
              <a:rPr lang="en-US" sz="3600" dirty="0">
                <a:solidFill>
                  <a:schemeClr val="tx1"/>
                </a:solidFill>
              </a:rPr>
              <a:t>AR is the amount of disease incidence that can be attributed to a specific exposure </a:t>
            </a:r>
          </a:p>
          <a:p>
            <a:pPr algn="just">
              <a:lnSpc>
                <a:spcPct val="120000"/>
              </a:lnSpc>
              <a:spcBef>
                <a:spcPts val="0"/>
              </a:spcBef>
              <a:buClrTx/>
              <a:buFont typeface="Wingdings" panose="05000000000000000000" pitchFamily="2" charset="2"/>
              <a:buChar char="q"/>
            </a:pPr>
            <a:r>
              <a:rPr lang="en-US" sz="3600" dirty="0">
                <a:solidFill>
                  <a:schemeClr val="tx1"/>
                </a:solidFill>
              </a:rPr>
              <a:t>AF is the proportion of disease incidence that can be attributed to a specific exposure (among those who were exposed)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3033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EPIDEMIOLOGICAL CONCEPTS </a:t>
            </a:r>
          </a:p>
          <a:p>
            <a:pPr marL="0" indent="0" algn="just">
              <a:lnSpc>
                <a:spcPct val="120000"/>
              </a:lnSpc>
              <a:spcBef>
                <a:spcPts val="0"/>
              </a:spcBef>
              <a:buClrTx/>
              <a:buNone/>
            </a:pPr>
            <a:r>
              <a:rPr lang="en-US" sz="2500" dirty="0">
                <a:solidFill>
                  <a:schemeClr val="tx1"/>
                </a:solidFill>
              </a:rPr>
              <a:t>It is concerned with the systematized study of:</a:t>
            </a:r>
          </a:p>
          <a:p>
            <a:pPr algn="just">
              <a:lnSpc>
                <a:spcPct val="120000"/>
              </a:lnSpc>
              <a:spcBef>
                <a:spcPts val="0"/>
              </a:spcBef>
              <a:buClrTx/>
              <a:buFont typeface="Wingdings" panose="05000000000000000000" pitchFamily="2" charset="2"/>
              <a:buChar char="q"/>
            </a:pPr>
            <a:r>
              <a:rPr lang="en-US" sz="2500" dirty="0">
                <a:solidFill>
                  <a:schemeClr val="tx1"/>
                </a:solidFill>
              </a:rPr>
              <a:t>Whole population in their living and working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Factors that determine a state of health and disease</a:t>
            </a:r>
          </a:p>
          <a:p>
            <a:pPr algn="just">
              <a:lnSpc>
                <a:spcPct val="120000"/>
              </a:lnSpc>
              <a:spcBef>
                <a:spcPts val="0"/>
              </a:spcBef>
              <a:buClrTx/>
              <a:buFont typeface="Wingdings" panose="05000000000000000000" pitchFamily="2" charset="2"/>
              <a:buChar char="q"/>
            </a:pPr>
            <a:r>
              <a:rPr lang="en-US" sz="2500" dirty="0">
                <a:solidFill>
                  <a:schemeClr val="tx1"/>
                </a:solidFill>
              </a:rPr>
              <a:t>Patterns of health and those of illness</a:t>
            </a:r>
          </a:p>
          <a:p>
            <a:pPr algn="just">
              <a:lnSpc>
                <a:spcPct val="120000"/>
              </a:lnSpc>
              <a:spcBef>
                <a:spcPts val="0"/>
              </a:spcBef>
              <a:buClrTx/>
              <a:buFont typeface="Wingdings" panose="05000000000000000000" pitchFamily="2" charset="2"/>
              <a:buChar char="q"/>
            </a:pPr>
            <a:r>
              <a:rPr lang="en-US" sz="2500" dirty="0">
                <a:solidFill>
                  <a:schemeClr val="tx1"/>
                </a:solidFill>
              </a:rPr>
              <a:t>Mass phenomena and effect of diseases or conditions of groups or individuals, as small as family or as large as a whole community, nation, or groups of nations</a:t>
            </a:r>
          </a:p>
          <a:p>
            <a:pPr algn="just">
              <a:lnSpc>
                <a:spcPct val="120000"/>
              </a:lnSpc>
              <a:spcBef>
                <a:spcPts val="0"/>
              </a:spcBef>
              <a:buClrTx/>
              <a:buFont typeface="Wingdings" panose="05000000000000000000" pitchFamily="2" charset="2"/>
              <a:buChar char="q"/>
            </a:pPr>
            <a:r>
              <a:rPr lang="en-US" sz="2500" dirty="0">
                <a:solidFill>
                  <a:schemeClr val="tx1"/>
                </a:solidFill>
              </a:rPr>
              <a:t>Distribution and causes of human health problems</a:t>
            </a:r>
          </a:p>
          <a:p>
            <a:pPr algn="just">
              <a:lnSpc>
                <a:spcPct val="120000"/>
              </a:lnSpc>
              <a:spcBef>
                <a:spcPts val="0"/>
              </a:spcBef>
              <a:buClrTx/>
              <a:buFont typeface="Wingdings" panose="05000000000000000000" pitchFamily="2" charset="2"/>
              <a:buChar char="q"/>
            </a:pPr>
            <a:r>
              <a:rPr lang="en-US" sz="2500" dirty="0">
                <a:solidFill>
                  <a:schemeClr val="tx1"/>
                </a:solidFill>
              </a:rPr>
              <a:t>Multiple factors of causation</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causation and prevention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0543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B050"/>
                </a:solidFill>
              </a:rPr>
              <a:t>EPIDEMIOLOGICAL STUDIES</a:t>
            </a:r>
          </a:p>
          <a:p>
            <a:pPr marL="0" indent="0" algn="just">
              <a:lnSpc>
                <a:spcPct val="120000"/>
              </a:lnSpc>
              <a:spcBef>
                <a:spcPts val="0"/>
              </a:spcBef>
              <a:buClrTx/>
              <a:buNone/>
            </a:pPr>
            <a:r>
              <a:rPr lang="en-GB" sz="2500" b="1" dirty="0">
                <a:solidFill>
                  <a:schemeClr val="tx1"/>
                </a:solidFill>
              </a:rPr>
              <a:t>TYPES OF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divided into two components: </a:t>
            </a:r>
            <a:r>
              <a:rPr lang="en-US" sz="2500" u="sng" dirty="0">
                <a:solidFill>
                  <a:schemeClr val="tx1"/>
                </a:solidFill>
              </a:rPr>
              <a:t>descriptive</a:t>
            </a:r>
            <a:r>
              <a:rPr lang="en-US" sz="2500" dirty="0">
                <a:solidFill>
                  <a:schemeClr val="tx1"/>
                </a:solidFill>
              </a:rPr>
              <a:t> and </a:t>
            </a:r>
            <a:r>
              <a:rPr lang="en-US" sz="2500" u="sng" dirty="0">
                <a:solidFill>
                  <a:schemeClr val="tx1"/>
                </a:solidFill>
              </a:rPr>
              <a:t>analytic</a:t>
            </a:r>
            <a:r>
              <a:rPr lang="en-US" sz="2500" dirty="0">
                <a:solidFill>
                  <a:schemeClr val="tx1"/>
                </a:solidFill>
              </a:rPr>
              <a:t>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Descriptive epidemiology focuses on identifying and reporting both the pattern and frequency of health events in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Analytic epidemiology focuses on the search for the determinants of health outcomes. </a:t>
            </a:r>
          </a:p>
          <a:p>
            <a:pPr algn="just">
              <a:lnSpc>
                <a:spcPct val="120000"/>
              </a:lnSpc>
              <a:spcBef>
                <a:spcPts val="0"/>
              </a:spcBef>
              <a:buClrTx/>
              <a:buFont typeface="Wingdings" panose="05000000000000000000" pitchFamily="2" charset="2"/>
              <a:buChar char="q"/>
            </a:pPr>
            <a:r>
              <a:rPr lang="en-US" sz="2500" dirty="0">
                <a:solidFill>
                  <a:schemeClr val="tx1"/>
                </a:solidFill>
              </a:rPr>
              <a:t>The intention in carrying out epidemiological investigation of a disease may either be to describe its patterns of occurrence in a population, or to analyze the influences which determine that one person is infected while another is not.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12769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1963" y="714375"/>
            <a:ext cx="8186737" cy="554038"/>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Arial" charset="0"/>
              </a:rPr>
              <a:t>Descriptive and Analytic Epidemiology</a:t>
            </a:r>
          </a:p>
        </p:txBody>
      </p:sp>
      <p:cxnSp>
        <p:nvCxnSpPr>
          <p:cNvPr id="12" name="Straight Connector 11"/>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graphicFrame>
        <p:nvGraphicFramePr>
          <p:cNvPr id="15" name="Table 14" descr="Chart that describes descriptive and analytic epidemiology." title="Descriptive and Analytic Epidemiology"/>
          <p:cNvGraphicFramePr>
            <a:graphicFrameLocks noGrp="1"/>
          </p:cNvGraphicFramePr>
          <p:nvPr/>
        </p:nvGraphicFramePr>
        <p:xfrm>
          <a:off x="1219200" y="2057400"/>
          <a:ext cx="6858000" cy="2682875"/>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23155">
                <a:tc>
                  <a:txBody>
                    <a:bodyPr/>
                    <a:lstStyle/>
                    <a:p>
                      <a:pPr algn="ctr"/>
                      <a:r>
                        <a:rPr lang="en-US" sz="2400" b="0" dirty="0">
                          <a:latin typeface="Century Gothic" panose="020B0502020202020204" pitchFamily="34" charset="0"/>
                        </a:rPr>
                        <a:t>Descriptive</a:t>
                      </a:r>
                    </a:p>
                    <a:p>
                      <a:pPr algn="ctr"/>
                      <a:r>
                        <a:rPr lang="en-US" sz="2400" b="0" dirty="0">
                          <a:latin typeface="Century Gothic" panose="020B0502020202020204" pitchFamily="34" charset="0"/>
                        </a:rPr>
                        <a:t>epidemiology</a:t>
                      </a:r>
                    </a:p>
                  </a:txBody>
                  <a:tcPr marT="45731" marB="45731">
                    <a:solidFill>
                      <a:srgbClr val="0039A6"/>
                    </a:solidFill>
                  </a:tcPr>
                </a:tc>
                <a:tc>
                  <a:txBody>
                    <a:bodyPr/>
                    <a:lstStyle/>
                    <a:p>
                      <a:pPr algn="ctr"/>
                      <a:r>
                        <a:rPr lang="en-US" sz="2400" b="0" dirty="0">
                          <a:latin typeface="Century Gothic" panose="020B0502020202020204" pitchFamily="34" charset="0"/>
                        </a:rPr>
                        <a:t>Analytic</a:t>
                      </a:r>
                    </a:p>
                    <a:p>
                      <a:pPr algn="ctr"/>
                      <a:r>
                        <a:rPr lang="en-US" sz="2400" b="0" dirty="0">
                          <a:latin typeface="Century Gothic" panose="020B0502020202020204" pitchFamily="34" charset="0"/>
                        </a:rPr>
                        <a:t>epidemiology</a:t>
                      </a:r>
                    </a:p>
                  </a:txBody>
                  <a:tcPr marT="45731" marB="45731">
                    <a:solidFill>
                      <a:srgbClr val="0039A6"/>
                    </a:solidFill>
                  </a:tcPr>
                </a:tc>
                <a:extLst>
                  <a:ext uri="{0D108BD9-81ED-4DB2-BD59-A6C34878D82A}">
                    <a16:rowId xmlns:a16="http://schemas.microsoft.com/office/drawing/2014/main" val="10000"/>
                  </a:ext>
                </a:extLst>
              </a:tr>
              <a:tr h="701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39A6"/>
                          </a:solidFill>
                          <a:latin typeface="Century Gothic" pitchFamily="34" charset="0"/>
                        </a:rPr>
                        <a:t>When</a:t>
                      </a:r>
                      <a:r>
                        <a:rPr lang="en-US" altLang="en-US" sz="2000" b="0" baseline="0" dirty="0">
                          <a:solidFill>
                            <a:srgbClr val="0039A6"/>
                          </a:solidFill>
                          <a:latin typeface="Century Gothic" pitchFamily="34" charset="0"/>
                        </a:rPr>
                        <a:t> was the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baseline="0" dirty="0">
                          <a:solidFill>
                            <a:srgbClr val="0039A6"/>
                          </a:solidFill>
                          <a:latin typeface="Century Gothic" pitchFamily="34" charset="0"/>
                        </a:rPr>
                        <a:t>population affected?</a:t>
                      </a:r>
                      <a:endParaRPr lang="en-US" altLang="en-US" sz="2000" b="0" dirty="0">
                        <a:solidFill>
                          <a:srgbClr val="0039A6"/>
                        </a:solidFill>
                        <a:latin typeface="Century Gothic" pitchFamily="34" charset="0"/>
                      </a:endParaRPr>
                    </a:p>
                  </a:txBody>
                  <a:tcPr marT="45731" marB="45731">
                    <a:solidFill>
                      <a:schemeClr val="bg1">
                        <a:lumMod val="75000"/>
                      </a:schemeClr>
                    </a:solidFill>
                  </a:tcPr>
                </a:tc>
                <a:tc>
                  <a:txBody>
                    <a:bodyPr/>
                    <a:lstStyle/>
                    <a:p>
                      <a:pPr algn="ctr"/>
                      <a:r>
                        <a:rPr lang="en-US" sz="2000" b="0" dirty="0">
                          <a:solidFill>
                            <a:srgbClr val="0039A6"/>
                          </a:solidFill>
                          <a:latin typeface="Century Gothic" panose="020B0502020202020204" pitchFamily="34" charset="0"/>
                        </a:rPr>
                        <a:t>How was the </a:t>
                      </a:r>
                    </a:p>
                    <a:p>
                      <a:pPr algn="ctr"/>
                      <a:r>
                        <a:rPr lang="en-US" sz="2000" b="0" dirty="0">
                          <a:solidFill>
                            <a:srgbClr val="0039A6"/>
                          </a:solidFill>
                          <a:latin typeface="Century Gothic" panose="020B0502020202020204" pitchFamily="34" charset="0"/>
                        </a:rPr>
                        <a:t>population affected?</a:t>
                      </a:r>
                    </a:p>
                  </a:txBody>
                  <a:tcPr marT="45731" marB="45731">
                    <a:solidFill>
                      <a:schemeClr val="bg1">
                        <a:lumMod val="75000"/>
                      </a:schemeClr>
                    </a:solidFill>
                  </a:tcPr>
                </a:tc>
                <a:extLst>
                  <a:ext uri="{0D108BD9-81ED-4DB2-BD59-A6C34878D82A}">
                    <a16:rowId xmlns:a16="http://schemas.microsoft.com/office/drawing/2014/main" val="10001"/>
                  </a:ext>
                </a:extLst>
              </a:tr>
              <a:tr h="701206">
                <a:tc>
                  <a:txBody>
                    <a:bodyPr/>
                    <a:lstStyle/>
                    <a:p>
                      <a:pPr algn="ctr"/>
                      <a:r>
                        <a:rPr lang="en-US" sz="2000" b="0" dirty="0">
                          <a:solidFill>
                            <a:srgbClr val="0039A6"/>
                          </a:solidFill>
                          <a:latin typeface="Century Gothic" panose="020B0502020202020204" pitchFamily="34" charset="0"/>
                        </a:rPr>
                        <a:t>Where was the population affected?</a:t>
                      </a:r>
                    </a:p>
                  </a:txBody>
                  <a:tcPr marT="45731" marB="45731">
                    <a:solidFill>
                      <a:schemeClr val="bg1">
                        <a:lumMod val="75000"/>
                      </a:schemeClr>
                    </a:solidFill>
                  </a:tcPr>
                </a:tc>
                <a:tc>
                  <a:txBody>
                    <a:bodyPr/>
                    <a:lstStyle/>
                    <a:p>
                      <a:pPr algn="ctr"/>
                      <a:r>
                        <a:rPr lang="en-US" sz="2000" b="0" dirty="0">
                          <a:solidFill>
                            <a:srgbClr val="0039A6"/>
                          </a:solidFill>
                          <a:latin typeface="Century Gothic" panose="020B0502020202020204" pitchFamily="34" charset="0"/>
                        </a:rPr>
                        <a:t>Why was the </a:t>
                      </a:r>
                    </a:p>
                    <a:p>
                      <a:pPr algn="ctr"/>
                      <a:r>
                        <a:rPr lang="en-US" sz="2000" b="0" dirty="0">
                          <a:solidFill>
                            <a:srgbClr val="0039A6"/>
                          </a:solidFill>
                          <a:latin typeface="Century Gothic" panose="020B0502020202020204" pitchFamily="34" charset="0"/>
                        </a:rPr>
                        <a:t>population affected?</a:t>
                      </a:r>
                    </a:p>
                  </a:txBody>
                  <a:tcPr marT="45731" marB="45731">
                    <a:solidFill>
                      <a:schemeClr val="bg1">
                        <a:lumMod val="75000"/>
                      </a:schemeClr>
                    </a:solidFill>
                  </a:tcPr>
                </a:tc>
                <a:extLst>
                  <a:ext uri="{0D108BD9-81ED-4DB2-BD59-A6C34878D82A}">
                    <a16:rowId xmlns:a16="http://schemas.microsoft.com/office/drawing/2014/main" val="10002"/>
                  </a:ext>
                </a:extLst>
              </a:tr>
              <a:tr h="457308">
                <a:tc>
                  <a:txBody>
                    <a:bodyPr/>
                    <a:lstStyle/>
                    <a:p>
                      <a:pPr algn="ctr"/>
                      <a:r>
                        <a:rPr lang="en-US" sz="2000" b="0" dirty="0">
                          <a:solidFill>
                            <a:srgbClr val="0039A6"/>
                          </a:solidFill>
                          <a:latin typeface="Century Gothic" panose="020B0502020202020204" pitchFamily="34" charset="0"/>
                        </a:rPr>
                        <a:t>Who was affected?</a:t>
                      </a:r>
                    </a:p>
                  </a:txBody>
                  <a:tcPr marT="45731" marB="45731">
                    <a:solidFill>
                      <a:schemeClr val="bg1">
                        <a:lumMod val="75000"/>
                      </a:schemeClr>
                    </a:solidFill>
                  </a:tcPr>
                </a:tc>
                <a:tc>
                  <a:txBody>
                    <a:bodyPr/>
                    <a:lstStyle/>
                    <a:p>
                      <a:pPr algn="ct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extLst>
                  <a:ext uri="{0D108BD9-81ED-4DB2-BD59-A6C34878D82A}">
                    <a16:rowId xmlns:a16="http://schemas.microsoft.com/office/drawing/2014/main" val="10003"/>
                  </a:ext>
                </a:extLst>
              </a:tr>
            </a:tbl>
          </a:graphicData>
        </a:graphic>
      </p:graphicFrame>
      <p:sp>
        <p:nvSpPr>
          <p:cNvPr id="3995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FB5E4D-E7F0-4530-B024-0E7A2D3DB323}" type="slidenum">
              <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0" indent="0" algn="ctr">
              <a:lnSpc>
                <a:spcPct val="120000"/>
              </a:lnSpc>
              <a:spcBef>
                <a:spcPts val="0"/>
              </a:spcBef>
              <a:buClrTx/>
              <a:buNone/>
            </a:pPr>
            <a:r>
              <a:rPr lang="en-US" sz="2800" b="1" dirty="0">
                <a:solidFill>
                  <a:srgbClr val="0070C0"/>
                </a:solidFill>
              </a:rPr>
              <a:t>Types of Epidemiological Studies</a:t>
            </a:r>
          </a:p>
          <a:p>
            <a:pPr algn="just">
              <a:lnSpc>
                <a:spcPct val="120000"/>
              </a:lnSpc>
              <a:spcBef>
                <a:spcPts val="0"/>
              </a:spcBef>
              <a:buClrTx/>
              <a:buFont typeface="Wingdings" panose="05000000000000000000" pitchFamily="2" charset="2"/>
              <a:buChar char="q"/>
            </a:pPr>
            <a:r>
              <a:rPr lang="en-US" sz="2800" dirty="0">
                <a:solidFill>
                  <a:schemeClr val="tx1"/>
                </a:solidFill>
              </a:rPr>
              <a:t>Epidemiological studies can be classified as either </a:t>
            </a:r>
            <a:r>
              <a:rPr lang="en-US" sz="2800" u="sng" dirty="0">
                <a:solidFill>
                  <a:schemeClr val="tx1"/>
                </a:solidFill>
              </a:rPr>
              <a:t>observational</a:t>
            </a:r>
            <a:r>
              <a:rPr lang="en-US" sz="2800" dirty="0">
                <a:solidFill>
                  <a:schemeClr val="tx1"/>
                </a:solidFill>
              </a:rPr>
              <a:t> or </a:t>
            </a:r>
            <a:r>
              <a:rPr lang="en-US" sz="2800" u="sng" dirty="0">
                <a:solidFill>
                  <a:schemeClr val="tx1"/>
                </a:solidFill>
              </a:rPr>
              <a:t>experimental</a:t>
            </a:r>
            <a:r>
              <a:rPr lang="en-US" sz="2800" dirty="0">
                <a:solidFill>
                  <a:schemeClr val="tx1"/>
                </a:solidFill>
              </a:rPr>
              <a:t>.</a:t>
            </a:r>
          </a:p>
          <a:p>
            <a:pPr algn="just">
              <a:lnSpc>
                <a:spcPct val="120000"/>
              </a:lnSpc>
              <a:spcBef>
                <a:spcPts val="0"/>
              </a:spcBef>
              <a:buClrTx/>
              <a:buFont typeface="Wingdings" panose="05000000000000000000" pitchFamily="2" charset="2"/>
              <a:buChar char="q"/>
            </a:pPr>
            <a:r>
              <a:rPr lang="en-GB" sz="2800" b="1" dirty="0">
                <a:solidFill>
                  <a:schemeClr val="tx1"/>
                </a:solidFill>
              </a:rPr>
              <a:t>Observational studies: </a:t>
            </a:r>
            <a:r>
              <a:rPr lang="en-US" sz="2800" dirty="0">
                <a:solidFill>
                  <a:schemeClr val="tx1"/>
                </a:solidFill>
              </a:rPr>
              <a:t>the investigator measures but does not intervene. They include studies that can be called </a:t>
            </a:r>
            <a:r>
              <a:rPr lang="en-US" sz="2800" u="sng" dirty="0">
                <a:solidFill>
                  <a:schemeClr val="tx1"/>
                </a:solidFill>
              </a:rPr>
              <a:t>descriptive</a:t>
            </a:r>
            <a:r>
              <a:rPr lang="en-US" sz="2800" dirty="0">
                <a:solidFill>
                  <a:schemeClr val="tx1"/>
                </a:solidFill>
              </a:rPr>
              <a:t> or </a:t>
            </a:r>
            <a:r>
              <a:rPr lang="en-US" sz="2800" u="sng" dirty="0">
                <a:solidFill>
                  <a:schemeClr val="tx1"/>
                </a:solidFill>
              </a:rPr>
              <a:t>analytical</a:t>
            </a:r>
            <a:r>
              <a:rPr lang="en-US" sz="2800" dirty="0">
                <a:solidFill>
                  <a:schemeClr val="tx1"/>
                </a:solidFill>
              </a:rPr>
              <a:t>:</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u="sng" dirty="0">
                <a:solidFill>
                  <a:schemeClr val="tx1"/>
                </a:solidFill>
              </a:rPr>
              <a:t>A descriptive study </a:t>
            </a:r>
            <a:r>
              <a:rPr lang="en-US" sz="2800" dirty="0">
                <a:solidFill>
                  <a:schemeClr val="tx1"/>
                </a:solidFill>
              </a:rPr>
              <a:t>is limited to a description of the occurrence of a disease in a population and is often the first step in an epidemiological investigation.</a:t>
            </a:r>
          </a:p>
          <a:p>
            <a:pPr algn="just">
              <a:lnSpc>
                <a:spcPct val="120000"/>
              </a:lnSpc>
              <a:spcBef>
                <a:spcPts val="0"/>
              </a:spcBef>
              <a:buClrTx/>
              <a:buFont typeface="Wingdings" panose="05000000000000000000" pitchFamily="2" charset="2"/>
              <a:buChar char="q"/>
            </a:pPr>
            <a:r>
              <a:rPr lang="en-US" sz="2800" u="sng" dirty="0">
                <a:solidFill>
                  <a:schemeClr val="tx1"/>
                </a:solidFill>
              </a:rPr>
              <a:t>An analytical study </a:t>
            </a:r>
            <a:r>
              <a:rPr lang="en-US" sz="2800" dirty="0">
                <a:solidFill>
                  <a:schemeClr val="tx1"/>
                </a:solidFill>
              </a:rPr>
              <a:t>goes further by </a:t>
            </a:r>
            <a:r>
              <a:rPr lang="en-US" sz="2800" dirty="0" err="1">
                <a:solidFill>
                  <a:schemeClr val="tx1"/>
                </a:solidFill>
              </a:rPr>
              <a:t>analysing</a:t>
            </a:r>
            <a:r>
              <a:rPr lang="en-US" sz="2800" dirty="0">
                <a:solidFill>
                  <a:schemeClr val="tx1"/>
                </a:solidFill>
              </a:rPr>
              <a:t> relationships between health status and other variables.</a:t>
            </a:r>
          </a:p>
          <a:p>
            <a:pPr algn="just">
              <a:lnSpc>
                <a:spcPct val="120000"/>
              </a:lnSpc>
              <a:spcBef>
                <a:spcPts val="0"/>
              </a:spcBef>
              <a:buClrTx/>
              <a:buFont typeface="Wingdings" panose="05000000000000000000" pitchFamily="2" charset="2"/>
              <a:buChar char="q"/>
            </a:pPr>
            <a:r>
              <a:rPr lang="en-US" sz="2800" b="1" dirty="0">
                <a:solidFill>
                  <a:schemeClr val="tx1"/>
                </a:solidFill>
              </a:rPr>
              <a:t>Experimental or intervention studies </a:t>
            </a:r>
            <a:r>
              <a:rPr lang="en-US" sz="2800" dirty="0">
                <a:solidFill>
                  <a:schemeClr val="tx1"/>
                </a:solidFill>
              </a:rPr>
              <a:t>involve an active attempt to change a disease determinant – such as an exposure or a behaviour – or the progress of a disease through treatment, and are similar in design to experiments in other sciences. </a:t>
            </a:r>
            <a:endParaRPr lang="en-US" sz="2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27116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Rectangle 64535"/>
          <p:cNvSpPr/>
          <p:nvPr/>
        </p:nvSpPr>
        <p:spPr>
          <a:xfrm>
            <a:off x="555625" y="1676400"/>
            <a:ext cx="8042275"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461963" y="714375"/>
            <a:ext cx="8186737" cy="554038"/>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Arial" charset="0"/>
              </a:rPr>
              <a:t>Epidemiology Study Types</a:t>
            </a:r>
          </a:p>
        </p:txBody>
      </p:sp>
      <p:cxnSp>
        <p:nvCxnSpPr>
          <p:cNvPr id="6" name="Straight Connector 5"/>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801932" y="2389559"/>
            <a:ext cx="1976987" cy="1885684"/>
          </a:xfrm>
          <a:prstGeom prst="rect">
            <a:avLst/>
          </a:prstGeom>
          <a:solidFill>
            <a:schemeClr val="accent2"/>
          </a:solidFill>
          <a:ln w="28575">
            <a:solidFill>
              <a:srgbClr val="C00000"/>
            </a:solidFill>
          </a:ln>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9" name="TextBox 8"/>
          <p:cNvSpPr txBox="1"/>
          <p:nvPr/>
        </p:nvSpPr>
        <p:spPr>
          <a:xfrm>
            <a:off x="809625" y="2835275"/>
            <a:ext cx="1958975" cy="10160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Epidemiology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types</a:t>
            </a:r>
          </a:p>
        </p:txBody>
      </p:sp>
      <p:sp>
        <p:nvSpPr>
          <p:cNvPr id="11" name="Rectangle 10"/>
          <p:cNvSpPr/>
          <p:nvPr/>
        </p:nvSpPr>
        <p:spPr>
          <a:xfrm>
            <a:off x="3464496" y="1900609"/>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2" name="Rectangle 11"/>
          <p:cNvSpPr/>
          <p:nvPr/>
        </p:nvSpPr>
        <p:spPr>
          <a:xfrm>
            <a:off x="3461327" y="3559214"/>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7" name="TextBox 16"/>
          <p:cNvSpPr txBox="1"/>
          <p:nvPr/>
        </p:nvSpPr>
        <p:spPr>
          <a:xfrm>
            <a:off x="3470275" y="2281238"/>
            <a:ext cx="2052638" cy="4619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Experimenta</a:t>
            </a:r>
            <a:r>
              <a:rPr kumimoji="0" lang="en-US"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l </a:t>
            </a:r>
            <a:endPar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endParaRPr>
          </a:p>
        </p:txBody>
      </p:sp>
      <p:sp>
        <p:nvSpPr>
          <p:cNvPr id="26" name="Rectangle 25"/>
          <p:cNvSpPr/>
          <p:nvPr/>
        </p:nvSpPr>
        <p:spPr>
          <a:xfrm>
            <a:off x="6385496" y="2929591"/>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27" name="Rectangle 26"/>
          <p:cNvSpPr/>
          <p:nvPr/>
        </p:nvSpPr>
        <p:spPr>
          <a:xfrm>
            <a:off x="6388397" y="4387150"/>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36" name="TextBox 35"/>
          <p:cNvSpPr txBox="1"/>
          <p:nvPr/>
        </p:nvSpPr>
        <p:spPr>
          <a:xfrm>
            <a:off x="3476625" y="388620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Observationa</a:t>
            </a: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l</a:t>
            </a:r>
          </a:p>
        </p:txBody>
      </p:sp>
      <p:sp>
        <p:nvSpPr>
          <p:cNvPr id="37" name="TextBox 36"/>
          <p:cNvSpPr txBox="1"/>
          <p:nvPr/>
        </p:nvSpPr>
        <p:spPr>
          <a:xfrm>
            <a:off x="6350000" y="327660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Descriptive</a:t>
            </a:r>
          </a:p>
        </p:txBody>
      </p:sp>
      <p:sp>
        <p:nvSpPr>
          <p:cNvPr id="38" name="TextBox 37"/>
          <p:cNvSpPr txBox="1"/>
          <p:nvPr/>
        </p:nvSpPr>
        <p:spPr>
          <a:xfrm>
            <a:off x="6384925" y="462915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Analytic</a:t>
            </a:r>
            <a:endPar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endParaRPr>
          </a:p>
        </p:txBody>
      </p:sp>
      <p:cxnSp>
        <p:nvCxnSpPr>
          <p:cNvPr id="3" name="Straight Arrow Connector 2"/>
          <p:cNvCxnSpPr/>
          <p:nvPr/>
        </p:nvCxnSpPr>
        <p:spPr>
          <a:xfrm flipV="1">
            <a:off x="2819400" y="2519363"/>
            <a:ext cx="457200" cy="223837"/>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73375" y="3733800"/>
            <a:ext cx="512763" cy="358775"/>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45150" y="3489325"/>
            <a:ext cx="623888" cy="2476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73725" y="4387850"/>
            <a:ext cx="479425" cy="4127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94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AE41FC-BCC0-4133-9DA9-CB41AB97522D}" type="slidenum">
              <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50" name="Group 2">
            <a:extLst>
              <a:ext uri="{FF2B5EF4-FFF2-40B4-BE49-F238E27FC236}">
                <a16:creationId xmlns:a16="http://schemas.microsoft.com/office/drawing/2014/main" id="{3B70A90D-8C16-4866-B244-41DA0C48D970}"/>
              </a:ext>
            </a:extLst>
          </p:cNvPr>
          <p:cNvGrpSpPr>
            <a:grpSpLocks/>
          </p:cNvGrpSpPr>
          <p:nvPr/>
        </p:nvGrpSpPr>
        <p:grpSpPr bwMode="auto">
          <a:xfrm>
            <a:off x="58738" y="260350"/>
            <a:ext cx="9009062" cy="1052513"/>
            <a:chOff x="0" y="1536"/>
            <a:chExt cx="5675" cy="663"/>
          </a:xfrm>
        </p:grpSpPr>
        <p:grpSp>
          <p:nvGrpSpPr>
            <p:cNvPr id="206856" name="Group 3">
              <a:extLst>
                <a:ext uri="{FF2B5EF4-FFF2-40B4-BE49-F238E27FC236}">
                  <a16:creationId xmlns:a16="http://schemas.microsoft.com/office/drawing/2014/main" id="{E0DA98D8-EF9E-444A-A12D-D0DC7C74842B}"/>
                </a:ext>
              </a:extLst>
            </p:cNvPr>
            <p:cNvGrpSpPr>
              <a:grpSpLocks/>
            </p:cNvGrpSpPr>
            <p:nvPr/>
          </p:nvGrpSpPr>
          <p:grpSpPr bwMode="auto">
            <a:xfrm>
              <a:off x="183" y="1604"/>
              <a:ext cx="448" cy="299"/>
              <a:chOff x="720" y="336"/>
              <a:chExt cx="624" cy="432"/>
            </a:xfrm>
          </p:grpSpPr>
          <p:sp>
            <p:nvSpPr>
              <p:cNvPr id="206863" name="Rectangle 4">
                <a:extLst>
                  <a:ext uri="{FF2B5EF4-FFF2-40B4-BE49-F238E27FC236}">
                    <a16:creationId xmlns:a16="http://schemas.microsoft.com/office/drawing/2014/main" id="{AE3DF56D-695E-47A8-B819-C1934D010FD2}"/>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4" name="Rectangle 5">
                <a:extLst>
                  <a:ext uri="{FF2B5EF4-FFF2-40B4-BE49-F238E27FC236}">
                    <a16:creationId xmlns:a16="http://schemas.microsoft.com/office/drawing/2014/main" id="{41C47BEE-1D04-4D67-8030-234B16B5DE52}"/>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nvGrpSpPr>
            <p:cNvPr id="206857" name="Group 6">
              <a:extLst>
                <a:ext uri="{FF2B5EF4-FFF2-40B4-BE49-F238E27FC236}">
                  <a16:creationId xmlns:a16="http://schemas.microsoft.com/office/drawing/2014/main" id="{DA57420E-F41D-4017-9C9D-F37839CC440A}"/>
                </a:ext>
              </a:extLst>
            </p:cNvPr>
            <p:cNvGrpSpPr>
              <a:grpSpLocks/>
            </p:cNvGrpSpPr>
            <p:nvPr/>
          </p:nvGrpSpPr>
          <p:grpSpPr bwMode="auto">
            <a:xfrm>
              <a:off x="261" y="1870"/>
              <a:ext cx="465" cy="299"/>
              <a:chOff x="912" y="2640"/>
              <a:chExt cx="672" cy="432"/>
            </a:xfrm>
          </p:grpSpPr>
          <p:sp>
            <p:nvSpPr>
              <p:cNvPr id="206861" name="Rectangle 7">
                <a:extLst>
                  <a:ext uri="{FF2B5EF4-FFF2-40B4-BE49-F238E27FC236}">
                    <a16:creationId xmlns:a16="http://schemas.microsoft.com/office/drawing/2014/main" id="{B40C065B-93DE-48C8-9B65-8366245029F6}"/>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2" name="Rectangle 8">
                <a:extLst>
                  <a:ext uri="{FF2B5EF4-FFF2-40B4-BE49-F238E27FC236}">
                    <a16:creationId xmlns:a16="http://schemas.microsoft.com/office/drawing/2014/main" id="{A0FFE49B-D534-4FC5-B5C5-65EAE697429D}"/>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206858" name="Rectangle 9">
              <a:extLst>
                <a:ext uri="{FF2B5EF4-FFF2-40B4-BE49-F238E27FC236}">
                  <a16:creationId xmlns:a16="http://schemas.microsoft.com/office/drawing/2014/main" id="{91B455F9-C5CF-4AD5-AD55-D728BCF4B3C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59" name="Rectangle 10">
              <a:extLst>
                <a:ext uri="{FF2B5EF4-FFF2-40B4-BE49-F238E27FC236}">
                  <a16:creationId xmlns:a16="http://schemas.microsoft.com/office/drawing/2014/main" id="{2DED4D6E-19F9-4365-8423-CC12CA004643}"/>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0" name="Rectangle 11">
              <a:extLst>
                <a:ext uri="{FF2B5EF4-FFF2-40B4-BE49-F238E27FC236}">
                  <a16:creationId xmlns:a16="http://schemas.microsoft.com/office/drawing/2014/main" id="{27286DB7-9F62-4CFA-8FF1-0A197A3F62F6}"/>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206851" name="Rectangle 12">
            <a:extLst>
              <a:ext uri="{FF2B5EF4-FFF2-40B4-BE49-F238E27FC236}">
                <a16:creationId xmlns:a16="http://schemas.microsoft.com/office/drawing/2014/main" id="{5E39FE7E-C213-47BA-B50E-49F8B952004F}"/>
              </a:ext>
            </a:extLst>
          </p:cNvPr>
          <p:cNvSpPr>
            <a:spLocks noChangeArrowheads="1"/>
          </p:cNvSpPr>
          <p:nvPr/>
        </p:nvSpPr>
        <p:spPr bwMode="auto">
          <a:xfrm>
            <a:off x="1295400" y="14605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3399"/>
                </a:solidFill>
                <a:effectLst/>
                <a:uLnTx/>
                <a:uFillTx/>
                <a:latin typeface="Verdana" panose="020B0604030504040204" pitchFamily="34" charset="0"/>
                <a:ea typeface="+mn-ea"/>
                <a:cs typeface="Arial" panose="020B0604020202020204" pitchFamily="34" charset="0"/>
              </a:rPr>
              <a:t>Epidemiologic Study Designs</a:t>
            </a:r>
            <a:endParaRPr kumimoji="0" lang="en-US" altLang="en-US" sz="2800" b="0" i="0" u="none" strike="noStrike" kern="1200" cap="none" spc="0" normalizeH="0" baseline="0" noProof="0">
              <a:ln>
                <a:noFill/>
              </a:ln>
              <a:solidFill>
                <a:srgbClr val="003399"/>
              </a:solidFill>
              <a:effectLst/>
              <a:uLnTx/>
              <a:uFillTx/>
              <a:latin typeface="Verdana" panose="020B0604030504040204" pitchFamily="34" charset="0"/>
              <a:ea typeface="+mn-ea"/>
              <a:cs typeface="Arial" panose="020B0604020202020204" pitchFamily="34" charset="0"/>
            </a:endParaRPr>
          </a:p>
        </p:txBody>
      </p:sp>
      <p:pic>
        <p:nvPicPr>
          <p:cNvPr id="206852" name="Picture 26">
            <a:extLst>
              <a:ext uri="{FF2B5EF4-FFF2-40B4-BE49-F238E27FC236}">
                <a16:creationId xmlns:a16="http://schemas.microsoft.com/office/drawing/2014/main" id="{E87F5AD3-A1AF-412C-9430-BA083B533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22011" r="50652" b="15875"/>
          <a:stretch>
            <a:fillRect/>
          </a:stretch>
        </p:blipFill>
        <p:spPr bwMode="auto">
          <a:xfrm>
            <a:off x="842169" y="1268413"/>
            <a:ext cx="7355681" cy="528478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06853" name="Text Box 27">
            <a:extLst>
              <a:ext uri="{FF2B5EF4-FFF2-40B4-BE49-F238E27FC236}">
                <a16:creationId xmlns:a16="http://schemas.microsoft.com/office/drawing/2014/main" id="{A2CED189-F106-4741-8595-0F2DC9FBE427}"/>
              </a:ext>
            </a:extLst>
          </p:cNvPr>
          <p:cNvSpPr txBox="1">
            <a:spLocks noChangeArrowheads="1"/>
          </p:cNvSpPr>
          <p:nvPr/>
        </p:nvSpPr>
        <p:spPr bwMode="auto">
          <a:xfrm>
            <a:off x="6804025" y="65532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2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Grimes &amp; Schulz, 2002  </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hlinkClick r:id="rId3"/>
              </a:rPr>
              <a:t>www</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a:t>
            </a:r>
          </a:p>
        </p:txBody>
      </p:sp>
      <p:sp>
        <p:nvSpPr>
          <p:cNvPr id="206855" name="Slide Number Placeholder 15">
            <a:extLst>
              <a:ext uri="{FF2B5EF4-FFF2-40B4-BE49-F238E27FC236}">
                <a16:creationId xmlns:a16="http://schemas.microsoft.com/office/drawing/2014/main" id="{3FA5ADAB-9CF0-41BE-AD63-B5BFF2C9AE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C41920-1F18-4C74-90D9-8B4CC8D8276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1B38805F-D598-4A28-8B3C-72A81C5A6013}"/>
              </a:ext>
            </a:extLst>
          </p:cNvPr>
          <p:cNvPicPr>
            <a:picLocks noChangeAspect="1"/>
          </p:cNvPicPr>
          <p:nvPr/>
        </p:nvPicPr>
        <p:blipFill>
          <a:blip r:embed="rId3"/>
          <a:stretch>
            <a:fillRect/>
          </a:stretch>
        </p:blipFill>
        <p:spPr>
          <a:xfrm>
            <a:off x="295276" y="241509"/>
            <a:ext cx="8610600" cy="6083618"/>
          </a:xfrm>
          <a:prstGeom prst="rect">
            <a:avLst/>
          </a:prstGeom>
        </p:spPr>
      </p:pic>
    </p:spTree>
    <p:extLst>
      <p:ext uri="{BB962C8B-B14F-4D97-AF65-F5344CB8AC3E}">
        <p14:creationId xmlns:p14="http://schemas.microsoft.com/office/powerpoint/2010/main" val="99375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Mode of Learning</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a:t>
            </a:r>
          </a:p>
          <a:p>
            <a:pPr marL="514350" indent="-514350" algn="just">
              <a:buFont typeface="+mj-lt"/>
              <a:buAutoNum type="arabicPeriod"/>
            </a:pPr>
            <a:r>
              <a:rPr lang="en-US" sz="3200" dirty="0"/>
              <a:t>ELearning Session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6928C995-420B-4762-A40C-BE46021CA552}"/>
              </a:ext>
            </a:extLst>
          </p:cNvPr>
          <p:cNvPicPr>
            <a:picLocks noChangeAspect="1"/>
          </p:cNvPicPr>
          <p:nvPr/>
        </p:nvPicPr>
        <p:blipFill>
          <a:blip r:embed="rId3"/>
          <a:stretch>
            <a:fillRect/>
          </a:stretch>
        </p:blipFill>
        <p:spPr>
          <a:xfrm>
            <a:off x="238125" y="241509"/>
            <a:ext cx="8667750" cy="6586538"/>
          </a:xfrm>
          <a:prstGeom prst="rect">
            <a:avLst/>
          </a:prstGeom>
        </p:spPr>
      </p:pic>
    </p:spTree>
    <p:extLst>
      <p:ext uri="{BB962C8B-B14F-4D97-AF65-F5344CB8AC3E}">
        <p14:creationId xmlns:p14="http://schemas.microsoft.com/office/powerpoint/2010/main" val="750280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4B96F2-9801-4213-88A1-BE1D2F1BF4A1}"/>
              </a:ext>
            </a:extLst>
          </p:cNvPr>
          <p:cNvSpPr>
            <a:spLocks noGrp="1"/>
          </p:cNvSpPr>
          <p:nvPr>
            <p:ph type="title"/>
          </p:nvPr>
        </p:nvSpPr>
        <p:spPr>
          <a:xfrm>
            <a:off x="457200" y="274638"/>
            <a:ext cx="8229600" cy="792162"/>
          </a:xfrm>
        </p:spPr>
        <p:txBody>
          <a:bodyPr/>
          <a:lstStyle/>
          <a:p>
            <a:r>
              <a:rPr lang="en-US" altLang="en-US" b="1" dirty="0">
                <a:latin typeface="Trebuchet MS" panose="020B0603020202020204" pitchFamily="34" charset="0"/>
              </a:rPr>
              <a:t>Classification of Study Designs</a:t>
            </a:r>
          </a:p>
        </p:txBody>
      </p:sp>
      <p:sp>
        <p:nvSpPr>
          <p:cNvPr id="3" name="Content Placeholder 2">
            <a:extLst>
              <a:ext uri="{FF2B5EF4-FFF2-40B4-BE49-F238E27FC236}">
                <a16:creationId xmlns:a16="http://schemas.microsoft.com/office/drawing/2014/main" id="{F88414A0-8C03-43BC-9934-8F7DB70A622F}"/>
              </a:ext>
            </a:extLst>
          </p:cNvPr>
          <p:cNvSpPr>
            <a:spLocks noGrp="1"/>
          </p:cNvSpPr>
          <p:nvPr>
            <p:ph sz="half" idx="1"/>
          </p:nvPr>
        </p:nvSpPr>
        <p:spPr>
          <a:xfrm>
            <a:off x="457200" y="1371600"/>
            <a:ext cx="4038600" cy="5029200"/>
          </a:xfrm>
        </p:spPr>
        <p:txBody>
          <a:bodyPr/>
          <a:lstStyle/>
          <a:p>
            <a:pPr algn="ctr">
              <a:spcBef>
                <a:spcPct val="0"/>
              </a:spcBef>
              <a:buFont typeface="Arial" panose="020B0604020202020204" pitchFamily="34" charset="0"/>
              <a:buNone/>
            </a:pPr>
            <a:r>
              <a:rPr lang="en-US" altLang="en-US" sz="3200" b="1" dirty="0">
                <a:solidFill>
                  <a:srgbClr val="FFFF00"/>
                </a:solidFill>
                <a:latin typeface="Trebuchet MS" panose="020B0603020202020204" pitchFamily="34" charset="0"/>
              </a:rPr>
              <a:t>Observational studies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Descriptive or case-series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Retrospective (case-control)</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Cross-sectional (prevalence), surveys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Prospective (cohort)</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Retrospective cohort</a:t>
            </a:r>
          </a:p>
        </p:txBody>
      </p:sp>
      <p:sp>
        <p:nvSpPr>
          <p:cNvPr id="4" name="Content Placeholder 3">
            <a:extLst>
              <a:ext uri="{FF2B5EF4-FFF2-40B4-BE49-F238E27FC236}">
                <a16:creationId xmlns:a16="http://schemas.microsoft.com/office/drawing/2014/main" id="{6466A60E-8023-49D5-83C2-5EF14F9ED551}"/>
              </a:ext>
            </a:extLst>
          </p:cNvPr>
          <p:cNvSpPr>
            <a:spLocks noGrp="1"/>
          </p:cNvSpPr>
          <p:nvPr>
            <p:ph sz="half" idx="2"/>
          </p:nvPr>
        </p:nvSpPr>
        <p:spPr>
          <a:xfrm>
            <a:off x="4648200" y="1371600"/>
            <a:ext cx="4038600" cy="4038600"/>
          </a:xfrm>
        </p:spPr>
        <p:txBody>
          <a:bodyPr/>
          <a:lstStyle/>
          <a:p>
            <a:pPr algn="ctr">
              <a:buFont typeface="Arial" panose="020B0604020202020204" pitchFamily="34" charset="0"/>
              <a:buNone/>
            </a:pPr>
            <a:r>
              <a:rPr lang="en-US" altLang="en-US" sz="3200" b="1" dirty="0">
                <a:solidFill>
                  <a:srgbClr val="FFFF00"/>
                </a:solidFill>
                <a:latin typeface="Trebuchet MS" panose="020B0603020202020204" pitchFamily="34" charset="0"/>
              </a:rPr>
              <a:t>Experimental studies</a:t>
            </a:r>
          </a:p>
          <a:p>
            <a:pPr marL="365125" lvl="1" indent="-457200">
              <a:buFont typeface="Calibri" panose="020F0502020204030204" pitchFamily="34" charset="0"/>
              <a:buAutoNum type="arabicPeriod"/>
            </a:pPr>
            <a:r>
              <a:rPr lang="en-US" altLang="en-US" sz="2800" dirty="0">
                <a:latin typeface="Trebuchet MS" panose="020B0603020202020204" pitchFamily="34" charset="0"/>
              </a:rPr>
              <a:t>Controlled trials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Parallel designs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Sequential designs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External controls</a:t>
            </a:r>
          </a:p>
          <a:p>
            <a:pPr marL="365125" lvl="1" indent="-457200">
              <a:buFont typeface="Calibri" panose="020F0502020204030204" pitchFamily="34" charset="0"/>
              <a:buAutoNum type="arabicPeriod"/>
            </a:pPr>
            <a:r>
              <a:rPr lang="en-US" altLang="en-US" sz="2800" dirty="0">
                <a:latin typeface="Trebuchet MS" panose="020B0603020202020204" pitchFamily="34" charset="0"/>
              </a:rPr>
              <a:t>Studies with no controls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Slide Number Placeholder 4">
            <a:extLst>
              <a:ext uri="{FF2B5EF4-FFF2-40B4-BE49-F238E27FC236}">
                <a16:creationId xmlns:a16="http://schemas.microsoft.com/office/drawing/2014/main" id="{2DF463DE-4659-4490-8AAB-E724FB6F1A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0ACFAC-F378-4B1B-A8E5-5DE7D925913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161A7D55-4E76-4811-B23A-F348F3BC2083}"/>
              </a:ext>
            </a:extLst>
          </p:cNvPr>
          <p:cNvPicPr>
            <a:picLocks noChangeAspect="1" noChangeArrowheads="1"/>
          </p:cNvPicPr>
          <p:nvPr/>
        </p:nvPicPr>
        <p:blipFill>
          <a:blip r:embed="rId2">
            <a:grayscl/>
          </a:blip>
          <a:srcRect/>
          <a:stretch>
            <a:fillRect/>
          </a:stretch>
        </p:blipFill>
        <p:spPr bwMode="auto">
          <a:xfrm>
            <a:off x="0" y="66675"/>
            <a:ext cx="9144000" cy="618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E80D0C95-45F4-4D7F-9BA6-77927990C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42" t="18393" r="15157" b="21339"/>
          <a:stretch>
            <a:fillRect/>
          </a:stretch>
        </p:blipFill>
        <p:spPr bwMode="auto">
          <a:xfrm>
            <a:off x="612775" y="923925"/>
            <a:ext cx="7991475" cy="5400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6499" name="Text Box 3">
            <a:extLst>
              <a:ext uri="{FF2B5EF4-FFF2-40B4-BE49-F238E27FC236}">
                <a16:creationId xmlns:a16="http://schemas.microsoft.com/office/drawing/2014/main" id="{49BE3396-2757-4391-9D1B-D12A8C0F361B}"/>
              </a:ext>
            </a:extLst>
          </p:cNvPr>
          <p:cNvSpPr txBox="1">
            <a:spLocks noChangeArrowheads="1"/>
          </p:cNvSpPr>
          <p:nvPr/>
        </p:nvSpPr>
        <p:spPr bwMode="auto">
          <a:xfrm>
            <a:off x="387350" y="234950"/>
            <a:ext cx="8375650" cy="579438"/>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3200" b="0"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charset="0"/>
                <a:ea typeface="+mn-ea"/>
                <a:cs typeface="Arial" panose="020B0604020202020204" pitchFamily="34" charset="0"/>
              </a:rPr>
              <a:t>Hierarchy of Epidemiologic Study Design</a:t>
            </a:r>
          </a:p>
        </p:txBody>
      </p:sp>
      <p:sp>
        <p:nvSpPr>
          <p:cNvPr id="152580" name="Text Box 4">
            <a:extLst>
              <a:ext uri="{FF2B5EF4-FFF2-40B4-BE49-F238E27FC236}">
                <a16:creationId xmlns:a16="http://schemas.microsoft.com/office/drawing/2014/main" id="{BEFDBE53-D310-42D8-8A7D-1DD3B3652F98}"/>
              </a:ext>
            </a:extLst>
          </p:cNvPr>
          <p:cNvSpPr txBox="1">
            <a:spLocks noChangeArrowheads="1"/>
          </p:cNvSpPr>
          <p:nvPr/>
        </p:nvSpPr>
        <p:spPr bwMode="auto">
          <a:xfrm>
            <a:off x="6083300" y="6453188"/>
            <a:ext cx="2736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Tower &amp; Spector, 2007 </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www</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 study design is a specific plan or protocol for conducting the study, which allows the investigator to translate the conceptual hypothesis into an operational one.</a:t>
            </a:r>
          </a:p>
          <a:p>
            <a:pPr algn="just">
              <a:lnSpc>
                <a:spcPct val="120000"/>
              </a:lnSpc>
              <a:spcBef>
                <a:spcPts val="0"/>
              </a:spcBef>
              <a:buClrTx/>
              <a:buFont typeface="Wingdings" panose="05000000000000000000" pitchFamily="2" charset="2"/>
              <a:buChar char="q"/>
            </a:pPr>
            <a:r>
              <a:rPr lang="en-US" sz="2500" dirty="0">
                <a:solidFill>
                  <a:schemeClr val="tx1"/>
                </a:solidFill>
              </a:rPr>
              <a:t>Observational/Analytical studies look towards finding out the causes of observed rates. </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Called "observational" since the epidemiologist does not intervene in the assignment of exposure.</a:t>
            </a:r>
          </a:p>
          <a:p>
            <a:pPr algn="just">
              <a:lnSpc>
                <a:spcPct val="120000"/>
              </a:lnSpc>
              <a:spcBef>
                <a:spcPts val="0"/>
              </a:spcBef>
              <a:buClrTx/>
              <a:buFont typeface="Wingdings" panose="05000000000000000000" pitchFamily="2" charset="2"/>
              <a:buChar char="q"/>
            </a:pPr>
            <a:r>
              <a:rPr lang="en-US" sz="2500" dirty="0">
                <a:solidFill>
                  <a:schemeClr val="tx1"/>
                </a:solidFill>
              </a:rPr>
              <a:t>Descriptive studies describe the events and rates of disease. Tend to be the first sets of studies done.</a:t>
            </a:r>
          </a:p>
          <a:p>
            <a:pPr algn="just">
              <a:lnSpc>
                <a:spcPct val="120000"/>
              </a:lnSpc>
              <a:spcBef>
                <a:spcPts val="0"/>
              </a:spcBef>
              <a:buClrTx/>
              <a:buFont typeface="Wingdings" panose="05000000000000000000" pitchFamily="2" charset="2"/>
              <a:buChar char="q"/>
            </a:pPr>
            <a:r>
              <a:rPr lang="en-US" sz="2500" dirty="0">
                <a:solidFill>
                  <a:schemeClr val="tx1"/>
                </a:solidFill>
              </a:rPr>
              <a:t>Experimental studies are formal research experiments. The classic example is the randomized control trial where one group is randomly assigned a treatment and a control group gets the placebo or "usual" treatment.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22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800" b="1" dirty="0">
                <a:solidFill>
                  <a:srgbClr val="0070C0"/>
                </a:solidFill>
              </a:rPr>
              <a:t>Descriptive studies:</a:t>
            </a:r>
          </a:p>
          <a:p>
            <a:pPr algn="just">
              <a:lnSpc>
                <a:spcPct val="120000"/>
              </a:lnSpc>
              <a:spcBef>
                <a:spcPts val="0"/>
              </a:spcBef>
              <a:buClrTx/>
              <a:buFont typeface="Wingdings" panose="05000000000000000000" pitchFamily="2" charset="2"/>
              <a:buChar char="q"/>
            </a:pPr>
            <a:r>
              <a:rPr lang="en-US" sz="2800" dirty="0">
                <a:solidFill>
                  <a:schemeClr val="tx1"/>
                </a:solidFill>
              </a:rPr>
              <a:t>The major purpose of descriptive research is description of the state of affairs as it exists. </a:t>
            </a:r>
          </a:p>
          <a:p>
            <a:pPr algn="just">
              <a:lnSpc>
                <a:spcPct val="120000"/>
              </a:lnSpc>
              <a:spcBef>
                <a:spcPts val="0"/>
              </a:spcBef>
              <a:buClrTx/>
              <a:buFont typeface="Wingdings" panose="05000000000000000000" pitchFamily="2" charset="2"/>
              <a:buChar char="q"/>
            </a:pPr>
            <a:r>
              <a:rPr lang="en-US" sz="2800" dirty="0">
                <a:solidFill>
                  <a:schemeClr val="tx1"/>
                </a:solidFill>
              </a:rPr>
              <a:t>This is the first phase of epidemiological studies in which the distribution of diseases is described in terms of the three major variables: person, place and time</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studies yield information which is of immediate relevance to planning of medical services, disease classification and natural history of the disease. </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studies are important in hypothesis generation which can be tested by analytical studies </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study will usually comprise observations made at a point in time, so-called </a:t>
            </a:r>
            <a:r>
              <a:rPr lang="en-US" sz="2800" u="sng" dirty="0">
                <a:solidFill>
                  <a:schemeClr val="tx1"/>
                </a:solidFill>
              </a:rPr>
              <a:t>cross-sectional studies</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8661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Cross-sectional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Is also referred to as a prevalence studies</a:t>
            </a:r>
          </a:p>
          <a:p>
            <a:pPr algn="just">
              <a:lnSpc>
                <a:spcPct val="120000"/>
              </a:lnSpc>
              <a:spcBef>
                <a:spcPts val="0"/>
              </a:spcBef>
              <a:buClrTx/>
              <a:buFont typeface="Wingdings" panose="05000000000000000000" pitchFamily="2" charset="2"/>
              <a:buChar char="q"/>
            </a:pPr>
            <a:r>
              <a:rPr lang="en-US" sz="2800" dirty="0">
                <a:solidFill>
                  <a:schemeClr val="tx1"/>
                </a:solidFill>
              </a:rPr>
              <a:t>The feature of this study design is that it includes only a single period of observation. </a:t>
            </a:r>
          </a:p>
          <a:p>
            <a:pPr algn="just">
              <a:lnSpc>
                <a:spcPct val="120000"/>
              </a:lnSpc>
              <a:spcBef>
                <a:spcPts val="0"/>
              </a:spcBef>
              <a:buClrTx/>
              <a:buFont typeface="Wingdings" panose="05000000000000000000" pitchFamily="2" charset="2"/>
              <a:buChar char="q"/>
            </a:pPr>
            <a:r>
              <a:rPr lang="en-US" sz="2800" dirty="0">
                <a:solidFill>
                  <a:schemeClr val="tx1"/>
                </a:solidFill>
              </a:rPr>
              <a:t>This obtains measurement of disease and exposure at individual level (individual is the unit of analysis in this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Cross-sectional studies are mainly descriptive in nature i.e. their primary usefulness is to provide quantitative estimates of the magnitude of the problem. </a:t>
            </a:r>
          </a:p>
          <a:p>
            <a:pPr algn="just">
              <a:lnSpc>
                <a:spcPct val="120000"/>
              </a:lnSpc>
              <a:spcBef>
                <a:spcPts val="0"/>
              </a:spcBef>
              <a:buClrTx/>
              <a:buFont typeface="Wingdings" panose="05000000000000000000" pitchFamily="2" charset="2"/>
              <a:buChar char="q"/>
            </a:pPr>
            <a:r>
              <a:rPr lang="en-US" sz="2800" dirty="0">
                <a:solidFill>
                  <a:schemeClr val="tx1"/>
                </a:solidFill>
              </a:rPr>
              <a:t>Mainly uses primary data and tends to be expensive.</a:t>
            </a:r>
          </a:p>
          <a:p>
            <a:pPr algn="just">
              <a:lnSpc>
                <a:spcPct val="120000"/>
              </a:lnSpc>
              <a:spcBef>
                <a:spcPts val="0"/>
              </a:spcBef>
              <a:buClrTx/>
              <a:buFont typeface="Wingdings" panose="05000000000000000000" pitchFamily="2" charset="2"/>
              <a:buChar char="q"/>
            </a:pPr>
            <a:r>
              <a:rPr lang="en-US" sz="2800" dirty="0">
                <a:solidFill>
                  <a:schemeClr val="tx1"/>
                </a:solidFill>
              </a:rPr>
              <a:t>Examples of studies that use this study design: surveys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9349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chemeClr val="tx1"/>
                </a:solidFill>
              </a:rPr>
              <a:t>2. Analytical Studies</a:t>
            </a:r>
          </a:p>
          <a:p>
            <a:pPr algn="just">
              <a:lnSpc>
                <a:spcPct val="120000"/>
              </a:lnSpc>
              <a:spcBef>
                <a:spcPts val="0"/>
              </a:spcBef>
              <a:buClrTx/>
              <a:buFont typeface="Wingdings" panose="05000000000000000000" pitchFamily="2" charset="2"/>
              <a:buChar char="q"/>
            </a:pPr>
            <a:r>
              <a:rPr lang="en-US" sz="2800" dirty="0">
                <a:solidFill>
                  <a:schemeClr val="tx1"/>
                </a:solidFill>
              </a:rPr>
              <a:t>Are carried out to test hypothesis about factors that determine that one person is affected by a disease while another is not.</a:t>
            </a:r>
          </a:p>
          <a:p>
            <a:pPr algn="just">
              <a:lnSpc>
                <a:spcPct val="120000"/>
              </a:lnSpc>
              <a:spcBef>
                <a:spcPts val="0"/>
              </a:spcBef>
              <a:buClrTx/>
              <a:buFont typeface="Wingdings" panose="05000000000000000000" pitchFamily="2" charset="2"/>
              <a:buChar char="q"/>
            </a:pPr>
            <a:r>
              <a:rPr lang="en-US" sz="2800" dirty="0">
                <a:solidFill>
                  <a:schemeClr val="tx1"/>
                </a:solidFill>
              </a:rPr>
              <a:t>Analytic studies aim at determining causal association between a risk factor and a disease or health status of interest and they tend to be longitudinal in nature. </a:t>
            </a:r>
          </a:p>
          <a:p>
            <a:pPr algn="just">
              <a:lnSpc>
                <a:spcPct val="120000"/>
              </a:lnSpc>
              <a:spcBef>
                <a:spcPts val="0"/>
              </a:spcBef>
              <a:buClrTx/>
              <a:buFont typeface="Wingdings" panose="05000000000000000000" pitchFamily="2" charset="2"/>
              <a:buChar char="q"/>
            </a:pPr>
            <a:r>
              <a:rPr lang="en-US" sz="2800" dirty="0">
                <a:solidFill>
                  <a:schemeClr val="tx1"/>
                </a:solidFill>
              </a:rPr>
              <a:t>They are designed to show whether a particular events (such as consumption of certain foods), or states (such as overcrowded houses), acts as ‘causes’ whose ‘effect’ is the resulting disease. </a:t>
            </a:r>
            <a:r>
              <a:rPr lang="en-GB" sz="2800" dirty="0">
                <a:solidFill>
                  <a:schemeClr val="tx1"/>
                </a:solidFill>
              </a:rPr>
              <a:t> </a:t>
            </a:r>
          </a:p>
          <a:p>
            <a:pPr algn="just">
              <a:lnSpc>
                <a:spcPct val="120000"/>
              </a:lnSpc>
              <a:spcBef>
                <a:spcPts val="0"/>
              </a:spcBef>
              <a:buClrTx/>
              <a:buFont typeface="Wingdings" panose="05000000000000000000" pitchFamily="2" charset="2"/>
              <a:buChar char="q"/>
            </a:pPr>
            <a:r>
              <a:rPr lang="en-US" sz="2800" dirty="0">
                <a:solidFill>
                  <a:schemeClr val="tx1"/>
                </a:solidFill>
              </a:rPr>
              <a:t>The study designs that have been used to suggest that a particular event or state is causally associated with and may be a determinant of a disorder include: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8080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457200" indent="-457200" algn="just">
              <a:lnSpc>
                <a:spcPct val="120000"/>
              </a:lnSpc>
              <a:spcBef>
                <a:spcPts val="0"/>
              </a:spcBef>
              <a:buClrTx/>
              <a:buFont typeface="+mj-lt"/>
              <a:buAutoNum type="arabicPeriod"/>
            </a:pPr>
            <a:r>
              <a:rPr lang="en-US" sz="2500" dirty="0">
                <a:solidFill>
                  <a:schemeClr val="tx1"/>
                </a:solidFill>
              </a:rPr>
              <a:t>Case-control study design</a:t>
            </a:r>
          </a:p>
          <a:p>
            <a:pPr marL="457200" indent="-457200" algn="just">
              <a:lnSpc>
                <a:spcPct val="120000"/>
              </a:lnSpc>
              <a:spcBef>
                <a:spcPts val="0"/>
              </a:spcBef>
              <a:buClrTx/>
              <a:buFont typeface="+mj-lt"/>
              <a:buAutoNum type="arabicPeriod"/>
            </a:pPr>
            <a:r>
              <a:rPr lang="en-US" sz="2500" dirty="0">
                <a:solidFill>
                  <a:schemeClr val="tx1"/>
                </a:solidFill>
              </a:rPr>
              <a:t>Cohort study design</a:t>
            </a:r>
          </a:p>
          <a:p>
            <a:pPr marL="457200" indent="-457200" algn="just">
              <a:lnSpc>
                <a:spcPct val="120000"/>
              </a:lnSpc>
              <a:spcBef>
                <a:spcPts val="0"/>
              </a:spcBef>
              <a:buClrTx/>
              <a:buFont typeface="+mj-lt"/>
              <a:buAutoNum type="arabicPeriod"/>
            </a:pPr>
            <a:r>
              <a:rPr lang="en-US" sz="2500" dirty="0">
                <a:solidFill>
                  <a:schemeClr val="tx1"/>
                </a:solidFill>
              </a:rPr>
              <a:t>Ecological study design</a:t>
            </a:r>
          </a:p>
          <a:p>
            <a:pPr algn="just">
              <a:lnSpc>
                <a:spcPct val="120000"/>
              </a:lnSpc>
              <a:spcBef>
                <a:spcPts val="0"/>
              </a:spcBef>
              <a:buClrTx/>
              <a:buFont typeface="Wingdings" panose="05000000000000000000" pitchFamily="2" charset="2"/>
              <a:buChar char="q"/>
            </a:pPr>
            <a:r>
              <a:rPr lang="en-US" sz="2500" dirty="0">
                <a:solidFill>
                  <a:schemeClr val="tx1"/>
                </a:solidFill>
              </a:rPr>
              <a:t>Analytical studies tend to be longitudinal </a:t>
            </a:r>
          </a:p>
          <a:p>
            <a:pPr algn="just">
              <a:lnSpc>
                <a:spcPct val="120000"/>
              </a:lnSpc>
              <a:spcBef>
                <a:spcPts val="0"/>
              </a:spcBef>
              <a:buClrTx/>
              <a:buFont typeface="Wingdings" panose="05000000000000000000" pitchFamily="2" charset="2"/>
              <a:buChar char="q"/>
            </a:pPr>
            <a:r>
              <a:rPr lang="en-GB" sz="2500" dirty="0">
                <a:solidFill>
                  <a:schemeClr val="tx1"/>
                </a:solidFill>
              </a:rPr>
              <a:t>Longitudinal Study Designs: </a:t>
            </a:r>
            <a:r>
              <a:rPr lang="en-US" sz="2500" dirty="0">
                <a:solidFill>
                  <a:schemeClr val="tx1"/>
                </a:solidFill>
              </a:rPr>
              <a:t>These are studies in which observations are repeated in the same community over a prolonged period. Examples include:</a:t>
            </a:r>
          </a:p>
          <a:p>
            <a:pPr marL="0" indent="0" algn="just">
              <a:lnSpc>
                <a:spcPct val="120000"/>
              </a:lnSpc>
              <a:spcBef>
                <a:spcPts val="0"/>
              </a:spcBef>
              <a:buClrTx/>
              <a:buNone/>
            </a:pPr>
            <a:r>
              <a:rPr lang="en-US" sz="2500" b="1" dirty="0">
                <a:solidFill>
                  <a:schemeClr val="tx1"/>
                </a:solidFill>
              </a:rPr>
              <a:t>a) Ecological Study Design</a:t>
            </a:r>
          </a:p>
          <a:p>
            <a:pPr algn="just">
              <a:lnSpc>
                <a:spcPct val="120000"/>
              </a:lnSpc>
              <a:spcBef>
                <a:spcPts val="0"/>
              </a:spcBef>
              <a:buClrTx/>
              <a:buFont typeface="Wingdings" panose="05000000000000000000" pitchFamily="2" charset="2"/>
              <a:buChar char="q"/>
            </a:pPr>
            <a:r>
              <a:rPr lang="en-US" sz="2500" dirty="0">
                <a:solidFill>
                  <a:schemeClr val="tx1"/>
                </a:solidFill>
              </a:rPr>
              <a:t>Is a study design in which the unit of analysis is a group of people. </a:t>
            </a:r>
          </a:p>
          <a:p>
            <a:pPr algn="just">
              <a:lnSpc>
                <a:spcPct val="120000"/>
              </a:lnSpc>
              <a:spcBef>
                <a:spcPts val="0"/>
              </a:spcBef>
              <a:buClrTx/>
              <a:buFont typeface="Wingdings" panose="05000000000000000000" pitchFamily="2" charset="2"/>
              <a:buChar char="q"/>
            </a:pPr>
            <a:r>
              <a:rPr lang="en-US" sz="2500" dirty="0">
                <a:solidFill>
                  <a:schemeClr val="tx1"/>
                </a:solidFill>
              </a:rPr>
              <a:t>It involves the assessment of exposure rates and disease rates in a group of people or a population; usually more than 10 groups or populations to allow for comparison.</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4351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important characteristic of this study design is that the level of exposure for each individual in the population/unit being studied is unknown.</a:t>
            </a:r>
          </a:p>
          <a:p>
            <a:pPr algn="just">
              <a:lnSpc>
                <a:spcPct val="120000"/>
              </a:lnSpc>
              <a:spcBef>
                <a:spcPts val="0"/>
              </a:spcBef>
              <a:buClrTx/>
              <a:buFont typeface="Wingdings" panose="05000000000000000000" pitchFamily="2" charset="2"/>
              <a:buChar char="q"/>
            </a:pPr>
            <a:r>
              <a:rPr lang="en-US" sz="2500" dirty="0">
                <a:solidFill>
                  <a:schemeClr val="tx1"/>
                </a:solidFill>
              </a:rPr>
              <a:t>Ecological studies mainly use secondary data that have been collected by the government, some other agencies or investigators. In terms of cost and duration, they are more advantageous.</a:t>
            </a:r>
          </a:p>
          <a:p>
            <a:pPr marL="0" indent="0">
              <a:lnSpc>
                <a:spcPct val="120000"/>
              </a:lnSpc>
              <a:spcBef>
                <a:spcPts val="0"/>
              </a:spcBef>
              <a:buClrTx/>
              <a:buNone/>
            </a:pPr>
            <a:r>
              <a:rPr lang="en-GB" sz="2500" b="1" dirty="0">
                <a:solidFill>
                  <a:schemeClr val="tx1"/>
                </a:solidFill>
              </a:rPr>
              <a:t>b) Cohort study Design </a:t>
            </a:r>
          </a:p>
          <a:p>
            <a:pPr algn="just">
              <a:lnSpc>
                <a:spcPct val="120000"/>
              </a:lnSpc>
              <a:spcBef>
                <a:spcPts val="0"/>
              </a:spcBef>
              <a:buClrTx/>
              <a:buFont typeface="Wingdings" panose="05000000000000000000" pitchFamily="2" charset="2"/>
              <a:buChar char="q"/>
            </a:pPr>
            <a:r>
              <a:rPr lang="en-US" sz="2500" dirty="0">
                <a:solidFill>
                  <a:schemeClr val="tx1"/>
                </a:solidFill>
              </a:rPr>
              <a:t>Is also known as prospective study</a:t>
            </a:r>
          </a:p>
          <a:p>
            <a:pPr algn="just">
              <a:lnSpc>
                <a:spcPct val="120000"/>
              </a:lnSpc>
              <a:spcBef>
                <a:spcPts val="0"/>
              </a:spcBef>
              <a:buClrTx/>
              <a:buFont typeface="Wingdings" panose="05000000000000000000" pitchFamily="2" charset="2"/>
              <a:buChar char="q"/>
            </a:pPr>
            <a:r>
              <a:rPr lang="en-US" sz="2500" dirty="0">
                <a:solidFill>
                  <a:schemeClr val="tx1"/>
                </a:solidFill>
              </a:rPr>
              <a:t>It is an analytic study design since it tends to determine the causal association of a disease and a risk factor. </a:t>
            </a:r>
          </a:p>
          <a:p>
            <a:pPr algn="just">
              <a:lnSpc>
                <a:spcPct val="120000"/>
              </a:lnSpc>
              <a:spcBef>
                <a:spcPts val="0"/>
              </a:spcBef>
              <a:buClrTx/>
              <a:buFont typeface="Wingdings" panose="05000000000000000000" pitchFamily="2" charset="2"/>
              <a:buChar char="q"/>
            </a:pPr>
            <a:r>
              <a:rPr lang="en-US" sz="2500" dirty="0">
                <a:solidFill>
                  <a:schemeClr val="tx1"/>
                </a:solidFill>
              </a:rPr>
              <a:t>Cohort studies usually have 2 groups i.e. the exposed and non-exposed. The exposed group is the study population and the non-exposed group is the control group to allow for comparison.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832484"/>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19511</TotalTime>
  <Words>37306</Words>
  <Application>Microsoft Office PowerPoint</Application>
  <PresentationFormat>On-screen Show (4:3)</PresentationFormat>
  <Paragraphs>5688</Paragraphs>
  <Slides>431</Slides>
  <Notes>419</Notes>
  <HiddenSlides>0</HiddenSlides>
  <MMClips>0</MMClips>
  <ScaleCrop>false</ScaleCrop>
  <HeadingPairs>
    <vt:vector size="4" baseType="variant">
      <vt:variant>
        <vt:lpstr>Theme</vt:lpstr>
      </vt:variant>
      <vt:variant>
        <vt:i4>8</vt:i4>
      </vt:variant>
      <vt:variant>
        <vt:lpstr>Slide Titles</vt:lpstr>
      </vt:variant>
      <vt:variant>
        <vt:i4>431</vt:i4>
      </vt:variant>
    </vt:vector>
  </HeadingPairs>
  <TitlesOfParts>
    <vt:vector size="439" baseType="lpstr">
      <vt:lpstr>Facet</vt:lpstr>
      <vt:lpstr>Office Theme</vt:lpstr>
      <vt:lpstr>1_Office Theme</vt:lpstr>
      <vt:lpstr>Angles</vt:lpstr>
      <vt:lpstr>2_Office Theme</vt:lpstr>
      <vt:lpstr>Default Design</vt:lpstr>
      <vt:lpstr>3_Office Theme</vt:lpstr>
      <vt:lpstr>4_Office Theme</vt:lpstr>
      <vt:lpstr>PowerPoint Presentation</vt:lpstr>
      <vt:lpstr>Module Competence   </vt:lpstr>
      <vt:lpstr>Module Outcomes     </vt:lpstr>
      <vt:lpstr>Module Units    </vt:lpstr>
      <vt:lpstr>Module Content    </vt:lpstr>
      <vt:lpstr>Module Content - Continued    </vt:lpstr>
      <vt:lpstr>Reference    </vt:lpstr>
      <vt:lpstr>Reference – Continued     </vt:lpstr>
      <vt:lpstr>Mode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Study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DISEASE CAUSATIVE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Levels of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ENTEROBIASIS LIFE CYCLE</vt:lpstr>
      <vt:lpstr>PowerPoint Presentation</vt:lpstr>
      <vt:lpstr>PowerPoint Presentation</vt:lpstr>
      <vt:lpstr>PowerPoint Presentation</vt:lpstr>
      <vt:lpstr>PowerPoint Presentation</vt:lpstr>
      <vt:lpstr>Lifecycle of Trichuriasis  </vt:lpstr>
      <vt:lpstr>PowerPoint Presentation</vt:lpstr>
      <vt:lpstr>PowerPoint Presentation</vt:lpstr>
      <vt:lpstr>PowerPoint Presentation</vt:lpstr>
      <vt:lpstr>PowerPoint Presentation</vt:lpstr>
      <vt:lpstr>HOOKWORM LIFE CYCLE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TAENIASIS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of NCDS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Unknown User</cp:lastModifiedBy>
  <cp:revision>1287</cp:revision>
  <dcterms:created xsi:type="dcterms:W3CDTF">2014-09-21T16:36:48Z</dcterms:created>
  <dcterms:modified xsi:type="dcterms:W3CDTF">2022-06-28T07:32:10Z</dcterms:modified>
</cp:coreProperties>
</file>